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08" r:id="rId2"/>
    <p:sldId id="344" r:id="rId3"/>
    <p:sldId id="366" r:id="rId4"/>
    <p:sldId id="367" r:id="rId5"/>
    <p:sldId id="346" r:id="rId6"/>
    <p:sldId id="347" r:id="rId7"/>
    <p:sldId id="348" r:id="rId8"/>
    <p:sldId id="350" r:id="rId9"/>
    <p:sldId id="349" r:id="rId10"/>
    <p:sldId id="358" r:id="rId11"/>
    <p:sldId id="351" r:id="rId12"/>
    <p:sldId id="352" r:id="rId13"/>
    <p:sldId id="353" r:id="rId14"/>
    <p:sldId id="359" r:id="rId15"/>
    <p:sldId id="357" r:id="rId16"/>
    <p:sldId id="360" r:id="rId17"/>
    <p:sldId id="309" r:id="rId18"/>
    <p:sldId id="362" r:id="rId19"/>
    <p:sldId id="363" r:id="rId20"/>
    <p:sldId id="365"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pos="37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el" initials="Ap" lastIdx="12" clrIdx="0">
    <p:extLst>
      <p:ext uri="{19B8F6BF-5375-455C-9EA6-DF929625EA0E}">
        <p15:presenceInfo xmlns:p15="http://schemas.microsoft.com/office/powerpoint/2012/main" userId="Apel" providerId="None"/>
      </p:ext>
    </p:extLst>
  </p:cmAuthor>
  <p:cmAuthor id="2" name="OUGIER Eva" initials="OE" lastIdx="1" clrIdx="1">
    <p:extLst>
      <p:ext uri="{19B8F6BF-5375-455C-9EA6-DF929625EA0E}">
        <p15:presenceInfo xmlns:p15="http://schemas.microsoft.com/office/powerpoint/2012/main" userId="S-1-5-21-1482476501-1993962763-1801674531-49307" providerId="AD"/>
      </p:ext>
    </p:extLst>
  </p:cmAuthor>
  <p:cmAuthor id="3" name="Apel, Petra" initials="AP" lastIdx="7" clrIdx="2">
    <p:extLst>
      <p:ext uri="{19B8F6BF-5375-455C-9EA6-DF929625EA0E}">
        <p15:presenceInfo xmlns:p15="http://schemas.microsoft.com/office/powerpoint/2012/main" userId="S-1-5-21-837650375-1690420205-4123535123-65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1AE"/>
    <a:srgbClr val="86A75D"/>
    <a:srgbClr val="8AC9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4" autoAdjust="0"/>
    <p:restoredTop sz="82794" autoAdjust="0"/>
  </p:normalViewPr>
  <p:slideViewPr>
    <p:cSldViewPr snapToGrid="0">
      <p:cViewPr varScale="1">
        <p:scale>
          <a:sx n="75" d="100"/>
          <a:sy n="75" d="100"/>
        </p:scale>
        <p:origin x="1410" y="72"/>
      </p:cViewPr>
      <p:guideLst>
        <p:guide orient="horz" pos="760"/>
        <p:guide pos="374"/>
      </p:guideLst>
    </p:cSldViewPr>
  </p:slideViewPr>
  <p:outlineViewPr>
    <p:cViewPr>
      <p:scale>
        <a:sx n="33" d="100"/>
        <a:sy n="33" d="100"/>
      </p:scale>
      <p:origin x="0" y="8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B32A2B67-3650-4CF7-9382-07DF1710FE10}" type="datetimeFigureOut">
              <a:rPr lang="nl-NL" smtClean="0"/>
              <a:t>25-6-2019</a:t>
            </a:fld>
            <a:endParaRPr lang="nl-NL"/>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1B7A261C-52F7-4511-8A9F-8719E2134FB0}" type="slidenum">
              <a:rPr lang="nl-NL" smtClean="0"/>
              <a:t>‹N°›</a:t>
            </a:fld>
            <a:endParaRPr lang="nl-NL"/>
          </a:p>
        </p:txBody>
      </p:sp>
    </p:spTree>
    <p:extLst>
      <p:ext uri="{BB962C8B-B14F-4D97-AF65-F5344CB8AC3E}">
        <p14:creationId xmlns:p14="http://schemas.microsoft.com/office/powerpoint/2010/main" val="2789438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D8D365D-B2F7-4015-89FE-0FE7757AA0C1}" type="datetimeFigureOut">
              <a:rPr lang="en-US" smtClean="0"/>
              <a:t>6/25/2019</a:t>
            </a:fld>
            <a:endParaRPr lang="en-US"/>
          </a:p>
        </p:txBody>
      </p:sp>
      <p:sp>
        <p:nvSpPr>
          <p:cNvPr id="4" name="Folienbildplatzhalt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EF781497-F2F4-4EF9-8E7A-349413549A6F}" type="slidenum">
              <a:rPr lang="en-US" smtClean="0"/>
              <a:t>‹N°›</a:t>
            </a:fld>
            <a:endParaRPr lang="en-US"/>
          </a:p>
        </p:txBody>
      </p:sp>
    </p:spTree>
    <p:extLst>
      <p:ext uri="{BB962C8B-B14F-4D97-AF65-F5344CB8AC3E}">
        <p14:creationId xmlns:p14="http://schemas.microsoft.com/office/powerpoint/2010/main" val="1035321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mn-lt"/>
                <a:ea typeface="+mn-ea"/>
                <a:cs typeface="+mn-cs"/>
              </a:rPr>
              <a:t>Early detection of hazardous exposures may significantly decrease the occurrence of adverse health effects by reducing the level of exposure thanks to appropriate preventive measures. Monitoring of exposure is a procedure which consists of the routine assessment and the interpretation of biological and/or ambient parameters in order to detect possible health risks. This approach requires (a) the definition of permissible levels of exposure, that is, levels that according to the present status of knowledge are estimated to cause no adverse effects during the lifetime of the workers; and (b) the regular assessment of the possible health risks associated with exposure by comparing the current or integrated exposure with these permissible exposure limits</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2</a:t>
            </a:fld>
            <a:endParaRPr lang="en-US"/>
          </a:p>
        </p:txBody>
      </p:sp>
    </p:spTree>
    <p:extLst>
      <p:ext uri="{BB962C8B-B14F-4D97-AF65-F5344CB8AC3E}">
        <p14:creationId xmlns:p14="http://schemas.microsoft.com/office/powerpoint/2010/main" val="2471525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12</a:t>
            </a:fld>
            <a:endParaRPr lang="en-US"/>
          </a:p>
        </p:txBody>
      </p:sp>
    </p:spTree>
    <p:extLst>
      <p:ext uri="{BB962C8B-B14F-4D97-AF65-F5344CB8AC3E}">
        <p14:creationId xmlns:p14="http://schemas.microsoft.com/office/powerpoint/2010/main" val="286788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13</a:t>
            </a:fld>
            <a:endParaRPr lang="en-US"/>
          </a:p>
        </p:txBody>
      </p:sp>
    </p:spTree>
    <p:extLst>
      <p:ext uri="{BB962C8B-B14F-4D97-AF65-F5344CB8AC3E}">
        <p14:creationId xmlns:p14="http://schemas.microsoft.com/office/powerpoint/2010/main" val="1779126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14</a:t>
            </a:fld>
            <a:endParaRPr lang="en-US"/>
          </a:p>
        </p:txBody>
      </p:sp>
    </p:spTree>
    <p:extLst>
      <p:ext uri="{BB962C8B-B14F-4D97-AF65-F5344CB8AC3E}">
        <p14:creationId xmlns:p14="http://schemas.microsoft.com/office/powerpoint/2010/main" val="1546490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15</a:t>
            </a:fld>
            <a:endParaRPr lang="en-US"/>
          </a:p>
        </p:txBody>
      </p:sp>
    </p:spTree>
    <p:extLst>
      <p:ext uri="{BB962C8B-B14F-4D97-AF65-F5344CB8AC3E}">
        <p14:creationId xmlns:p14="http://schemas.microsoft.com/office/powerpoint/2010/main" val="4171758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16</a:t>
            </a:fld>
            <a:endParaRPr lang="en-US"/>
          </a:p>
        </p:txBody>
      </p:sp>
    </p:spTree>
    <p:extLst>
      <p:ext uri="{BB962C8B-B14F-4D97-AF65-F5344CB8AC3E}">
        <p14:creationId xmlns:p14="http://schemas.microsoft.com/office/powerpoint/2010/main" val="3665429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F781497-F2F4-4EF9-8E7A-349413549A6F}" type="slidenum">
              <a:rPr lang="en-US" smtClean="0"/>
              <a:t>17</a:t>
            </a:fld>
            <a:endParaRPr lang="en-US"/>
          </a:p>
        </p:txBody>
      </p:sp>
    </p:spTree>
    <p:extLst>
      <p:ext uri="{BB962C8B-B14F-4D97-AF65-F5344CB8AC3E}">
        <p14:creationId xmlns:p14="http://schemas.microsoft.com/office/powerpoint/2010/main" val="1841068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20</a:t>
            </a:fld>
            <a:endParaRPr lang="en-US"/>
          </a:p>
        </p:txBody>
      </p:sp>
    </p:spTree>
    <p:extLst>
      <p:ext uri="{BB962C8B-B14F-4D97-AF65-F5344CB8AC3E}">
        <p14:creationId xmlns:p14="http://schemas.microsoft.com/office/powerpoint/2010/main" val="992586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mn-lt"/>
                <a:ea typeface="+mn-ea"/>
                <a:cs typeface="+mn-cs"/>
              </a:rPr>
              <a:t>Early detection of hazardous exposures may significantly decrease the occurrence of adverse health effects by reducing the level of exposure thanks to appropriate preventive measures. Monitoring of exposure is a procedure which consists of the routine assessment and the interpretation of biological and/or ambient parameters in order to detect possible health risks. This approach requires (a) the definition of permissible levels of exposure, that is, levels that according to the present status of knowledge are estimated to cause no adverse effects during the lifetime of the workers; and (b) the regular assessment of the possible health risks associated with exposure by comparing the current or integrated exposure with these permissible exposure limits</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3</a:t>
            </a:fld>
            <a:endParaRPr lang="en-US"/>
          </a:p>
        </p:txBody>
      </p:sp>
    </p:spTree>
    <p:extLst>
      <p:ext uri="{BB962C8B-B14F-4D97-AF65-F5344CB8AC3E}">
        <p14:creationId xmlns:p14="http://schemas.microsoft.com/office/powerpoint/2010/main" val="858356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mn-lt"/>
                <a:ea typeface="+mn-ea"/>
                <a:cs typeface="+mn-cs"/>
              </a:rPr>
              <a:t>Early detection of hazardous exposures may significantly decrease the occurrence of adverse health effects by reducing the level of exposure thanks to appropriate preventive measures. Monitoring of exposure is a procedure which consists of the routine assessment and the interpretation of biological and/or ambient parameters in order to detect possible health risks. This approach requires (a) the definition of permissible levels of exposure, that is, levels that according to the present status of knowledge are estimated to cause no adverse effects during the lifetime of the workers; and (b) the regular assessment of the possible health risks associated with exposure by comparing the current or integrated exposure with these permissible exposure limits</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4</a:t>
            </a:fld>
            <a:endParaRPr lang="en-US"/>
          </a:p>
        </p:txBody>
      </p:sp>
    </p:spTree>
    <p:extLst>
      <p:ext uri="{BB962C8B-B14F-4D97-AF65-F5344CB8AC3E}">
        <p14:creationId xmlns:p14="http://schemas.microsoft.com/office/powerpoint/2010/main" val="864937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6</a:t>
            </a:fld>
            <a:endParaRPr lang="en-US"/>
          </a:p>
        </p:txBody>
      </p:sp>
    </p:spTree>
    <p:extLst>
      <p:ext uri="{BB962C8B-B14F-4D97-AF65-F5344CB8AC3E}">
        <p14:creationId xmlns:p14="http://schemas.microsoft.com/office/powerpoint/2010/main" val="1969207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7</a:t>
            </a:fld>
            <a:endParaRPr lang="en-US"/>
          </a:p>
        </p:txBody>
      </p:sp>
    </p:spTree>
    <p:extLst>
      <p:ext uri="{BB962C8B-B14F-4D97-AF65-F5344CB8AC3E}">
        <p14:creationId xmlns:p14="http://schemas.microsoft.com/office/powerpoint/2010/main" val="4239735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8</a:t>
            </a:fld>
            <a:endParaRPr lang="en-US"/>
          </a:p>
        </p:txBody>
      </p:sp>
    </p:spTree>
    <p:extLst>
      <p:ext uri="{BB962C8B-B14F-4D97-AF65-F5344CB8AC3E}">
        <p14:creationId xmlns:p14="http://schemas.microsoft.com/office/powerpoint/2010/main" val="3673693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9</a:t>
            </a:fld>
            <a:endParaRPr lang="en-US"/>
          </a:p>
        </p:txBody>
      </p:sp>
    </p:spTree>
    <p:extLst>
      <p:ext uri="{BB962C8B-B14F-4D97-AF65-F5344CB8AC3E}">
        <p14:creationId xmlns:p14="http://schemas.microsoft.com/office/powerpoint/2010/main" val="2837855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10</a:t>
            </a:fld>
            <a:endParaRPr lang="en-US"/>
          </a:p>
        </p:txBody>
      </p:sp>
    </p:spTree>
    <p:extLst>
      <p:ext uri="{BB962C8B-B14F-4D97-AF65-F5344CB8AC3E}">
        <p14:creationId xmlns:p14="http://schemas.microsoft.com/office/powerpoint/2010/main" val="1077848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main Cd compounds found in the industry</a:t>
            </a:r>
            <a:endParaRPr lang="de-DE" dirty="0"/>
          </a:p>
        </p:txBody>
      </p:sp>
      <p:sp>
        <p:nvSpPr>
          <p:cNvPr id="4" name="Foliennummernplatzhalter 3"/>
          <p:cNvSpPr>
            <a:spLocks noGrp="1"/>
          </p:cNvSpPr>
          <p:nvPr>
            <p:ph type="sldNum" sz="quarter" idx="10"/>
          </p:nvPr>
        </p:nvSpPr>
        <p:spPr/>
        <p:txBody>
          <a:bodyPr/>
          <a:lstStyle/>
          <a:p>
            <a:fld id="{EF781497-F2F4-4EF9-8E7A-349413549A6F}" type="slidenum">
              <a:rPr lang="en-US" smtClean="0"/>
              <a:t>11</a:t>
            </a:fld>
            <a:endParaRPr lang="en-US"/>
          </a:p>
        </p:txBody>
      </p:sp>
    </p:spTree>
    <p:extLst>
      <p:ext uri="{BB962C8B-B14F-4D97-AF65-F5344CB8AC3E}">
        <p14:creationId xmlns:p14="http://schemas.microsoft.com/office/powerpoint/2010/main" val="10702926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Rechteck 27"/>
          <p:cNvSpPr/>
          <p:nvPr/>
        </p:nvSpPr>
        <p:spPr>
          <a:xfrm>
            <a:off x="2872" y="-14752"/>
            <a:ext cx="9144000" cy="1117565"/>
          </a:xfrm>
          <a:prstGeom prst="rect">
            <a:avLst/>
          </a:prstGeom>
          <a:solidFill>
            <a:srgbClr val="F3F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fik 18"/>
          <p:cNvPicPr>
            <a:picLocks noChangeAspect="1"/>
          </p:cNvPicPr>
          <p:nvPr/>
        </p:nvPicPr>
        <p:blipFill rotWithShape="1">
          <a:blip r:embed="rId2"/>
          <a:srcRect r="11754"/>
          <a:stretch/>
        </p:blipFill>
        <p:spPr>
          <a:xfrm>
            <a:off x="-1" y="936522"/>
            <a:ext cx="9146873" cy="3335675"/>
          </a:xfrm>
          <a:prstGeom prst="rect">
            <a:avLst/>
          </a:prstGeom>
        </p:spPr>
      </p:pic>
      <p:sp>
        <p:nvSpPr>
          <p:cNvPr id="20" name="Titel 1"/>
          <p:cNvSpPr>
            <a:spLocks noGrp="1"/>
          </p:cNvSpPr>
          <p:nvPr>
            <p:ph type="ctrTitle" hasCustomPrompt="1"/>
          </p:nvPr>
        </p:nvSpPr>
        <p:spPr>
          <a:xfrm>
            <a:off x="4345864" y="1102813"/>
            <a:ext cx="4495800" cy="2094118"/>
          </a:xfrm>
        </p:spPr>
        <p:txBody>
          <a:bodyPr anchor="t" anchorCtr="0">
            <a:normAutofit/>
          </a:bodyPr>
          <a:lstStyle>
            <a:lvl1pPr algn="ctr">
              <a:defRPr sz="4800" baseline="0">
                <a:solidFill>
                  <a:srgbClr val="4C91AE"/>
                </a:solidFill>
                <a:latin typeface="+mj-lt"/>
              </a:defRPr>
            </a:lvl1pPr>
          </a:lstStyle>
          <a:p>
            <a:r>
              <a:rPr lang="en-GB" noProof="0" dirty="0"/>
              <a:t>Presentation title</a:t>
            </a:r>
          </a:p>
        </p:txBody>
      </p:sp>
      <p:sp>
        <p:nvSpPr>
          <p:cNvPr id="21" name="Untertitel 2"/>
          <p:cNvSpPr>
            <a:spLocks noGrp="1"/>
          </p:cNvSpPr>
          <p:nvPr>
            <p:ph type="subTitle" idx="1" hasCustomPrompt="1"/>
          </p:nvPr>
        </p:nvSpPr>
        <p:spPr>
          <a:xfrm>
            <a:off x="4345864" y="3475610"/>
            <a:ext cx="4495800" cy="1655762"/>
          </a:xfrm>
        </p:spPr>
        <p:txBody>
          <a:bodyPr/>
          <a:lstStyle>
            <a:lvl1pPr marL="0" indent="0" algn="ctr">
              <a:buFont typeface="Arial" panose="020B0604020202020204" pitchFamily="34" charset="0"/>
              <a:buNone/>
              <a:defRPr sz="2400" baseline="0">
                <a:solidFill>
                  <a:schemeClr val="bg1">
                    <a:lumMod val="65000"/>
                  </a:schemeClr>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Presentation subtitle</a:t>
            </a:r>
          </a:p>
        </p:txBody>
      </p:sp>
      <p:pic>
        <p:nvPicPr>
          <p:cNvPr id="22" name="Grafik 21"/>
          <p:cNvPicPr>
            <a:picLocks noChangeAspect="1"/>
          </p:cNvPicPr>
          <p:nvPr/>
        </p:nvPicPr>
        <p:blipFill rotWithShape="1">
          <a:blip r:embed="rId3"/>
          <a:srcRect l="481" r="-481"/>
          <a:stretch/>
        </p:blipFill>
        <p:spPr>
          <a:xfrm>
            <a:off x="924674" y="912540"/>
            <a:ext cx="2817833" cy="2786766"/>
          </a:xfrm>
          <a:prstGeom prst="ellipse">
            <a:avLst/>
          </a:prstGeom>
        </p:spPr>
      </p:pic>
      <p:pic>
        <p:nvPicPr>
          <p:cNvPr id="23" name="Grafik 22"/>
          <p:cNvPicPr>
            <a:picLocks noChangeAspect="1"/>
          </p:cNvPicPr>
          <p:nvPr/>
        </p:nvPicPr>
        <p:blipFill>
          <a:blip r:embed="rId4"/>
          <a:stretch>
            <a:fillRect/>
          </a:stretch>
        </p:blipFill>
        <p:spPr>
          <a:xfrm>
            <a:off x="928188" y="3723368"/>
            <a:ext cx="2814319" cy="845696"/>
          </a:xfrm>
          <a:prstGeom prst="rect">
            <a:avLst/>
          </a:prstGeom>
        </p:spPr>
      </p:pic>
      <p:grpSp>
        <p:nvGrpSpPr>
          <p:cNvPr id="24" name="Gruppieren 23"/>
          <p:cNvGrpSpPr/>
          <p:nvPr/>
        </p:nvGrpSpPr>
        <p:grpSpPr>
          <a:xfrm>
            <a:off x="178140" y="3631095"/>
            <a:ext cx="143177" cy="3226905"/>
            <a:chOff x="449988" y="3631095"/>
            <a:chExt cx="143177" cy="3226905"/>
          </a:xfrm>
        </p:grpSpPr>
        <p:sp>
          <p:nvSpPr>
            <p:cNvPr id="25" name="Rechteck 29"/>
            <p:cNvSpPr/>
            <p:nvPr/>
          </p:nvSpPr>
          <p:spPr>
            <a:xfrm>
              <a:off x="449988" y="3631095"/>
              <a:ext cx="143177" cy="947851"/>
            </a:xfrm>
            <a:custGeom>
              <a:avLst/>
              <a:gdLst>
                <a:gd name="connsiteX0" fmla="*/ 0 w 144000"/>
                <a:gd name="connsiteY0" fmla="*/ 0 h 933871"/>
                <a:gd name="connsiteX1" fmla="*/ 144000 w 144000"/>
                <a:gd name="connsiteY1" fmla="*/ 0 h 933871"/>
                <a:gd name="connsiteX2" fmla="*/ 144000 w 144000"/>
                <a:gd name="connsiteY2" fmla="*/ 933871 h 933871"/>
                <a:gd name="connsiteX3" fmla="*/ 0 w 144000"/>
                <a:gd name="connsiteY3" fmla="*/ 933871 h 933871"/>
                <a:gd name="connsiteX4" fmla="*/ 0 w 144000"/>
                <a:gd name="connsiteY4" fmla="*/ 0 h 933871"/>
                <a:gd name="connsiteX0" fmla="*/ 0 w 144000"/>
                <a:gd name="connsiteY0" fmla="*/ 58309 h 933871"/>
                <a:gd name="connsiteX1" fmla="*/ 144000 w 144000"/>
                <a:gd name="connsiteY1" fmla="*/ 0 h 933871"/>
                <a:gd name="connsiteX2" fmla="*/ 144000 w 144000"/>
                <a:gd name="connsiteY2" fmla="*/ 933871 h 933871"/>
                <a:gd name="connsiteX3" fmla="*/ 0 w 144000"/>
                <a:gd name="connsiteY3" fmla="*/ 933871 h 933871"/>
                <a:gd name="connsiteX4" fmla="*/ 0 w 144000"/>
                <a:gd name="connsiteY4" fmla="*/ 58309 h 9338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000" h="933871">
                  <a:moveTo>
                    <a:pt x="0" y="58309"/>
                  </a:moveTo>
                  <a:lnTo>
                    <a:pt x="144000" y="0"/>
                  </a:lnTo>
                  <a:lnTo>
                    <a:pt x="144000" y="933871"/>
                  </a:lnTo>
                  <a:lnTo>
                    <a:pt x="0" y="933871"/>
                  </a:lnTo>
                  <a:lnTo>
                    <a:pt x="0" y="58309"/>
                  </a:lnTo>
                  <a:close/>
                </a:path>
              </a:pathLst>
            </a:cu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Rechteck 25"/>
            <p:cNvSpPr/>
            <p:nvPr/>
          </p:nvSpPr>
          <p:spPr>
            <a:xfrm>
              <a:off x="449988" y="4578946"/>
              <a:ext cx="143177" cy="1156470"/>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Rechteck 26"/>
            <p:cNvSpPr/>
            <p:nvPr/>
          </p:nvSpPr>
          <p:spPr>
            <a:xfrm>
              <a:off x="449988" y="5735416"/>
              <a:ext cx="143177" cy="1122584"/>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94471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stretch>
            <a:fillRect/>
          </a:stretch>
        </p:blipFill>
        <p:spPr>
          <a:xfrm>
            <a:off x="8067368" y="6289777"/>
            <a:ext cx="514350" cy="507399"/>
          </a:xfrm>
          <a:prstGeom prst="rect">
            <a:avLst/>
          </a:prstGeom>
        </p:spPr>
      </p:pic>
      <p:sp>
        <p:nvSpPr>
          <p:cNvPr id="2" name="Title 1"/>
          <p:cNvSpPr>
            <a:spLocks noGrp="1"/>
          </p:cNvSpPr>
          <p:nvPr>
            <p:ph type="title" hasCustomPrompt="1"/>
          </p:nvPr>
        </p:nvSpPr>
        <p:spPr/>
        <p:txBody>
          <a:bodyPr/>
          <a:lstStyle>
            <a:lvl1pPr>
              <a:defRPr/>
            </a:lvl1pPr>
          </a:lstStyle>
          <a:p>
            <a:r>
              <a:rPr lang="de-DE" dirty="0" smtClean="0"/>
              <a:t>Click </a:t>
            </a:r>
            <a:r>
              <a:rPr lang="de-DE" dirty="0" err="1" smtClean="0"/>
              <a:t>to</a:t>
            </a:r>
            <a:r>
              <a:rPr lang="de-DE" dirty="0" smtClean="0"/>
              <a:t> </a:t>
            </a:r>
            <a:r>
              <a:rPr lang="de-DE" dirty="0" err="1" smtClean="0"/>
              <a:t>add</a:t>
            </a:r>
            <a:r>
              <a:rPr lang="de-DE" dirty="0" smtClean="0"/>
              <a:t> </a:t>
            </a:r>
            <a:r>
              <a:rPr lang="de-DE" dirty="0" err="1" smtClean="0"/>
              <a:t>slide</a:t>
            </a:r>
            <a:r>
              <a:rPr lang="de-DE" dirty="0" smtClean="0"/>
              <a:t> title</a:t>
            </a:r>
            <a:endParaRPr lang="en-US" dirty="0"/>
          </a:p>
        </p:txBody>
      </p:sp>
      <p:sp>
        <p:nvSpPr>
          <p:cNvPr id="3" name="Content Placeholder 2"/>
          <p:cNvSpPr>
            <a:spLocks noGrp="1"/>
          </p:cNvSpPr>
          <p:nvPr>
            <p:ph idx="1" hasCustomPrompt="1"/>
          </p:nvPr>
        </p:nvSpPr>
        <p:spPr/>
        <p:txBody>
          <a:bodyPr/>
          <a:lstStyle>
            <a:lvl1pPr>
              <a:defRPr/>
            </a:lvl1pPr>
          </a:lstStyle>
          <a:p>
            <a:pPr lvl="0"/>
            <a:r>
              <a:rPr lang="de-DE" dirty="0" smtClean="0"/>
              <a:t>Click </a:t>
            </a:r>
            <a:r>
              <a:rPr lang="de-DE" dirty="0" err="1" smtClean="0"/>
              <a:t>to</a:t>
            </a:r>
            <a:r>
              <a:rPr lang="de-DE" dirty="0" smtClean="0"/>
              <a:t> </a:t>
            </a:r>
            <a:r>
              <a:rPr lang="de-DE" dirty="0" err="1" smtClean="0"/>
              <a:t>add</a:t>
            </a:r>
            <a:r>
              <a:rPr lang="de-DE" dirty="0" smtClean="0"/>
              <a:t> </a:t>
            </a:r>
            <a:r>
              <a:rPr lang="de-DE" dirty="0" err="1" smtClean="0"/>
              <a:t>content</a:t>
            </a:r>
            <a:endParaRPr lang="de-DE" dirty="0" smtClean="0"/>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sz="1400">
                <a:solidFill>
                  <a:schemeClr val="bg1">
                    <a:lumMod val="65000"/>
                  </a:schemeClr>
                </a:solidFill>
              </a:defRPr>
            </a:lvl1pPr>
          </a:lstStyle>
          <a:p>
            <a:r>
              <a:rPr lang="en-US" dirty="0" smtClean="0"/>
              <a:t>1/3/2017</a:t>
            </a:r>
            <a:endParaRPr lang="en-US" dirty="0"/>
          </a:p>
        </p:txBody>
      </p:sp>
      <p:sp>
        <p:nvSpPr>
          <p:cNvPr id="5" name="Footer Placeholder 4"/>
          <p:cNvSpPr>
            <a:spLocks noGrp="1"/>
          </p:cNvSpPr>
          <p:nvPr>
            <p:ph type="ftr" sz="quarter" idx="11"/>
          </p:nvPr>
        </p:nvSpPr>
        <p:spPr>
          <a:xfrm>
            <a:off x="3028949" y="6356351"/>
            <a:ext cx="4625463" cy="365125"/>
          </a:xfrm>
          <a:prstGeom prst="rect">
            <a:avLst/>
          </a:prstGeom>
        </p:spPr>
        <p:txBody>
          <a:bodyPr/>
          <a:lstStyle>
            <a:lvl1pPr>
              <a:defRPr sz="1400">
                <a:solidFill>
                  <a:schemeClr val="bg1">
                    <a:lumMod val="65000"/>
                  </a:schemeClr>
                </a:solidFill>
              </a:defRPr>
            </a:lvl1pPr>
          </a:lstStyle>
          <a:p>
            <a:endParaRPr lang="en-US" dirty="0"/>
          </a:p>
        </p:txBody>
      </p:sp>
      <p:sp>
        <p:nvSpPr>
          <p:cNvPr id="7" name="Slide Number Placeholder 5"/>
          <p:cNvSpPr>
            <a:spLocks noGrp="1"/>
          </p:cNvSpPr>
          <p:nvPr>
            <p:ph type="sldNum" sz="quarter" idx="12"/>
          </p:nvPr>
        </p:nvSpPr>
        <p:spPr>
          <a:xfrm>
            <a:off x="8177981" y="6381816"/>
            <a:ext cx="506976" cy="363538"/>
          </a:xfrm>
          <a:prstGeom prst="rect">
            <a:avLst/>
          </a:prstGeom>
        </p:spPr>
        <p:txBody>
          <a:bodyPr/>
          <a:lstStyle>
            <a:lvl1pPr algn="l">
              <a:defRPr sz="1200">
                <a:solidFill>
                  <a:schemeClr val="bg1">
                    <a:lumMod val="65000"/>
                  </a:schemeClr>
                </a:solidFill>
              </a:defRPr>
            </a:lvl1pPr>
          </a:lstStyle>
          <a:p>
            <a:fld id="{5633DB0C-9BEB-4F98-9016-D6547ACC6BB2}" type="slidenum">
              <a:rPr lang="en-US" smtClean="0"/>
              <a:pPr/>
              <a:t>‹N°›</a:t>
            </a:fld>
            <a:endParaRPr lang="en-US" dirty="0"/>
          </a:p>
        </p:txBody>
      </p:sp>
      <p:grpSp>
        <p:nvGrpSpPr>
          <p:cNvPr id="9" name="Gruppieren 8"/>
          <p:cNvGrpSpPr/>
          <p:nvPr/>
        </p:nvGrpSpPr>
        <p:grpSpPr>
          <a:xfrm>
            <a:off x="177317" y="0"/>
            <a:ext cx="144000" cy="6858000"/>
            <a:chOff x="449165" y="0"/>
            <a:chExt cx="144000" cy="6858000"/>
          </a:xfrm>
        </p:grpSpPr>
        <p:sp>
          <p:nvSpPr>
            <p:cNvPr id="10" name="Rechteck 9"/>
            <p:cNvSpPr/>
            <p:nvPr/>
          </p:nvSpPr>
          <p:spPr>
            <a:xfrm>
              <a:off x="449165" y="0"/>
              <a:ext cx="144000" cy="11257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hteck 10"/>
            <p:cNvSpPr/>
            <p:nvPr/>
          </p:nvSpPr>
          <p:spPr>
            <a:xfrm>
              <a:off x="449165" y="1118675"/>
              <a:ext cx="144000" cy="115110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hteck 11"/>
            <p:cNvSpPr/>
            <p:nvPr/>
          </p:nvSpPr>
          <p:spPr>
            <a:xfrm>
              <a:off x="449165" y="2266910"/>
              <a:ext cx="144000" cy="114982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Rechteck 12"/>
            <p:cNvSpPr/>
            <p:nvPr/>
          </p:nvSpPr>
          <p:spPr>
            <a:xfrm>
              <a:off x="449165" y="3416732"/>
              <a:ext cx="144000" cy="1148235"/>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Rechteck 13"/>
            <p:cNvSpPr/>
            <p:nvPr/>
          </p:nvSpPr>
          <p:spPr>
            <a:xfrm>
              <a:off x="449988" y="4557932"/>
              <a:ext cx="143177" cy="1153976"/>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Rechteck 14"/>
            <p:cNvSpPr/>
            <p:nvPr/>
          </p:nvSpPr>
          <p:spPr>
            <a:xfrm>
              <a:off x="449988" y="5706167"/>
              <a:ext cx="143177" cy="1151833"/>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384643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stretch>
            <a:fillRect/>
          </a:stretch>
        </p:blipFill>
        <p:spPr>
          <a:xfrm>
            <a:off x="8067368" y="6289777"/>
            <a:ext cx="514350" cy="507399"/>
          </a:xfrm>
          <a:prstGeom prst="rect">
            <a:avLst/>
          </a:prstGeom>
        </p:spPr>
      </p:pic>
      <p:sp>
        <p:nvSpPr>
          <p:cNvPr id="4" name="Date Placeholder 3"/>
          <p:cNvSpPr>
            <a:spLocks noGrp="1"/>
          </p:cNvSpPr>
          <p:nvPr>
            <p:ph type="dt" sz="half" idx="10"/>
          </p:nvPr>
        </p:nvSpPr>
        <p:spPr>
          <a:xfrm>
            <a:off x="620712" y="6356351"/>
            <a:ext cx="2065337" cy="365125"/>
          </a:xfrm>
          <a:prstGeom prst="rect">
            <a:avLst/>
          </a:prstGeom>
        </p:spPr>
        <p:txBody>
          <a:bodyPr/>
          <a:lstStyle>
            <a:lvl1pPr>
              <a:defRPr sz="1400">
                <a:solidFill>
                  <a:schemeClr val="bg1">
                    <a:lumMod val="65000"/>
                  </a:schemeClr>
                </a:solidFill>
              </a:defRPr>
            </a:lvl1pPr>
          </a:lstStyle>
          <a:p>
            <a:endParaRPr lang="en-US" dirty="0"/>
          </a:p>
        </p:txBody>
      </p:sp>
      <p:sp>
        <p:nvSpPr>
          <p:cNvPr id="5" name="Footer Placeholder 4"/>
          <p:cNvSpPr>
            <a:spLocks noGrp="1"/>
          </p:cNvSpPr>
          <p:nvPr>
            <p:ph type="ftr" sz="quarter" idx="11"/>
          </p:nvPr>
        </p:nvSpPr>
        <p:spPr>
          <a:xfrm>
            <a:off x="3028949" y="6356351"/>
            <a:ext cx="4625463" cy="365125"/>
          </a:xfrm>
          <a:prstGeom prst="rect">
            <a:avLst/>
          </a:prstGeom>
        </p:spPr>
        <p:txBody>
          <a:bodyPr/>
          <a:lstStyle>
            <a:lvl1pPr>
              <a:defRPr sz="1400">
                <a:solidFill>
                  <a:schemeClr val="bg1">
                    <a:lumMod val="65000"/>
                  </a:schemeClr>
                </a:solidFill>
              </a:defRPr>
            </a:lvl1pPr>
          </a:lstStyle>
          <a:p>
            <a:r>
              <a:rPr lang="en-US"/>
              <a:t>1st HBM4EU Training School, Ljubljana, June 18-22, 2018</a:t>
            </a:r>
            <a:endParaRPr lang="en-US" dirty="0"/>
          </a:p>
        </p:txBody>
      </p:sp>
      <p:sp>
        <p:nvSpPr>
          <p:cNvPr id="7" name="Slide Number Placeholder 5"/>
          <p:cNvSpPr>
            <a:spLocks noGrp="1"/>
          </p:cNvSpPr>
          <p:nvPr>
            <p:ph type="sldNum" sz="quarter" idx="12"/>
          </p:nvPr>
        </p:nvSpPr>
        <p:spPr>
          <a:xfrm>
            <a:off x="8177981" y="6381816"/>
            <a:ext cx="506976" cy="363538"/>
          </a:xfrm>
          <a:prstGeom prst="rect">
            <a:avLst/>
          </a:prstGeom>
        </p:spPr>
        <p:txBody>
          <a:bodyPr/>
          <a:lstStyle>
            <a:lvl1pPr algn="l">
              <a:defRPr sz="1200">
                <a:solidFill>
                  <a:schemeClr val="bg1">
                    <a:lumMod val="65000"/>
                  </a:schemeClr>
                </a:solidFill>
              </a:defRPr>
            </a:lvl1pPr>
          </a:lstStyle>
          <a:p>
            <a:fld id="{5633DB0C-9BEB-4F98-9016-D6547ACC6BB2}" type="slidenum">
              <a:rPr lang="en-US" smtClean="0"/>
              <a:pPr/>
              <a:t>‹N°›</a:t>
            </a:fld>
            <a:endParaRPr lang="en-US" dirty="0"/>
          </a:p>
        </p:txBody>
      </p:sp>
      <p:grpSp>
        <p:nvGrpSpPr>
          <p:cNvPr id="9" name="Gruppieren 8"/>
          <p:cNvGrpSpPr/>
          <p:nvPr/>
        </p:nvGrpSpPr>
        <p:grpSpPr>
          <a:xfrm>
            <a:off x="177317" y="0"/>
            <a:ext cx="144000" cy="6858000"/>
            <a:chOff x="449165" y="0"/>
            <a:chExt cx="144000" cy="6858000"/>
          </a:xfrm>
        </p:grpSpPr>
        <p:sp>
          <p:nvSpPr>
            <p:cNvPr id="10" name="Rechteck 9"/>
            <p:cNvSpPr/>
            <p:nvPr/>
          </p:nvSpPr>
          <p:spPr>
            <a:xfrm>
              <a:off x="449165" y="0"/>
              <a:ext cx="144000" cy="11257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hteck 10"/>
            <p:cNvSpPr/>
            <p:nvPr/>
          </p:nvSpPr>
          <p:spPr>
            <a:xfrm>
              <a:off x="449165" y="1118675"/>
              <a:ext cx="144000" cy="115110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hteck 11"/>
            <p:cNvSpPr/>
            <p:nvPr/>
          </p:nvSpPr>
          <p:spPr>
            <a:xfrm>
              <a:off x="449165" y="2266910"/>
              <a:ext cx="144000" cy="114982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Rechteck 12"/>
            <p:cNvSpPr/>
            <p:nvPr/>
          </p:nvSpPr>
          <p:spPr>
            <a:xfrm>
              <a:off x="449165" y="3416732"/>
              <a:ext cx="144000" cy="1148235"/>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Rechteck 13"/>
            <p:cNvSpPr/>
            <p:nvPr/>
          </p:nvSpPr>
          <p:spPr>
            <a:xfrm>
              <a:off x="449988" y="4557932"/>
              <a:ext cx="143177" cy="1153976"/>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Rechteck 14"/>
            <p:cNvSpPr/>
            <p:nvPr/>
          </p:nvSpPr>
          <p:spPr>
            <a:xfrm>
              <a:off x="449988" y="5706167"/>
              <a:ext cx="143177" cy="1151833"/>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
        <p:nvSpPr>
          <p:cNvPr id="18" name="Line 3"/>
          <p:cNvSpPr>
            <a:spLocks noChangeShapeType="1"/>
          </p:cNvSpPr>
          <p:nvPr userDrawn="1"/>
        </p:nvSpPr>
        <p:spPr bwMode="auto">
          <a:xfrm>
            <a:off x="593725" y="837618"/>
            <a:ext cx="8107769" cy="0"/>
          </a:xfrm>
          <a:prstGeom prst="line">
            <a:avLst/>
          </a:prstGeom>
          <a:noFill/>
          <a:ln w="25400" cap="sq">
            <a:solidFill>
              <a:schemeClr val="bg1">
                <a:lumMod val="50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algn="ctr" eaLnBrk="1" hangingPunct="1">
              <a:buClr>
                <a:srgbClr val="000000"/>
              </a:buClr>
              <a:buSzPct val="100000"/>
              <a:buFont typeface="Times New Roman" charset="0"/>
              <a:buNone/>
              <a:defRPr/>
            </a:pPr>
            <a:endParaRPr lang="it-IT">
              <a:latin typeface="Calibri"/>
              <a:ea typeface="ヒラギノ角ゴ ProN W3" charset="0"/>
              <a:cs typeface="Calibri"/>
            </a:endParaRPr>
          </a:p>
        </p:txBody>
      </p:sp>
      <p:sp>
        <p:nvSpPr>
          <p:cNvPr id="20" name="Title 1"/>
          <p:cNvSpPr>
            <a:spLocks noGrp="1"/>
          </p:cNvSpPr>
          <p:nvPr>
            <p:ph type="title" hasCustomPrompt="1"/>
          </p:nvPr>
        </p:nvSpPr>
        <p:spPr>
          <a:xfrm>
            <a:off x="620713" y="351617"/>
            <a:ext cx="4402584" cy="404942"/>
          </a:xfrm>
        </p:spPr>
        <p:txBody>
          <a:bodyPr>
            <a:normAutofit/>
          </a:bodyPr>
          <a:lstStyle>
            <a:lvl1pPr>
              <a:defRPr sz="3400" i="1">
                <a:solidFill>
                  <a:srgbClr val="4C91AE"/>
                </a:solidFill>
              </a:defRPr>
            </a:lvl1pPr>
          </a:lstStyle>
          <a:p>
            <a:r>
              <a:rPr lang="en-GB" noProof="0" dirty="0"/>
              <a:t>Slide title</a:t>
            </a:r>
          </a:p>
        </p:txBody>
      </p:sp>
      <p:sp>
        <p:nvSpPr>
          <p:cNvPr id="21" name="Segnaposto testo 20"/>
          <p:cNvSpPr>
            <a:spLocks noGrp="1"/>
          </p:cNvSpPr>
          <p:nvPr>
            <p:ph type="body" sz="quarter" idx="13" hasCustomPrompt="1"/>
          </p:nvPr>
        </p:nvSpPr>
        <p:spPr>
          <a:xfrm>
            <a:off x="5309937" y="351259"/>
            <a:ext cx="3391557" cy="405300"/>
          </a:xfrm>
        </p:spPr>
        <p:txBody>
          <a:bodyPr anchor="ctr" anchorCtr="0">
            <a:normAutofit/>
          </a:bodyPr>
          <a:lstStyle>
            <a:lvl1pPr marL="0" indent="0" algn="r">
              <a:buNone/>
              <a:defRPr sz="2600" i="1">
                <a:solidFill>
                  <a:srgbClr val="4C91AE"/>
                </a:solidFill>
                <a:latin typeface="+mj-lt"/>
              </a:defRPr>
            </a:lvl1pPr>
          </a:lstStyle>
          <a:p>
            <a:pPr lvl="0"/>
            <a:r>
              <a:rPr lang="en-GB" noProof="0" dirty="0"/>
              <a:t>Heading</a:t>
            </a:r>
          </a:p>
        </p:txBody>
      </p:sp>
      <p:sp>
        <p:nvSpPr>
          <p:cNvPr id="17" name="Content Placeholder 2"/>
          <p:cNvSpPr>
            <a:spLocks noGrp="1"/>
          </p:cNvSpPr>
          <p:nvPr>
            <p:ph idx="1" hasCustomPrompt="1"/>
          </p:nvPr>
        </p:nvSpPr>
        <p:spPr>
          <a:xfrm>
            <a:off x="593725" y="1206500"/>
            <a:ext cx="4500197" cy="4524061"/>
          </a:xfrm>
        </p:spPr>
        <p:txBody>
          <a:bodyPr/>
          <a:lstStyle>
            <a:lvl1pPr marL="514350" indent="-514350">
              <a:buFont typeface="+mj-lt"/>
              <a:buAutoNum type="arabicPeriod"/>
              <a:defRPr sz="3000" i="1" baseline="0">
                <a:solidFill>
                  <a:srgbClr val="4C91AE"/>
                </a:solidFill>
                <a:latin typeface="+mj-lt"/>
              </a:defRPr>
            </a:lvl1pPr>
            <a:lvl2pPr marL="0" indent="0">
              <a:buClr>
                <a:srgbClr val="4C91AE"/>
              </a:buClr>
              <a:buFontTx/>
              <a:buNone/>
              <a:defRPr i="1" baseline="0">
                <a:solidFill>
                  <a:schemeClr val="bg1">
                    <a:lumMod val="65000"/>
                  </a:schemeClr>
                </a:solidFill>
                <a:latin typeface="+mj-lt"/>
              </a:defRPr>
            </a:lvl2pPr>
            <a:lvl3pPr>
              <a:buClr>
                <a:srgbClr val="8AC9A9"/>
              </a:buClr>
              <a:defRPr baseline="0">
                <a:solidFill>
                  <a:schemeClr val="bg1">
                    <a:lumMod val="65000"/>
                  </a:schemeClr>
                </a:solidFill>
                <a:latin typeface="+mj-lt"/>
              </a:defRPr>
            </a:lvl3pPr>
            <a:lvl4pPr marL="1371600" indent="0">
              <a:buNone/>
              <a:defRPr>
                <a:solidFill>
                  <a:schemeClr val="bg1">
                    <a:lumMod val="50000"/>
                  </a:schemeClr>
                </a:solidFill>
              </a:defRPr>
            </a:lvl4pPr>
            <a:lvl5pPr marL="1828800" indent="0">
              <a:buNone/>
              <a:defRPr>
                <a:solidFill>
                  <a:schemeClr val="bg1">
                    <a:lumMod val="50000"/>
                  </a:schemeClr>
                </a:solidFill>
              </a:defRPr>
            </a:lvl5pPr>
          </a:lstStyle>
          <a:p>
            <a:pPr lvl="0"/>
            <a:r>
              <a:rPr lang="en-GB" noProof="0" dirty="0"/>
              <a:t>Heading </a:t>
            </a:r>
          </a:p>
          <a:p>
            <a:pPr lvl="1"/>
            <a:r>
              <a:rPr lang="en-GB" noProof="0" dirty="0"/>
              <a:t>Subheading</a:t>
            </a:r>
          </a:p>
          <a:p>
            <a:pPr lvl="1"/>
            <a:r>
              <a:rPr lang="en-GB" noProof="0" dirty="0"/>
              <a:t>Subheading </a:t>
            </a:r>
          </a:p>
        </p:txBody>
      </p:sp>
    </p:spTree>
    <p:extLst>
      <p:ext uri="{BB962C8B-B14F-4D97-AF65-F5344CB8AC3E}">
        <p14:creationId xmlns:p14="http://schemas.microsoft.com/office/powerpoint/2010/main" val="302074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8" name="Rechteck 27"/>
          <p:cNvSpPr/>
          <p:nvPr/>
        </p:nvSpPr>
        <p:spPr>
          <a:xfrm>
            <a:off x="2872" y="-14752"/>
            <a:ext cx="9144000" cy="1117565"/>
          </a:xfrm>
          <a:prstGeom prst="rect">
            <a:avLst/>
          </a:prstGeom>
          <a:solidFill>
            <a:srgbClr val="F3F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fik 18"/>
          <p:cNvPicPr>
            <a:picLocks noChangeAspect="1"/>
          </p:cNvPicPr>
          <p:nvPr userDrawn="1"/>
        </p:nvPicPr>
        <p:blipFill rotWithShape="1">
          <a:blip r:embed="rId2"/>
          <a:srcRect r="11754"/>
          <a:stretch/>
        </p:blipFill>
        <p:spPr>
          <a:xfrm>
            <a:off x="-1" y="936522"/>
            <a:ext cx="9146873" cy="3335675"/>
          </a:xfrm>
          <a:prstGeom prst="rect">
            <a:avLst/>
          </a:prstGeom>
        </p:spPr>
      </p:pic>
      <p:sp>
        <p:nvSpPr>
          <p:cNvPr id="20" name="Titel 1"/>
          <p:cNvSpPr>
            <a:spLocks noGrp="1"/>
          </p:cNvSpPr>
          <p:nvPr>
            <p:ph type="ctrTitle" hasCustomPrompt="1"/>
          </p:nvPr>
        </p:nvSpPr>
        <p:spPr>
          <a:xfrm>
            <a:off x="593726" y="1210893"/>
            <a:ext cx="4419092" cy="1058783"/>
          </a:xfrm>
        </p:spPr>
        <p:txBody>
          <a:bodyPr anchor="t" anchorCtr="0">
            <a:normAutofit/>
          </a:bodyPr>
          <a:lstStyle>
            <a:lvl1pPr algn="l">
              <a:defRPr sz="4800" baseline="0">
                <a:solidFill>
                  <a:srgbClr val="4C91AE"/>
                </a:solidFill>
                <a:latin typeface="+mj-lt"/>
              </a:defRPr>
            </a:lvl1pPr>
          </a:lstStyle>
          <a:p>
            <a:r>
              <a:rPr lang="en-GB" noProof="0" dirty="0"/>
              <a:t>Section title</a:t>
            </a:r>
          </a:p>
        </p:txBody>
      </p:sp>
      <p:sp>
        <p:nvSpPr>
          <p:cNvPr id="21" name="Untertitel 2"/>
          <p:cNvSpPr>
            <a:spLocks noGrp="1"/>
          </p:cNvSpPr>
          <p:nvPr>
            <p:ph type="subTitle" idx="1" hasCustomPrompt="1"/>
          </p:nvPr>
        </p:nvSpPr>
        <p:spPr>
          <a:xfrm>
            <a:off x="593725" y="2340773"/>
            <a:ext cx="4495800" cy="1655762"/>
          </a:xfrm>
        </p:spPr>
        <p:txBody>
          <a:bodyPr/>
          <a:lstStyle>
            <a:lvl1pPr marL="0" indent="0" algn="l">
              <a:buFont typeface="Arial" panose="020B0604020202020204" pitchFamily="34" charset="0"/>
              <a:buNone/>
              <a:defRPr sz="2400" baseline="0">
                <a:solidFill>
                  <a:schemeClr val="bg1">
                    <a:lumMod val="65000"/>
                  </a:schemeClr>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Section subtitle or subsections</a:t>
            </a:r>
          </a:p>
        </p:txBody>
      </p:sp>
      <p:grpSp>
        <p:nvGrpSpPr>
          <p:cNvPr id="24" name="Gruppieren 23"/>
          <p:cNvGrpSpPr/>
          <p:nvPr/>
        </p:nvGrpSpPr>
        <p:grpSpPr>
          <a:xfrm>
            <a:off x="178140" y="3631095"/>
            <a:ext cx="143177" cy="3226905"/>
            <a:chOff x="449988" y="3631095"/>
            <a:chExt cx="143177" cy="3226905"/>
          </a:xfrm>
        </p:grpSpPr>
        <p:sp>
          <p:nvSpPr>
            <p:cNvPr id="25" name="Rechteck 29"/>
            <p:cNvSpPr/>
            <p:nvPr/>
          </p:nvSpPr>
          <p:spPr>
            <a:xfrm>
              <a:off x="449988" y="3631095"/>
              <a:ext cx="143177" cy="947851"/>
            </a:xfrm>
            <a:custGeom>
              <a:avLst/>
              <a:gdLst>
                <a:gd name="connsiteX0" fmla="*/ 0 w 144000"/>
                <a:gd name="connsiteY0" fmla="*/ 0 h 933871"/>
                <a:gd name="connsiteX1" fmla="*/ 144000 w 144000"/>
                <a:gd name="connsiteY1" fmla="*/ 0 h 933871"/>
                <a:gd name="connsiteX2" fmla="*/ 144000 w 144000"/>
                <a:gd name="connsiteY2" fmla="*/ 933871 h 933871"/>
                <a:gd name="connsiteX3" fmla="*/ 0 w 144000"/>
                <a:gd name="connsiteY3" fmla="*/ 933871 h 933871"/>
                <a:gd name="connsiteX4" fmla="*/ 0 w 144000"/>
                <a:gd name="connsiteY4" fmla="*/ 0 h 933871"/>
                <a:gd name="connsiteX0" fmla="*/ 0 w 144000"/>
                <a:gd name="connsiteY0" fmla="*/ 58309 h 933871"/>
                <a:gd name="connsiteX1" fmla="*/ 144000 w 144000"/>
                <a:gd name="connsiteY1" fmla="*/ 0 h 933871"/>
                <a:gd name="connsiteX2" fmla="*/ 144000 w 144000"/>
                <a:gd name="connsiteY2" fmla="*/ 933871 h 933871"/>
                <a:gd name="connsiteX3" fmla="*/ 0 w 144000"/>
                <a:gd name="connsiteY3" fmla="*/ 933871 h 933871"/>
                <a:gd name="connsiteX4" fmla="*/ 0 w 144000"/>
                <a:gd name="connsiteY4" fmla="*/ 58309 h 9338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000" h="933871">
                  <a:moveTo>
                    <a:pt x="0" y="58309"/>
                  </a:moveTo>
                  <a:lnTo>
                    <a:pt x="144000" y="0"/>
                  </a:lnTo>
                  <a:lnTo>
                    <a:pt x="144000" y="933871"/>
                  </a:lnTo>
                  <a:lnTo>
                    <a:pt x="0" y="933871"/>
                  </a:lnTo>
                  <a:lnTo>
                    <a:pt x="0" y="58309"/>
                  </a:lnTo>
                  <a:close/>
                </a:path>
              </a:pathLst>
            </a:cu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Rechteck 25"/>
            <p:cNvSpPr/>
            <p:nvPr/>
          </p:nvSpPr>
          <p:spPr>
            <a:xfrm>
              <a:off x="449988" y="4578946"/>
              <a:ext cx="143177" cy="1156470"/>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Rechteck 26"/>
            <p:cNvSpPr/>
            <p:nvPr/>
          </p:nvSpPr>
          <p:spPr>
            <a:xfrm>
              <a:off x="449988" y="5735416"/>
              <a:ext cx="143177" cy="1122584"/>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pic>
        <p:nvPicPr>
          <p:cNvPr id="12" name="Grafik 5"/>
          <p:cNvPicPr>
            <a:picLocks noChangeAspect="1"/>
          </p:cNvPicPr>
          <p:nvPr userDrawn="1"/>
        </p:nvPicPr>
        <p:blipFill>
          <a:blip r:embed="rId3"/>
          <a:stretch>
            <a:fillRect/>
          </a:stretch>
        </p:blipFill>
        <p:spPr>
          <a:xfrm>
            <a:off x="8067368" y="6289777"/>
            <a:ext cx="514350" cy="507399"/>
          </a:xfrm>
          <a:prstGeom prst="rect">
            <a:avLst/>
          </a:prstGeom>
        </p:spPr>
      </p:pic>
      <p:sp>
        <p:nvSpPr>
          <p:cNvPr id="13" name="Date Placeholder 3"/>
          <p:cNvSpPr>
            <a:spLocks noGrp="1"/>
          </p:cNvSpPr>
          <p:nvPr>
            <p:ph type="dt" sz="half" idx="10"/>
          </p:nvPr>
        </p:nvSpPr>
        <p:spPr>
          <a:xfrm>
            <a:off x="628650" y="6356351"/>
            <a:ext cx="2057400" cy="365125"/>
          </a:xfrm>
          <a:prstGeom prst="rect">
            <a:avLst/>
          </a:prstGeom>
        </p:spPr>
        <p:txBody>
          <a:bodyPr/>
          <a:lstStyle>
            <a:lvl1pPr>
              <a:defRPr sz="1400">
                <a:solidFill>
                  <a:schemeClr val="bg1">
                    <a:lumMod val="65000"/>
                  </a:schemeClr>
                </a:solidFill>
              </a:defRPr>
            </a:lvl1pPr>
          </a:lstStyle>
          <a:p>
            <a:endParaRPr lang="en-US" dirty="0"/>
          </a:p>
        </p:txBody>
      </p:sp>
      <p:sp>
        <p:nvSpPr>
          <p:cNvPr id="14" name="Footer Placeholder 4"/>
          <p:cNvSpPr>
            <a:spLocks noGrp="1"/>
          </p:cNvSpPr>
          <p:nvPr>
            <p:ph type="ftr" sz="quarter" idx="11"/>
          </p:nvPr>
        </p:nvSpPr>
        <p:spPr>
          <a:xfrm>
            <a:off x="3028949" y="6356351"/>
            <a:ext cx="4625463" cy="365125"/>
          </a:xfrm>
          <a:prstGeom prst="rect">
            <a:avLst/>
          </a:prstGeom>
        </p:spPr>
        <p:txBody>
          <a:bodyPr/>
          <a:lstStyle>
            <a:lvl1pPr>
              <a:defRPr sz="1400">
                <a:solidFill>
                  <a:schemeClr val="bg1">
                    <a:lumMod val="65000"/>
                  </a:schemeClr>
                </a:solidFill>
              </a:defRPr>
            </a:lvl1pPr>
          </a:lstStyle>
          <a:p>
            <a:r>
              <a:rPr lang="en-US"/>
              <a:t>1st HBM4EU Training School, Ljubljana, June 18-22, 2018</a:t>
            </a:r>
            <a:endParaRPr lang="en-US" dirty="0"/>
          </a:p>
        </p:txBody>
      </p:sp>
      <p:sp>
        <p:nvSpPr>
          <p:cNvPr id="15" name="Slide Number Placeholder 5"/>
          <p:cNvSpPr>
            <a:spLocks noGrp="1"/>
          </p:cNvSpPr>
          <p:nvPr>
            <p:ph type="sldNum" sz="quarter" idx="12"/>
          </p:nvPr>
        </p:nvSpPr>
        <p:spPr>
          <a:xfrm>
            <a:off x="8177981" y="6381816"/>
            <a:ext cx="506976" cy="363538"/>
          </a:xfrm>
          <a:prstGeom prst="rect">
            <a:avLst/>
          </a:prstGeom>
        </p:spPr>
        <p:txBody>
          <a:bodyPr/>
          <a:lstStyle>
            <a:lvl1pPr algn="l">
              <a:defRPr sz="1200">
                <a:solidFill>
                  <a:schemeClr val="bg1">
                    <a:lumMod val="65000"/>
                  </a:schemeClr>
                </a:solidFill>
              </a:defRPr>
            </a:lvl1pPr>
          </a:lstStyle>
          <a:p>
            <a:fld id="{5633DB0C-9BEB-4F98-9016-D6547ACC6BB2}" type="slidenum">
              <a:rPr lang="en-US" smtClean="0"/>
              <a:pPr/>
              <a:t>‹N°›</a:t>
            </a:fld>
            <a:endParaRPr lang="en-US" dirty="0"/>
          </a:p>
        </p:txBody>
      </p:sp>
    </p:spTree>
    <p:extLst>
      <p:ext uri="{BB962C8B-B14F-4D97-AF65-F5344CB8AC3E}">
        <p14:creationId xmlns:p14="http://schemas.microsoft.com/office/powerpoint/2010/main" val="79416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d bullets">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stretch>
            <a:fillRect/>
          </a:stretch>
        </p:blipFill>
        <p:spPr>
          <a:xfrm>
            <a:off x="8067368" y="6289777"/>
            <a:ext cx="514350" cy="507399"/>
          </a:xfrm>
          <a:prstGeom prst="rect">
            <a:avLst/>
          </a:prstGeom>
        </p:spPr>
      </p:pic>
      <p:sp>
        <p:nvSpPr>
          <p:cNvPr id="3" name="Content Placeholder 2"/>
          <p:cNvSpPr>
            <a:spLocks noGrp="1"/>
          </p:cNvSpPr>
          <p:nvPr>
            <p:ph idx="1" hasCustomPrompt="1"/>
          </p:nvPr>
        </p:nvSpPr>
        <p:spPr>
          <a:xfrm>
            <a:off x="620713" y="1271717"/>
            <a:ext cx="8013221" cy="4497042"/>
          </a:xfrm>
        </p:spPr>
        <p:txBody>
          <a:bodyPr/>
          <a:lstStyle>
            <a:lvl1pPr marL="0" indent="0">
              <a:buNone/>
              <a:defRPr baseline="0">
                <a:solidFill>
                  <a:schemeClr val="bg1">
                    <a:lumMod val="65000"/>
                  </a:schemeClr>
                </a:solidFill>
                <a:latin typeface="+mj-lt"/>
              </a:defRPr>
            </a:lvl1pPr>
            <a:lvl2pPr>
              <a:buClr>
                <a:srgbClr val="4C91AE"/>
              </a:buClr>
              <a:defRPr baseline="0">
                <a:solidFill>
                  <a:schemeClr val="bg1">
                    <a:lumMod val="65000"/>
                  </a:schemeClr>
                </a:solidFill>
                <a:latin typeface="+mj-lt"/>
              </a:defRPr>
            </a:lvl2pPr>
            <a:lvl3pPr>
              <a:buClr>
                <a:srgbClr val="8AC9A9"/>
              </a:buClr>
              <a:defRPr baseline="0">
                <a:solidFill>
                  <a:schemeClr val="bg1">
                    <a:lumMod val="65000"/>
                  </a:schemeClr>
                </a:solidFill>
                <a:latin typeface="+mj-lt"/>
              </a:defRPr>
            </a:lvl3pPr>
            <a:lvl4pPr marL="1371600" indent="0">
              <a:buNone/>
              <a:defRPr>
                <a:solidFill>
                  <a:schemeClr val="bg1">
                    <a:lumMod val="50000"/>
                  </a:schemeClr>
                </a:solidFill>
              </a:defRPr>
            </a:lvl4pPr>
            <a:lvl5pPr marL="1828800" indent="0">
              <a:buNone/>
              <a:defRPr>
                <a:solidFill>
                  <a:schemeClr val="bg1">
                    <a:lumMod val="50000"/>
                  </a:schemeClr>
                </a:solidFill>
              </a:defRPr>
            </a:lvl5pPr>
          </a:lstStyle>
          <a:p>
            <a:pPr lvl="0"/>
            <a:r>
              <a:rPr lang="en-GB" noProof="0" dirty="0"/>
              <a:t>Content </a:t>
            </a:r>
          </a:p>
          <a:p>
            <a:pPr lvl="1"/>
            <a:r>
              <a:rPr lang="en-GB" noProof="0" dirty="0"/>
              <a:t>bullet point</a:t>
            </a:r>
          </a:p>
          <a:p>
            <a:pPr lvl="2"/>
            <a:r>
              <a:rPr lang="en-GB" noProof="0" dirty="0"/>
              <a:t>bullet point</a:t>
            </a:r>
          </a:p>
        </p:txBody>
      </p:sp>
      <p:sp>
        <p:nvSpPr>
          <p:cNvPr id="4" name="Date Placeholder 3"/>
          <p:cNvSpPr>
            <a:spLocks noGrp="1"/>
          </p:cNvSpPr>
          <p:nvPr>
            <p:ph type="dt" sz="half" idx="10"/>
          </p:nvPr>
        </p:nvSpPr>
        <p:spPr>
          <a:xfrm>
            <a:off x="620712" y="6356351"/>
            <a:ext cx="2065337" cy="365125"/>
          </a:xfrm>
          <a:prstGeom prst="rect">
            <a:avLst/>
          </a:prstGeom>
        </p:spPr>
        <p:txBody>
          <a:bodyPr/>
          <a:lstStyle>
            <a:lvl1pPr>
              <a:defRPr sz="1400">
                <a:solidFill>
                  <a:schemeClr val="bg1">
                    <a:lumMod val="65000"/>
                  </a:schemeClr>
                </a:solidFill>
              </a:defRPr>
            </a:lvl1pPr>
          </a:lstStyle>
          <a:p>
            <a:endParaRPr lang="en-US" dirty="0"/>
          </a:p>
        </p:txBody>
      </p:sp>
      <p:sp>
        <p:nvSpPr>
          <p:cNvPr id="5" name="Footer Placeholder 4"/>
          <p:cNvSpPr>
            <a:spLocks noGrp="1"/>
          </p:cNvSpPr>
          <p:nvPr>
            <p:ph type="ftr" sz="quarter" idx="11"/>
          </p:nvPr>
        </p:nvSpPr>
        <p:spPr>
          <a:xfrm>
            <a:off x="3028949" y="6356351"/>
            <a:ext cx="4625463" cy="365125"/>
          </a:xfrm>
          <a:prstGeom prst="rect">
            <a:avLst/>
          </a:prstGeom>
        </p:spPr>
        <p:txBody>
          <a:bodyPr/>
          <a:lstStyle>
            <a:lvl1pPr>
              <a:defRPr sz="1400">
                <a:solidFill>
                  <a:schemeClr val="bg1">
                    <a:lumMod val="65000"/>
                  </a:schemeClr>
                </a:solidFill>
              </a:defRPr>
            </a:lvl1pPr>
          </a:lstStyle>
          <a:p>
            <a:r>
              <a:rPr lang="en-US"/>
              <a:t>1st HBM4EU Training School, Ljubljana, June 18-22, 2018</a:t>
            </a:r>
            <a:endParaRPr lang="en-US" dirty="0"/>
          </a:p>
        </p:txBody>
      </p:sp>
      <p:sp>
        <p:nvSpPr>
          <p:cNvPr id="7" name="Slide Number Placeholder 5"/>
          <p:cNvSpPr>
            <a:spLocks noGrp="1"/>
          </p:cNvSpPr>
          <p:nvPr>
            <p:ph type="sldNum" sz="quarter" idx="12"/>
          </p:nvPr>
        </p:nvSpPr>
        <p:spPr>
          <a:xfrm>
            <a:off x="8177981" y="6381816"/>
            <a:ext cx="506976" cy="363538"/>
          </a:xfrm>
          <a:prstGeom prst="rect">
            <a:avLst/>
          </a:prstGeom>
        </p:spPr>
        <p:txBody>
          <a:bodyPr/>
          <a:lstStyle>
            <a:lvl1pPr algn="l">
              <a:defRPr sz="1200">
                <a:solidFill>
                  <a:schemeClr val="bg1">
                    <a:lumMod val="65000"/>
                  </a:schemeClr>
                </a:solidFill>
              </a:defRPr>
            </a:lvl1pPr>
          </a:lstStyle>
          <a:p>
            <a:fld id="{5633DB0C-9BEB-4F98-9016-D6547ACC6BB2}" type="slidenum">
              <a:rPr lang="en-US" smtClean="0"/>
              <a:pPr/>
              <a:t>‹N°›</a:t>
            </a:fld>
            <a:endParaRPr lang="en-US" dirty="0"/>
          </a:p>
        </p:txBody>
      </p:sp>
      <p:grpSp>
        <p:nvGrpSpPr>
          <p:cNvPr id="9" name="Gruppieren 8"/>
          <p:cNvGrpSpPr/>
          <p:nvPr/>
        </p:nvGrpSpPr>
        <p:grpSpPr>
          <a:xfrm>
            <a:off x="177317" y="0"/>
            <a:ext cx="144000" cy="6858000"/>
            <a:chOff x="449165" y="0"/>
            <a:chExt cx="144000" cy="6858000"/>
          </a:xfrm>
        </p:grpSpPr>
        <p:sp>
          <p:nvSpPr>
            <p:cNvPr id="10" name="Rechteck 9"/>
            <p:cNvSpPr/>
            <p:nvPr/>
          </p:nvSpPr>
          <p:spPr>
            <a:xfrm>
              <a:off x="449165" y="0"/>
              <a:ext cx="144000" cy="11257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hteck 10"/>
            <p:cNvSpPr/>
            <p:nvPr/>
          </p:nvSpPr>
          <p:spPr>
            <a:xfrm>
              <a:off x="449165" y="1118675"/>
              <a:ext cx="144000" cy="115110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hteck 11"/>
            <p:cNvSpPr/>
            <p:nvPr/>
          </p:nvSpPr>
          <p:spPr>
            <a:xfrm>
              <a:off x="449165" y="2266910"/>
              <a:ext cx="144000" cy="114982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Rechteck 12"/>
            <p:cNvSpPr/>
            <p:nvPr/>
          </p:nvSpPr>
          <p:spPr>
            <a:xfrm>
              <a:off x="449165" y="3416732"/>
              <a:ext cx="144000" cy="1148235"/>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Rechteck 13"/>
            <p:cNvSpPr/>
            <p:nvPr/>
          </p:nvSpPr>
          <p:spPr>
            <a:xfrm>
              <a:off x="449988" y="4557932"/>
              <a:ext cx="143177" cy="1153976"/>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Rechteck 14"/>
            <p:cNvSpPr/>
            <p:nvPr/>
          </p:nvSpPr>
          <p:spPr>
            <a:xfrm>
              <a:off x="449988" y="5706167"/>
              <a:ext cx="143177" cy="1151833"/>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
        <p:nvSpPr>
          <p:cNvPr id="18" name="Line 3"/>
          <p:cNvSpPr>
            <a:spLocks noChangeShapeType="1"/>
          </p:cNvSpPr>
          <p:nvPr userDrawn="1"/>
        </p:nvSpPr>
        <p:spPr bwMode="auto">
          <a:xfrm>
            <a:off x="593725" y="837618"/>
            <a:ext cx="8107769" cy="0"/>
          </a:xfrm>
          <a:prstGeom prst="line">
            <a:avLst/>
          </a:prstGeom>
          <a:noFill/>
          <a:ln w="25400" cap="sq">
            <a:solidFill>
              <a:schemeClr val="bg1">
                <a:lumMod val="50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algn="ctr" eaLnBrk="1" hangingPunct="1">
              <a:buClr>
                <a:srgbClr val="000000"/>
              </a:buClr>
              <a:buSzPct val="100000"/>
              <a:buFont typeface="Times New Roman" charset="0"/>
              <a:buNone/>
              <a:defRPr/>
            </a:pPr>
            <a:endParaRPr lang="it-IT">
              <a:latin typeface="Calibri"/>
              <a:ea typeface="ヒラギノ角ゴ ProN W3" charset="0"/>
              <a:cs typeface="Calibri"/>
            </a:endParaRPr>
          </a:p>
        </p:txBody>
      </p:sp>
      <p:sp>
        <p:nvSpPr>
          <p:cNvPr id="20" name="Title 1"/>
          <p:cNvSpPr>
            <a:spLocks noGrp="1"/>
          </p:cNvSpPr>
          <p:nvPr>
            <p:ph type="title" hasCustomPrompt="1"/>
          </p:nvPr>
        </p:nvSpPr>
        <p:spPr>
          <a:xfrm>
            <a:off x="620713" y="351617"/>
            <a:ext cx="4402584" cy="404942"/>
          </a:xfrm>
        </p:spPr>
        <p:txBody>
          <a:bodyPr>
            <a:normAutofit/>
          </a:bodyPr>
          <a:lstStyle>
            <a:lvl1pPr>
              <a:defRPr sz="3400" i="1">
                <a:solidFill>
                  <a:srgbClr val="4C91AE"/>
                </a:solidFill>
              </a:defRPr>
            </a:lvl1pPr>
          </a:lstStyle>
          <a:p>
            <a:r>
              <a:rPr lang="en-GB" noProof="0" dirty="0"/>
              <a:t>Slide title</a:t>
            </a:r>
          </a:p>
        </p:txBody>
      </p:sp>
      <p:sp>
        <p:nvSpPr>
          <p:cNvPr id="21" name="Segnaposto testo 20"/>
          <p:cNvSpPr>
            <a:spLocks noGrp="1"/>
          </p:cNvSpPr>
          <p:nvPr>
            <p:ph type="body" sz="quarter" idx="13" hasCustomPrompt="1"/>
          </p:nvPr>
        </p:nvSpPr>
        <p:spPr>
          <a:xfrm>
            <a:off x="5309937" y="351259"/>
            <a:ext cx="3391557" cy="405300"/>
          </a:xfrm>
        </p:spPr>
        <p:txBody>
          <a:bodyPr anchor="ctr" anchorCtr="0">
            <a:normAutofit/>
          </a:bodyPr>
          <a:lstStyle>
            <a:lvl1pPr marL="0" indent="0" algn="r">
              <a:buNone/>
              <a:defRPr sz="2600" i="1">
                <a:solidFill>
                  <a:srgbClr val="4C91AE"/>
                </a:solidFill>
                <a:latin typeface="+mj-lt"/>
              </a:defRPr>
            </a:lvl1pPr>
          </a:lstStyle>
          <a:p>
            <a:pPr lvl="0"/>
            <a:r>
              <a:rPr lang="en-GB" noProof="0" dirty="0"/>
              <a:t>Heading</a:t>
            </a:r>
          </a:p>
        </p:txBody>
      </p:sp>
    </p:spTree>
    <p:extLst>
      <p:ext uri="{BB962C8B-B14F-4D97-AF65-F5344CB8AC3E}">
        <p14:creationId xmlns:p14="http://schemas.microsoft.com/office/powerpoint/2010/main" val="236167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stretch>
            <a:fillRect/>
          </a:stretch>
        </p:blipFill>
        <p:spPr>
          <a:xfrm>
            <a:off x="8067368" y="6289777"/>
            <a:ext cx="514350" cy="507399"/>
          </a:xfrm>
          <a:prstGeom prst="rect">
            <a:avLst/>
          </a:prstGeom>
        </p:spPr>
      </p:pic>
      <p:sp>
        <p:nvSpPr>
          <p:cNvPr id="3" name="Content Placeholder 2"/>
          <p:cNvSpPr>
            <a:spLocks noGrp="1"/>
          </p:cNvSpPr>
          <p:nvPr>
            <p:ph idx="1" hasCustomPrompt="1"/>
          </p:nvPr>
        </p:nvSpPr>
        <p:spPr>
          <a:xfrm>
            <a:off x="606425" y="1249363"/>
            <a:ext cx="8065015" cy="673719"/>
          </a:xfrm>
        </p:spPr>
        <p:txBody>
          <a:bodyPr/>
          <a:lstStyle>
            <a:lvl1pPr marL="0" indent="0">
              <a:buNone/>
              <a:defRPr baseline="0">
                <a:solidFill>
                  <a:schemeClr val="bg1">
                    <a:lumMod val="65000"/>
                  </a:schemeClr>
                </a:solidFill>
                <a:latin typeface="+mj-lt"/>
              </a:defRPr>
            </a:lvl1pPr>
            <a:lvl2pPr>
              <a:buClr>
                <a:srgbClr val="4C91AE"/>
              </a:buClr>
              <a:defRPr>
                <a:solidFill>
                  <a:schemeClr val="bg1">
                    <a:lumMod val="50000"/>
                  </a:schemeClr>
                </a:solidFill>
              </a:defRPr>
            </a:lvl2pPr>
            <a:lvl3pPr>
              <a:buClr>
                <a:srgbClr val="8AC9A9"/>
              </a:buClr>
              <a:defRPr baseline="0">
                <a:solidFill>
                  <a:schemeClr val="bg1">
                    <a:lumMod val="50000"/>
                  </a:schemeClr>
                </a:solidFill>
              </a:defRPr>
            </a:lvl3pPr>
            <a:lvl4pPr marL="1371600" indent="0">
              <a:buNone/>
              <a:defRPr>
                <a:solidFill>
                  <a:schemeClr val="bg1">
                    <a:lumMod val="50000"/>
                  </a:schemeClr>
                </a:solidFill>
              </a:defRPr>
            </a:lvl4pPr>
            <a:lvl5pPr marL="1828800" indent="0">
              <a:buNone/>
              <a:defRPr>
                <a:solidFill>
                  <a:schemeClr val="bg1">
                    <a:lumMod val="50000"/>
                  </a:schemeClr>
                </a:solidFill>
              </a:defRPr>
            </a:lvl5pPr>
          </a:lstStyle>
          <a:p>
            <a:pPr lvl="0"/>
            <a:r>
              <a:rPr lang="en-GB" noProof="0" dirty="0"/>
              <a:t>Content</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sz="1400">
                <a:solidFill>
                  <a:schemeClr val="bg1">
                    <a:lumMod val="65000"/>
                  </a:schemeClr>
                </a:solidFill>
              </a:defRPr>
            </a:lvl1pPr>
          </a:lstStyle>
          <a:p>
            <a:endParaRPr lang="en-US" dirty="0"/>
          </a:p>
        </p:txBody>
      </p:sp>
      <p:sp>
        <p:nvSpPr>
          <p:cNvPr id="5" name="Footer Placeholder 4"/>
          <p:cNvSpPr>
            <a:spLocks noGrp="1"/>
          </p:cNvSpPr>
          <p:nvPr>
            <p:ph type="ftr" sz="quarter" idx="11"/>
          </p:nvPr>
        </p:nvSpPr>
        <p:spPr>
          <a:xfrm>
            <a:off x="3028949" y="6356351"/>
            <a:ext cx="4625463" cy="365125"/>
          </a:xfrm>
          <a:prstGeom prst="rect">
            <a:avLst/>
          </a:prstGeom>
        </p:spPr>
        <p:txBody>
          <a:bodyPr/>
          <a:lstStyle>
            <a:lvl1pPr>
              <a:defRPr sz="1400">
                <a:solidFill>
                  <a:schemeClr val="bg1">
                    <a:lumMod val="65000"/>
                  </a:schemeClr>
                </a:solidFill>
              </a:defRPr>
            </a:lvl1pPr>
          </a:lstStyle>
          <a:p>
            <a:r>
              <a:rPr lang="en-US"/>
              <a:t>1st HBM4EU Training School, Ljubljana, June 18-22, 2018</a:t>
            </a:r>
            <a:endParaRPr lang="en-US" dirty="0"/>
          </a:p>
        </p:txBody>
      </p:sp>
      <p:sp>
        <p:nvSpPr>
          <p:cNvPr id="7" name="Slide Number Placeholder 5"/>
          <p:cNvSpPr>
            <a:spLocks noGrp="1"/>
          </p:cNvSpPr>
          <p:nvPr>
            <p:ph type="sldNum" sz="quarter" idx="12"/>
          </p:nvPr>
        </p:nvSpPr>
        <p:spPr>
          <a:xfrm>
            <a:off x="8177981" y="6381816"/>
            <a:ext cx="506976" cy="363538"/>
          </a:xfrm>
          <a:prstGeom prst="rect">
            <a:avLst/>
          </a:prstGeom>
        </p:spPr>
        <p:txBody>
          <a:bodyPr/>
          <a:lstStyle>
            <a:lvl1pPr algn="l">
              <a:defRPr sz="1200">
                <a:solidFill>
                  <a:schemeClr val="bg1">
                    <a:lumMod val="65000"/>
                  </a:schemeClr>
                </a:solidFill>
              </a:defRPr>
            </a:lvl1pPr>
          </a:lstStyle>
          <a:p>
            <a:fld id="{5633DB0C-9BEB-4F98-9016-D6547ACC6BB2}" type="slidenum">
              <a:rPr lang="en-US" smtClean="0"/>
              <a:pPr/>
              <a:t>‹N°›</a:t>
            </a:fld>
            <a:endParaRPr lang="en-US" dirty="0"/>
          </a:p>
        </p:txBody>
      </p:sp>
      <p:grpSp>
        <p:nvGrpSpPr>
          <p:cNvPr id="9" name="Gruppieren 8"/>
          <p:cNvGrpSpPr/>
          <p:nvPr/>
        </p:nvGrpSpPr>
        <p:grpSpPr>
          <a:xfrm>
            <a:off x="177317" y="0"/>
            <a:ext cx="144000" cy="6858000"/>
            <a:chOff x="449165" y="0"/>
            <a:chExt cx="144000" cy="6858000"/>
          </a:xfrm>
        </p:grpSpPr>
        <p:sp>
          <p:nvSpPr>
            <p:cNvPr id="10" name="Rechteck 9"/>
            <p:cNvSpPr/>
            <p:nvPr/>
          </p:nvSpPr>
          <p:spPr>
            <a:xfrm>
              <a:off x="449165" y="0"/>
              <a:ext cx="144000" cy="11257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hteck 10"/>
            <p:cNvSpPr/>
            <p:nvPr/>
          </p:nvSpPr>
          <p:spPr>
            <a:xfrm>
              <a:off x="449165" y="1118675"/>
              <a:ext cx="144000" cy="115110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hteck 11"/>
            <p:cNvSpPr/>
            <p:nvPr/>
          </p:nvSpPr>
          <p:spPr>
            <a:xfrm>
              <a:off x="449165" y="2266910"/>
              <a:ext cx="144000" cy="114982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Rechteck 12"/>
            <p:cNvSpPr/>
            <p:nvPr/>
          </p:nvSpPr>
          <p:spPr>
            <a:xfrm>
              <a:off x="449165" y="3416732"/>
              <a:ext cx="144000" cy="1148235"/>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Rechteck 13"/>
            <p:cNvSpPr/>
            <p:nvPr/>
          </p:nvSpPr>
          <p:spPr>
            <a:xfrm>
              <a:off x="449988" y="4557932"/>
              <a:ext cx="143177" cy="1153976"/>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Rechteck 14"/>
            <p:cNvSpPr/>
            <p:nvPr/>
          </p:nvSpPr>
          <p:spPr>
            <a:xfrm>
              <a:off x="449988" y="5706167"/>
              <a:ext cx="143177" cy="1151833"/>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
        <p:nvSpPr>
          <p:cNvPr id="16" name="Segnaposto immagine 15"/>
          <p:cNvSpPr>
            <a:spLocks noGrp="1"/>
          </p:cNvSpPr>
          <p:nvPr>
            <p:ph type="pic" sz="quarter" idx="13" hasCustomPrompt="1"/>
          </p:nvPr>
        </p:nvSpPr>
        <p:spPr>
          <a:xfrm>
            <a:off x="592137" y="2297113"/>
            <a:ext cx="8055309" cy="3363912"/>
          </a:xfrm>
        </p:spPr>
        <p:txBody>
          <a:bodyPr/>
          <a:lstStyle>
            <a:lvl1pPr marL="0" indent="0" algn="ctr">
              <a:buNone/>
              <a:defRPr baseline="0">
                <a:solidFill>
                  <a:schemeClr val="bg1">
                    <a:lumMod val="65000"/>
                  </a:schemeClr>
                </a:solidFill>
                <a:latin typeface="+mj-lt"/>
              </a:defRPr>
            </a:lvl1pPr>
          </a:lstStyle>
          <a:p>
            <a:r>
              <a:rPr lang="it-IT" dirty="0"/>
              <a:t>Image</a:t>
            </a:r>
          </a:p>
        </p:txBody>
      </p:sp>
      <p:sp>
        <p:nvSpPr>
          <p:cNvPr id="20" name="Segnaposto testo 20"/>
          <p:cNvSpPr>
            <a:spLocks noGrp="1"/>
          </p:cNvSpPr>
          <p:nvPr>
            <p:ph type="body" sz="quarter" idx="14" hasCustomPrompt="1"/>
          </p:nvPr>
        </p:nvSpPr>
        <p:spPr>
          <a:xfrm>
            <a:off x="5309937" y="351259"/>
            <a:ext cx="3391557" cy="405300"/>
          </a:xfrm>
        </p:spPr>
        <p:txBody>
          <a:bodyPr anchor="ctr" anchorCtr="0">
            <a:normAutofit/>
          </a:bodyPr>
          <a:lstStyle>
            <a:lvl1pPr marL="0" indent="0" algn="r">
              <a:buNone/>
              <a:defRPr sz="2600" i="1">
                <a:solidFill>
                  <a:srgbClr val="4C91AE"/>
                </a:solidFill>
                <a:latin typeface="+mj-lt"/>
              </a:defRPr>
            </a:lvl1pPr>
          </a:lstStyle>
          <a:p>
            <a:pPr lvl="0"/>
            <a:r>
              <a:rPr lang="en-GB" noProof="0" dirty="0"/>
              <a:t>Heading</a:t>
            </a:r>
          </a:p>
        </p:txBody>
      </p:sp>
      <p:sp>
        <p:nvSpPr>
          <p:cNvPr id="19" name="Title 1"/>
          <p:cNvSpPr>
            <a:spLocks noGrp="1"/>
          </p:cNvSpPr>
          <p:nvPr>
            <p:ph type="title" hasCustomPrompt="1"/>
          </p:nvPr>
        </p:nvSpPr>
        <p:spPr>
          <a:xfrm>
            <a:off x="620713" y="351617"/>
            <a:ext cx="4402584" cy="404942"/>
          </a:xfrm>
        </p:spPr>
        <p:txBody>
          <a:bodyPr>
            <a:normAutofit/>
          </a:bodyPr>
          <a:lstStyle>
            <a:lvl1pPr>
              <a:defRPr sz="3400" i="1">
                <a:solidFill>
                  <a:srgbClr val="4C91AE"/>
                </a:solidFill>
              </a:defRPr>
            </a:lvl1pPr>
          </a:lstStyle>
          <a:p>
            <a:r>
              <a:rPr lang="en-GB" noProof="0" dirty="0"/>
              <a:t>Slide title</a:t>
            </a:r>
          </a:p>
        </p:txBody>
      </p:sp>
      <p:sp>
        <p:nvSpPr>
          <p:cNvPr id="21" name="Line 3"/>
          <p:cNvSpPr>
            <a:spLocks noChangeShapeType="1"/>
          </p:cNvSpPr>
          <p:nvPr userDrawn="1"/>
        </p:nvSpPr>
        <p:spPr bwMode="auto">
          <a:xfrm>
            <a:off x="593725" y="837618"/>
            <a:ext cx="8107769" cy="0"/>
          </a:xfrm>
          <a:prstGeom prst="line">
            <a:avLst/>
          </a:prstGeom>
          <a:noFill/>
          <a:ln w="25400" cap="sq">
            <a:solidFill>
              <a:schemeClr val="bg1">
                <a:lumMod val="50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algn="ctr" eaLnBrk="1" hangingPunct="1">
              <a:buClr>
                <a:srgbClr val="000000"/>
              </a:buClr>
              <a:buSzPct val="100000"/>
              <a:buFont typeface="Times New Roman" charset="0"/>
              <a:buNone/>
              <a:defRPr/>
            </a:pPr>
            <a:endParaRPr lang="it-IT">
              <a:latin typeface="Calibri"/>
              <a:ea typeface="ヒラギノ角ゴ ProN W3" charset="0"/>
              <a:cs typeface="Calibri"/>
            </a:endParaRPr>
          </a:p>
        </p:txBody>
      </p:sp>
    </p:spTree>
    <p:extLst>
      <p:ext uri="{BB962C8B-B14F-4D97-AF65-F5344CB8AC3E}">
        <p14:creationId xmlns:p14="http://schemas.microsoft.com/office/powerpoint/2010/main" val="4073956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smart art">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stretch>
            <a:fillRect/>
          </a:stretch>
        </p:blipFill>
        <p:spPr>
          <a:xfrm>
            <a:off x="8067368" y="6289777"/>
            <a:ext cx="514350" cy="507399"/>
          </a:xfrm>
          <a:prstGeom prst="rect">
            <a:avLst/>
          </a:prstGeom>
        </p:spPr>
      </p:pic>
      <p:sp>
        <p:nvSpPr>
          <p:cNvPr id="3" name="Content Placeholder 2"/>
          <p:cNvSpPr>
            <a:spLocks noGrp="1"/>
          </p:cNvSpPr>
          <p:nvPr>
            <p:ph idx="1" hasCustomPrompt="1"/>
          </p:nvPr>
        </p:nvSpPr>
        <p:spPr>
          <a:xfrm>
            <a:off x="606425" y="1249363"/>
            <a:ext cx="8065015" cy="673719"/>
          </a:xfrm>
        </p:spPr>
        <p:txBody>
          <a:bodyPr/>
          <a:lstStyle>
            <a:lvl1pPr marL="0" indent="0">
              <a:buNone/>
              <a:defRPr baseline="0">
                <a:solidFill>
                  <a:schemeClr val="bg1">
                    <a:lumMod val="65000"/>
                  </a:schemeClr>
                </a:solidFill>
                <a:latin typeface="+mj-lt"/>
              </a:defRPr>
            </a:lvl1pPr>
            <a:lvl2pPr>
              <a:buClr>
                <a:srgbClr val="4C91AE"/>
              </a:buClr>
              <a:defRPr>
                <a:solidFill>
                  <a:schemeClr val="bg1">
                    <a:lumMod val="50000"/>
                  </a:schemeClr>
                </a:solidFill>
              </a:defRPr>
            </a:lvl2pPr>
            <a:lvl3pPr>
              <a:buClr>
                <a:srgbClr val="8AC9A9"/>
              </a:buClr>
              <a:defRPr baseline="0">
                <a:solidFill>
                  <a:schemeClr val="bg1">
                    <a:lumMod val="50000"/>
                  </a:schemeClr>
                </a:solidFill>
              </a:defRPr>
            </a:lvl3pPr>
            <a:lvl4pPr marL="1371600" indent="0">
              <a:buNone/>
              <a:defRPr>
                <a:solidFill>
                  <a:schemeClr val="bg1">
                    <a:lumMod val="50000"/>
                  </a:schemeClr>
                </a:solidFill>
              </a:defRPr>
            </a:lvl4pPr>
            <a:lvl5pPr marL="1828800" indent="0">
              <a:buNone/>
              <a:defRPr>
                <a:solidFill>
                  <a:schemeClr val="bg1">
                    <a:lumMod val="50000"/>
                  </a:schemeClr>
                </a:solidFill>
              </a:defRPr>
            </a:lvl5pPr>
          </a:lstStyle>
          <a:p>
            <a:pPr lvl="0"/>
            <a:r>
              <a:rPr lang="en-GB" noProof="0" dirty="0"/>
              <a:t>Content</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sz="1400">
                <a:solidFill>
                  <a:schemeClr val="bg1">
                    <a:lumMod val="65000"/>
                  </a:schemeClr>
                </a:solidFill>
              </a:defRPr>
            </a:lvl1pPr>
          </a:lstStyle>
          <a:p>
            <a:endParaRPr lang="en-US" dirty="0"/>
          </a:p>
        </p:txBody>
      </p:sp>
      <p:sp>
        <p:nvSpPr>
          <p:cNvPr id="5" name="Footer Placeholder 4"/>
          <p:cNvSpPr>
            <a:spLocks noGrp="1"/>
          </p:cNvSpPr>
          <p:nvPr>
            <p:ph type="ftr" sz="quarter" idx="11"/>
          </p:nvPr>
        </p:nvSpPr>
        <p:spPr>
          <a:xfrm>
            <a:off x="3028949" y="6356351"/>
            <a:ext cx="4625463" cy="365125"/>
          </a:xfrm>
          <a:prstGeom prst="rect">
            <a:avLst/>
          </a:prstGeom>
        </p:spPr>
        <p:txBody>
          <a:bodyPr/>
          <a:lstStyle>
            <a:lvl1pPr>
              <a:defRPr sz="1400">
                <a:solidFill>
                  <a:schemeClr val="bg1">
                    <a:lumMod val="65000"/>
                  </a:schemeClr>
                </a:solidFill>
              </a:defRPr>
            </a:lvl1pPr>
          </a:lstStyle>
          <a:p>
            <a:r>
              <a:rPr lang="en-US"/>
              <a:t>1st HBM4EU Training School, Ljubljana, June 18-22, 2018</a:t>
            </a:r>
            <a:endParaRPr lang="en-US" dirty="0"/>
          </a:p>
        </p:txBody>
      </p:sp>
      <p:sp>
        <p:nvSpPr>
          <p:cNvPr id="7" name="Slide Number Placeholder 5"/>
          <p:cNvSpPr>
            <a:spLocks noGrp="1"/>
          </p:cNvSpPr>
          <p:nvPr>
            <p:ph type="sldNum" sz="quarter" idx="12"/>
          </p:nvPr>
        </p:nvSpPr>
        <p:spPr>
          <a:xfrm>
            <a:off x="8177981" y="6381816"/>
            <a:ext cx="506976" cy="363538"/>
          </a:xfrm>
          <a:prstGeom prst="rect">
            <a:avLst/>
          </a:prstGeom>
        </p:spPr>
        <p:txBody>
          <a:bodyPr/>
          <a:lstStyle>
            <a:lvl1pPr algn="l">
              <a:defRPr sz="1200">
                <a:solidFill>
                  <a:schemeClr val="bg1">
                    <a:lumMod val="65000"/>
                  </a:schemeClr>
                </a:solidFill>
              </a:defRPr>
            </a:lvl1pPr>
          </a:lstStyle>
          <a:p>
            <a:fld id="{5633DB0C-9BEB-4F98-9016-D6547ACC6BB2}" type="slidenum">
              <a:rPr lang="en-US" smtClean="0"/>
              <a:pPr/>
              <a:t>‹N°›</a:t>
            </a:fld>
            <a:endParaRPr lang="en-US" dirty="0"/>
          </a:p>
        </p:txBody>
      </p:sp>
      <p:grpSp>
        <p:nvGrpSpPr>
          <p:cNvPr id="9" name="Gruppieren 8"/>
          <p:cNvGrpSpPr/>
          <p:nvPr/>
        </p:nvGrpSpPr>
        <p:grpSpPr>
          <a:xfrm>
            <a:off x="177317" y="0"/>
            <a:ext cx="144000" cy="6858000"/>
            <a:chOff x="449165" y="0"/>
            <a:chExt cx="144000" cy="6858000"/>
          </a:xfrm>
        </p:grpSpPr>
        <p:sp>
          <p:nvSpPr>
            <p:cNvPr id="10" name="Rechteck 9"/>
            <p:cNvSpPr/>
            <p:nvPr/>
          </p:nvSpPr>
          <p:spPr>
            <a:xfrm>
              <a:off x="449165" y="0"/>
              <a:ext cx="144000" cy="11257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hteck 10"/>
            <p:cNvSpPr/>
            <p:nvPr/>
          </p:nvSpPr>
          <p:spPr>
            <a:xfrm>
              <a:off x="449165" y="1118675"/>
              <a:ext cx="144000" cy="115110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hteck 11"/>
            <p:cNvSpPr/>
            <p:nvPr/>
          </p:nvSpPr>
          <p:spPr>
            <a:xfrm>
              <a:off x="449165" y="2266910"/>
              <a:ext cx="144000" cy="114982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Rechteck 12"/>
            <p:cNvSpPr/>
            <p:nvPr/>
          </p:nvSpPr>
          <p:spPr>
            <a:xfrm>
              <a:off x="449165" y="3416732"/>
              <a:ext cx="144000" cy="1148235"/>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Rechteck 13"/>
            <p:cNvSpPr/>
            <p:nvPr/>
          </p:nvSpPr>
          <p:spPr>
            <a:xfrm>
              <a:off x="449988" y="4557932"/>
              <a:ext cx="143177" cy="1153976"/>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Rechteck 14"/>
            <p:cNvSpPr/>
            <p:nvPr/>
          </p:nvSpPr>
          <p:spPr>
            <a:xfrm>
              <a:off x="449988" y="5706167"/>
              <a:ext cx="143177" cy="1151833"/>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
        <p:nvSpPr>
          <p:cNvPr id="20" name="Segnaposto testo 20"/>
          <p:cNvSpPr>
            <a:spLocks noGrp="1"/>
          </p:cNvSpPr>
          <p:nvPr>
            <p:ph type="body" sz="quarter" idx="14" hasCustomPrompt="1"/>
          </p:nvPr>
        </p:nvSpPr>
        <p:spPr>
          <a:xfrm>
            <a:off x="5309937" y="351259"/>
            <a:ext cx="3391557" cy="405300"/>
          </a:xfrm>
        </p:spPr>
        <p:txBody>
          <a:bodyPr anchor="ctr" anchorCtr="0">
            <a:normAutofit/>
          </a:bodyPr>
          <a:lstStyle>
            <a:lvl1pPr marL="0" indent="0" algn="r">
              <a:buNone/>
              <a:defRPr sz="2600" i="1">
                <a:solidFill>
                  <a:srgbClr val="4C91AE"/>
                </a:solidFill>
                <a:latin typeface="+mj-lt"/>
              </a:defRPr>
            </a:lvl1pPr>
          </a:lstStyle>
          <a:p>
            <a:pPr lvl="0"/>
            <a:r>
              <a:rPr lang="en-GB" noProof="0" dirty="0"/>
              <a:t>Heading</a:t>
            </a:r>
          </a:p>
        </p:txBody>
      </p:sp>
      <p:sp>
        <p:nvSpPr>
          <p:cNvPr id="19" name="Title 1"/>
          <p:cNvSpPr>
            <a:spLocks noGrp="1"/>
          </p:cNvSpPr>
          <p:nvPr>
            <p:ph type="title" hasCustomPrompt="1"/>
          </p:nvPr>
        </p:nvSpPr>
        <p:spPr>
          <a:xfrm>
            <a:off x="620713" y="351617"/>
            <a:ext cx="4402584" cy="404942"/>
          </a:xfrm>
        </p:spPr>
        <p:txBody>
          <a:bodyPr>
            <a:normAutofit/>
          </a:bodyPr>
          <a:lstStyle>
            <a:lvl1pPr>
              <a:defRPr sz="3400" i="1">
                <a:solidFill>
                  <a:srgbClr val="4C91AE"/>
                </a:solidFill>
              </a:defRPr>
            </a:lvl1pPr>
          </a:lstStyle>
          <a:p>
            <a:r>
              <a:rPr lang="en-GB" noProof="0" dirty="0"/>
              <a:t>Slide title</a:t>
            </a:r>
          </a:p>
        </p:txBody>
      </p:sp>
      <p:sp>
        <p:nvSpPr>
          <p:cNvPr id="8" name="Segnaposto SmartArt 7"/>
          <p:cNvSpPr>
            <a:spLocks noGrp="1"/>
          </p:cNvSpPr>
          <p:nvPr>
            <p:ph type="dgm" sz="quarter" idx="15" hasCustomPrompt="1"/>
          </p:nvPr>
        </p:nvSpPr>
        <p:spPr>
          <a:xfrm>
            <a:off x="593725" y="2216150"/>
            <a:ext cx="8067675" cy="3525838"/>
          </a:xfrm>
        </p:spPr>
        <p:txBody>
          <a:bodyPr/>
          <a:lstStyle>
            <a:lvl1pPr marL="0" indent="0" algn="ctr">
              <a:buNone/>
              <a:defRPr>
                <a:solidFill>
                  <a:srgbClr val="A6A6A6"/>
                </a:solidFill>
                <a:latin typeface="+mj-lt"/>
              </a:defRPr>
            </a:lvl1pPr>
          </a:lstStyle>
          <a:p>
            <a:r>
              <a:rPr lang="it-IT" dirty="0" err="1"/>
              <a:t>Add</a:t>
            </a:r>
            <a:r>
              <a:rPr lang="it-IT" dirty="0"/>
              <a:t> </a:t>
            </a:r>
            <a:r>
              <a:rPr lang="it-IT" dirty="0" err="1"/>
              <a:t>smart</a:t>
            </a:r>
            <a:r>
              <a:rPr lang="it-IT" dirty="0"/>
              <a:t> art</a:t>
            </a:r>
          </a:p>
        </p:txBody>
      </p:sp>
      <p:sp>
        <p:nvSpPr>
          <p:cNvPr id="21" name="Line 3"/>
          <p:cNvSpPr>
            <a:spLocks noChangeShapeType="1"/>
          </p:cNvSpPr>
          <p:nvPr userDrawn="1"/>
        </p:nvSpPr>
        <p:spPr bwMode="auto">
          <a:xfrm>
            <a:off x="593725" y="837618"/>
            <a:ext cx="8107769" cy="0"/>
          </a:xfrm>
          <a:prstGeom prst="line">
            <a:avLst/>
          </a:prstGeom>
          <a:noFill/>
          <a:ln w="25400" cap="sq">
            <a:solidFill>
              <a:schemeClr val="bg1">
                <a:lumMod val="50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algn="ctr" eaLnBrk="1" hangingPunct="1">
              <a:buClr>
                <a:srgbClr val="000000"/>
              </a:buClr>
              <a:buSzPct val="100000"/>
              <a:buFont typeface="Times New Roman" charset="0"/>
              <a:buNone/>
              <a:defRPr/>
            </a:pPr>
            <a:endParaRPr lang="it-IT">
              <a:latin typeface="Calibri"/>
              <a:ea typeface="ヒラギノ角ゴ ProN W3" charset="0"/>
              <a:cs typeface="Calibri"/>
            </a:endParaRPr>
          </a:p>
        </p:txBody>
      </p:sp>
    </p:spTree>
    <p:extLst>
      <p:ext uri="{BB962C8B-B14F-4D97-AF65-F5344CB8AC3E}">
        <p14:creationId xmlns:p14="http://schemas.microsoft.com/office/powerpoint/2010/main" val="305966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ouble content">
    <p:spTree>
      <p:nvGrpSpPr>
        <p:cNvPr id="1" name=""/>
        <p:cNvGrpSpPr/>
        <p:nvPr/>
      </p:nvGrpSpPr>
      <p:grpSpPr>
        <a:xfrm>
          <a:off x="0" y="0"/>
          <a:ext cx="0" cy="0"/>
          <a:chOff x="0" y="0"/>
          <a:chExt cx="0" cy="0"/>
        </a:xfrm>
      </p:grpSpPr>
      <p:grpSp>
        <p:nvGrpSpPr>
          <p:cNvPr id="10" name="Gruppieren 9"/>
          <p:cNvGrpSpPr/>
          <p:nvPr/>
        </p:nvGrpSpPr>
        <p:grpSpPr>
          <a:xfrm>
            <a:off x="177317" y="0"/>
            <a:ext cx="144000" cy="6858000"/>
            <a:chOff x="449165" y="0"/>
            <a:chExt cx="144000" cy="6858000"/>
          </a:xfrm>
        </p:grpSpPr>
        <p:sp>
          <p:nvSpPr>
            <p:cNvPr id="11" name="Rechteck 10"/>
            <p:cNvSpPr/>
            <p:nvPr/>
          </p:nvSpPr>
          <p:spPr>
            <a:xfrm>
              <a:off x="449165" y="0"/>
              <a:ext cx="144000" cy="11257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hteck 11"/>
            <p:cNvSpPr/>
            <p:nvPr/>
          </p:nvSpPr>
          <p:spPr>
            <a:xfrm>
              <a:off x="449165" y="1118675"/>
              <a:ext cx="144000" cy="115110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Rechteck 12"/>
            <p:cNvSpPr/>
            <p:nvPr/>
          </p:nvSpPr>
          <p:spPr>
            <a:xfrm>
              <a:off x="449165" y="2266910"/>
              <a:ext cx="144000" cy="114982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Rechteck 13"/>
            <p:cNvSpPr/>
            <p:nvPr/>
          </p:nvSpPr>
          <p:spPr>
            <a:xfrm>
              <a:off x="449165" y="3416732"/>
              <a:ext cx="144000" cy="1148235"/>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Rechteck 14"/>
            <p:cNvSpPr/>
            <p:nvPr/>
          </p:nvSpPr>
          <p:spPr>
            <a:xfrm>
              <a:off x="449988" y="4557932"/>
              <a:ext cx="143177" cy="1153976"/>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6" name="Rechteck 15"/>
            <p:cNvSpPr/>
            <p:nvPr/>
          </p:nvSpPr>
          <p:spPr>
            <a:xfrm>
              <a:off x="449988" y="5706167"/>
              <a:ext cx="143177" cy="1151833"/>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pic>
        <p:nvPicPr>
          <p:cNvPr id="17" name="Grafik 16"/>
          <p:cNvPicPr>
            <a:picLocks noChangeAspect="1"/>
          </p:cNvPicPr>
          <p:nvPr userDrawn="1"/>
        </p:nvPicPr>
        <p:blipFill>
          <a:blip r:embed="rId2"/>
          <a:stretch>
            <a:fillRect/>
          </a:stretch>
        </p:blipFill>
        <p:spPr>
          <a:xfrm>
            <a:off x="8067368" y="6289777"/>
            <a:ext cx="514350" cy="507399"/>
          </a:xfrm>
          <a:prstGeom prst="rect">
            <a:avLst/>
          </a:prstGeom>
        </p:spPr>
      </p:pic>
      <p:sp>
        <p:nvSpPr>
          <p:cNvPr id="18" name="Slide Number Placeholder 5"/>
          <p:cNvSpPr>
            <a:spLocks noGrp="1"/>
          </p:cNvSpPr>
          <p:nvPr>
            <p:ph type="sldNum" sz="quarter" idx="12"/>
          </p:nvPr>
        </p:nvSpPr>
        <p:spPr>
          <a:xfrm>
            <a:off x="8177981" y="6381816"/>
            <a:ext cx="506976" cy="363538"/>
          </a:xfrm>
          <a:prstGeom prst="rect">
            <a:avLst/>
          </a:prstGeom>
        </p:spPr>
        <p:txBody>
          <a:bodyPr/>
          <a:lstStyle>
            <a:lvl1pPr algn="l">
              <a:defRPr sz="1200">
                <a:solidFill>
                  <a:schemeClr val="bg1">
                    <a:lumMod val="65000"/>
                  </a:schemeClr>
                </a:solidFill>
              </a:defRPr>
            </a:lvl1pPr>
          </a:lstStyle>
          <a:p>
            <a:fld id="{5633DB0C-9BEB-4F98-9016-D6547ACC6BB2}" type="slidenum">
              <a:rPr lang="en-US" smtClean="0"/>
              <a:pPr/>
              <a:t>‹N°›</a:t>
            </a:fld>
            <a:endParaRPr lang="en-US" dirty="0"/>
          </a:p>
        </p:txBody>
      </p:sp>
      <p:sp>
        <p:nvSpPr>
          <p:cNvPr id="20" name="Date Placeholder 3"/>
          <p:cNvSpPr>
            <a:spLocks noGrp="1"/>
          </p:cNvSpPr>
          <p:nvPr>
            <p:ph type="dt" sz="half" idx="10"/>
          </p:nvPr>
        </p:nvSpPr>
        <p:spPr>
          <a:xfrm>
            <a:off x="565150" y="6356351"/>
            <a:ext cx="2120900" cy="365125"/>
          </a:xfrm>
          <a:prstGeom prst="rect">
            <a:avLst/>
          </a:prstGeom>
        </p:spPr>
        <p:txBody>
          <a:bodyPr/>
          <a:lstStyle>
            <a:lvl1pPr>
              <a:defRPr sz="1400">
                <a:solidFill>
                  <a:schemeClr val="bg1">
                    <a:lumMod val="65000"/>
                  </a:schemeClr>
                </a:solidFill>
              </a:defRPr>
            </a:lvl1pPr>
          </a:lstStyle>
          <a:p>
            <a:endParaRPr lang="en-US" dirty="0"/>
          </a:p>
        </p:txBody>
      </p:sp>
      <p:sp>
        <p:nvSpPr>
          <p:cNvPr id="21" name="Footer Placeholder 4"/>
          <p:cNvSpPr>
            <a:spLocks noGrp="1"/>
          </p:cNvSpPr>
          <p:nvPr>
            <p:ph type="ftr" sz="quarter" idx="11"/>
          </p:nvPr>
        </p:nvSpPr>
        <p:spPr>
          <a:xfrm>
            <a:off x="3028949" y="6356351"/>
            <a:ext cx="4625463" cy="365125"/>
          </a:xfrm>
          <a:prstGeom prst="rect">
            <a:avLst/>
          </a:prstGeom>
        </p:spPr>
        <p:txBody>
          <a:bodyPr/>
          <a:lstStyle>
            <a:lvl1pPr>
              <a:defRPr sz="1400">
                <a:solidFill>
                  <a:schemeClr val="bg1">
                    <a:lumMod val="65000"/>
                  </a:schemeClr>
                </a:solidFill>
              </a:defRPr>
            </a:lvl1pPr>
          </a:lstStyle>
          <a:p>
            <a:r>
              <a:rPr lang="en-US"/>
              <a:t>1st HBM4EU Training School, Ljubljana, June 18-22, 2018</a:t>
            </a:r>
            <a:endParaRPr lang="en-US" dirty="0"/>
          </a:p>
        </p:txBody>
      </p:sp>
      <p:sp>
        <p:nvSpPr>
          <p:cNvPr id="19" name="Content Placeholder 2"/>
          <p:cNvSpPr>
            <a:spLocks noGrp="1"/>
          </p:cNvSpPr>
          <p:nvPr>
            <p:ph idx="1" hasCustomPrompt="1"/>
          </p:nvPr>
        </p:nvSpPr>
        <p:spPr>
          <a:xfrm>
            <a:off x="581024" y="1271716"/>
            <a:ext cx="3877816" cy="4848301"/>
          </a:xfrm>
        </p:spPr>
        <p:txBody>
          <a:bodyPr/>
          <a:lstStyle>
            <a:lvl1pPr marL="0" indent="0">
              <a:buNone/>
              <a:defRPr b="0">
                <a:solidFill>
                  <a:schemeClr val="bg1">
                    <a:lumMod val="65000"/>
                  </a:schemeClr>
                </a:solidFill>
                <a:latin typeface="+mj-lt"/>
              </a:defRPr>
            </a:lvl1pPr>
            <a:lvl2pPr>
              <a:buClr>
                <a:srgbClr val="4C91AE"/>
              </a:buClr>
              <a:defRPr b="0" baseline="0">
                <a:solidFill>
                  <a:schemeClr val="bg1">
                    <a:lumMod val="65000"/>
                  </a:schemeClr>
                </a:solidFill>
                <a:latin typeface="+mj-lt"/>
              </a:defRPr>
            </a:lvl2pPr>
            <a:lvl3pPr>
              <a:buClr>
                <a:srgbClr val="8AC9A9"/>
              </a:buClr>
              <a:defRPr b="0" baseline="0">
                <a:solidFill>
                  <a:schemeClr val="bg1">
                    <a:lumMod val="65000"/>
                  </a:schemeClr>
                </a:solidFill>
                <a:latin typeface="+mj-lt"/>
              </a:defRPr>
            </a:lvl3pPr>
            <a:lvl4pPr marL="1371600" indent="0">
              <a:buNone/>
              <a:defRPr>
                <a:solidFill>
                  <a:schemeClr val="bg1">
                    <a:lumMod val="50000"/>
                  </a:schemeClr>
                </a:solidFill>
              </a:defRPr>
            </a:lvl4pPr>
            <a:lvl5pPr marL="1828800" indent="0">
              <a:buNone/>
              <a:defRPr>
                <a:solidFill>
                  <a:schemeClr val="bg1">
                    <a:lumMod val="50000"/>
                  </a:schemeClr>
                </a:solidFill>
              </a:defRPr>
            </a:lvl5pPr>
          </a:lstStyle>
          <a:p>
            <a:pPr lvl="0"/>
            <a:r>
              <a:rPr lang="en-GB" noProof="0" dirty="0"/>
              <a:t>Content</a:t>
            </a:r>
          </a:p>
          <a:p>
            <a:pPr lvl="1"/>
            <a:r>
              <a:rPr lang="en-GB" noProof="0" dirty="0"/>
              <a:t>bullet point</a:t>
            </a:r>
          </a:p>
          <a:p>
            <a:pPr lvl="2"/>
            <a:r>
              <a:rPr lang="en-GB" noProof="0" dirty="0"/>
              <a:t>bullet point</a:t>
            </a:r>
          </a:p>
        </p:txBody>
      </p:sp>
      <p:sp>
        <p:nvSpPr>
          <p:cNvPr id="22" name="Content Placeholder 2"/>
          <p:cNvSpPr>
            <a:spLocks noGrp="1"/>
          </p:cNvSpPr>
          <p:nvPr>
            <p:ph idx="13" hasCustomPrompt="1"/>
          </p:nvPr>
        </p:nvSpPr>
        <p:spPr>
          <a:xfrm>
            <a:off x="4702050" y="1271716"/>
            <a:ext cx="3985932" cy="4834791"/>
          </a:xfrm>
        </p:spPr>
        <p:txBody>
          <a:bodyPr/>
          <a:lstStyle>
            <a:lvl1pPr marL="0" indent="0">
              <a:buNone/>
              <a:defRPr>
                <a:solidFill>
                  <a:schemeClr val="bg1">
                    <a:lumMod val="65000"/>
                  </a:schemeClr>
                </a:solidFill>
                <a:latin typeface="+mj-lt"/>
              </a:defRPr>
            </a:lvl1pPr>
            <a:lvl2pPr>
              <a:buClr>
                <a:srgbClr val="4C91AE"/>
              </a:buClr>
              <a:defRPr baseline="0">
                <a:solidFill>
                  <a:schemeClr val="bg1">
                    <a:lumMod val="65000"/>
                  </a:schemeClr>
                </a:solidFill>
                <a:latin typeface="+mj-lt"/>
              </a:defRPr>
            </a:lvl2pPr>
            <a:lvl3pPr>
              <a:buClr>
                <a:srgbClr val="8AC9A9"/>
              </a:buClr>
              <a:defRPr baseline="0">
                <a:solidFill>
                  <a:schemeClr val="bg1">
                    <a:lumMod val="65000"/>
                  </a:schemeClr>
                </a:solidFill>
                <a:latin typeface="+mj-lt"/>
              </a:defRPr>
            </a:lvl3pPr>
            <a:lvl4pPr marL="1371600" indent="0">
              <a:buNone/>
              <a:defRPr>
                <a:solidFill>
                  <a:schemeClr val="bg1">
                    <a:lumMod val="50000"/>
                  </a:schemeClr>
                </a:solidFill>
              </a:defRPr>
            </a:lvl4pPr>
            <a:lvl5pPr marL="1828800" indent="0">
              <a:buNone/>
              <a:defRPr>
                <a:solidFill>
                  <a:schemeClr val="bg1">
                    <a:lumMod val="50000"/>
                  </a:schemeClr>
                </a:solidFill>
              </a:defRPr>
            </a:lvl5pPr>
          </a:lstStyle>
          <a:p>
            <a:pPr lvl="0"/>
            <a:r>
              <a:rPr lang="en-GB" noProof="0" dirty="0"/>
              <a:t>Content</a:t>
            </a:r>
          </a:p>
          <a:p>
            <a:pPr lvl="1"/>
            <a:r>
              <a:rPr lang="en-GB" noProof="0" dirty="0"/>
              <a:t>bullet point</a:t>
            </a:r>
          </a:p>
          <a:p>
            <a:pPr lvl="2"/>
            <a:r>
              <a:rPr lang="en-GB" noProof="0" dirty="0"/>
              <a:t>bullet point</a:t>
            </a:r>
          </a:p>
        </p:txBody>
      </p:sp>
      <p:sp>
        <p:nvSpPr>
          <p:cNvPr id="25" name="Title 1"/>
          <p:cNvSpPr>
            <a:spLocks noGrp="1"/>
          </p:cNvSpPr>
          <p:nvPr>
            <p:ph type="title" hasCustomPrompt="1"/>
          </p:nvPr>
        </p:nvSpPr>
        <p:spPr>
          <a:xfrm>
            <a:off x="581025" y="351617"/>
            <a:ext cx="4442272" cy="404942"/>
          </a:xfrm>
        </p:spPr>
        <p:txBody>
          <a:bodyPr>
            <a:normAutofit/>
          </a:bodyPr>
          <a:lstStyle>
            <a:lvl1pPr>
              <a:defRPr sz="3400" i="1">
                <a:solidFill>
                  <a:srgbClr val="4C91AE"/>
                </a:solidFill>
              </a:defRPr>
            </a:lvl1pPr>
          </a:lstStyle>
          <a:p>
            <a:r>
              <a:rPr lang="en-GB" noProof="0" dirty="0"/>
              <a:t>Slide title</a:t>
            </a:r>
          </a:p>
        </p:txBody>
      </p:sp>
      <p:sp>
        <p:nvSpPr>
          <p:cNvPr id="26" name="Segnaposto testo 20"/>
          <p:cNvSpPr>
            <a:spLocks noGrp="1"/>
          </p:cNvSpPr>
          <p:nvPr>
            <p:ph type="body" sz="quarter" idx="14" hasCustomPrompt="1"/>
          </p:nvPr>
        </p:nvSpPr>
        <p:spPr>
          <a:xfrm>
            <a:off x="5309937" y="351259"/>
            <a:ext cx="3391557" cy="405300"/>
          </a:xfrm>
        </p:spPr>
        <p:txBody>
          <a:bodyPr anchor="ctr" anchorCtr="0">
            <a:normAutofit/>
          </a:bodyPr>
          <a:lstStyle>
            <a:lvl1pPr marL="0" indent="0" algn="r">
              <a:buNone/>
              <a:defRPr sz="2600" i="1">
                <a:solidFill>
                  <a:srgbClr val="4C91AE"/>
                </a:solidFill>
                <a:latin typeface="+mj-lt"/>
              </a:defRPr>
            </a:lvl1pPr>
          </a:lstStyle>
          <a:p>
            <a:pPr lvl="0"/>
            <a:r>
              <a:rPr lang="en-GB" noProof="0" dirty="0"/>
              <a:t>Heading</a:t>
            </a:r>
          </a:p>
        </p:txBody>
      </p:sp>
      <p:sp>
        <p:nvSpPr>
          <p:cNvPr id="27" name="Line 3"/>
          <p:cNvSpPr>
            <a:spLocks noChangeShapeType="1"/>
          </p:cNvSpPr>
          <p:nvPr userDrawn="1"/>
        </p:nvSpPr>
        <p:spPr bwMode="auto">
          <a:xfrm>
            <a:off x="593725" y="837618"/>
            <a:ext cx="8107769" cy="0"/>
          </a:xfrm>
          <a:prstGeom prst="line">
            <a:avLst/>
          </a:prstGeom>
          <a:noFill/>
          <a:ln w="25400" cap="sq">
            <a:solidFill>
              <a:schemeClr val="bg1">
                <a:lumMod val="50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algn="ctr" eaLnBrk="1" hangingPunct="1">
              <a:buClr>
                <a:srgbClr val="000000"/>
              </a:buClr>
              <a:buSzPct val="100000"/>
              <a:buFont typeface="Times New Roman" charset="0"/>
              <a:buNone/>
              <a:defRPr/>
            </a:pPr>
            <a:endParaRPr lang="it-IT">
              <a:latin typeface="Calibri"/>
              <a:ea typeface="ヒラギノ角ゴ ProN W3" charset="0"/>
              <a:cs typeface="Calibri"/>
            </a:endParaRPr>
          </a:p>
        </p:txBody>
      </p:sp>
    </p:spTree>
    <p:extLst>
      <p:ext uri="{BB962C8B-B14F-4D97-AF65-F5344CB8AC3E}">
        <p14:creationId xmlns:p14="http://schemas.microsoft.com/office/powerpoint/2010/main" val="165486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ack cover">
    <p:spTree>
      <p:nvGrpSpPr>
        <p:cNvPr id="1" name=""/>
        <p:cNvGrpSpPr/>
        <p:nvPr/>
      </p:nvGrpSpPr>
      <p:grpSpPr>
        <a:xfrm>
          <a:off x="0" y="0"/>
          <a:ext cx="0" cy="0"/>
          <a:chOff x="0" y="0"/>
          <a:chExt cx="0" cy="0"/>
        </a:xfrm>
      </p:grpSpPr>
      <p:sp>
        <p:nvSpPr>
          <p:cNvPr id="20" name="Rechteck 19"/>
          <p:cNvSpPr/>
          <p:nvPr/>
        </p:nvSpPr>
        <p:spPr>
          <a:xfrm>
            <a:off x="0" y="5740435"/>
            <a:ext cx="9144000" cy="1117565"/>
          </a:xfrm>
          <a:prstGeom prst="rect">
            <a:avLst/>
          </a:prstGeom>
          <a:solidFill>
            <a:srgbClr val="F3F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k 6"/>
          <p:cNvPicPr>
            <a:picLocks noChangeAspect="1"/>
          </p:cNvPicPr>
          <p:nvPr/>
        </p:nvPicPr>
        <p:blipFill rotWithShape="1">
          <a:blip r:embed="rId2"/>
          <a:srcRect b="6083"/>
          <a:stretch/>
        </p:blipFill>
        <p:spPr>
          <a:xfrm>
            <a:off x="0" y="2721979"/>
            <a:ext cx="9144000" cy="3113953"/>
          </a:xfrm>
          <a:prstGeom prst="rect">
            <a:avLst/>
          </a:prstGeom>
        </p:spPr>
      </p:pic>
      <p:sp>
        <p:nvSpPr>
          <p:cNvPr id="8" name="Titel 1"/>
          <p:cNvSpPr>
            <a:spLocks noGrp="1"/>
          </p:cNvSpPr>
          <p:nvPr>
            <p:ph type="title" hasCustomPrompt="1"/>
          </p:nvPr>
        </p:nvSpPr>
        <p:spPr>
          <a:xfrm>
            <a:off x="4858215" y="794349"/>
            <a:ext cx="4028848" cy="2852737"/>
          </a:xfrm>
        </p:spPr>
        <p:txBody>
          <a:bodyPr anchor="t" anchorCtr="0">
            <a:normAutofit/>
          </a:bodyPr>
          <a:lstStyle>
            <a:lvl1pPr>
              <a:defRPr sz="3600" baseline="0">
                <a:solidFill>
                  <a:srgbClr val="A6A6A6"/>
                </a:solidFill>
                <a:latin typeface="+mj-lt"/>
              </a:defRPr>
            </a:lvl1pPr>
          </a:lstStyle>
          <a:p>
            <a:r>
              <a:rPr lang="en-GB" noProof="0" dirty="0"/>
              <a:t>Contacts</a:t>
            </a:r>
          </a:p>
        </p:txBody>
      </p:sp>
      <p:sp>
        <p:nvSpPr>
          <p:cNvPr id="9" name="Textplatzhalter 2"/>
          <p:cNvSpPr>
            <a:spLocks noGrp="1"/>
          </p:cNvSpPr>
          <p:nvPr>
            <p:ph type="body" idx="1" hasCustomPrompt="1"/>
          </p:nvPr>
        </p:nvSpPr>
        <p:spPr>
          <a:xfrm>
            <a:off x="4858215" y="3814311"/>
            <a:ext cx="4028848" cy="1500187"/>
          </a:xfrm>
        </p:spPr>
        <p:txBody>
          <a:bodyPr/>
          <a:lstStyle>
            <a:lvl1pPr marL="0" indent="0">
              <a:buNone/>
              <a:defRPr sz="2400" baseline="0">
                <a:solidFill>
                  <a:srgbClr val="A6A6A6"/>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Additional </a:t>
            </a:r>
            <a:r>
              <a:rPr lang="de-DE" dirty="0" err="1"/>
              <a:t>info</a:t>
            </a:r>
            <a:endParaRPr lang="de-DE" dirty="0"/>
          </a:p>
        </p:txBody>
      </p:sp>
      <p:grpSp>
        <p:nvGrpSpPr>
          <p:cNvPr id="12" name="Gruppieren 11"/>
          <p:cNvGrpSpPr/>
          <p:nvPr/>
        </p:nvGrpSpPr>
        <p:grpSpPr>
          <a:xfrm>
            <a:off x="177317" y="0"/>
            <a:ext cx="144000" cy="3010894"/>
            <a:chOff x="449165" y="0"/>
            <a:chExt cx="144000" cy="3010894"/>
          </a:xfrm>
        </p:grpSpPr>
        <p:sp>
          <p:nvSpPr>
            <p:cNvPr id="13" name="Rechteck 12"/>
            <p:cNvSpPr/>
            <p:nvPr/>
          </p:nvSpPr>
          <p:spPr>
            <a:xfrm>
              <a:off x="449165" y="0"/>
              <a:ext cx="144000" cy="11174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hteck 13"/>
            <p:cNvSpPr/>
            <p:nvPr/>
          </p:nvSpPr>
          <p:spPr>
            <a:xfrm>
              <a:off x="449165" y="1117472"/>
              <a:ext cx="144000" cy="1144074"/>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Rechteck 27"/>
            <p:cNvSpPr/>
            <p:nvPr/>
          </p:nvSpPr>
          <p:spPr>
            <a:xfrm>
              <a:off x="449165" y="2261546"/>
              <a:ext cx="144000" cy="749348"/>
            </a:xfrm>
            <a:custGeom>
              <a:avLst/>
              <a:gdLst>
                <a:gd name="connsiteX0" fmla="*/ 0 w 144000"/>
                <a:gd name="connsiteY0" fmla="*/ 0 h 743600"/>
                <a:gd name="connsiteX1" fmla="*/ 144000 w 144000"/>
                <a:gd name="connsiteY1" fmla="*/ 0 h 743600"/>
                <a:gd name="connsiteX2" fmla="*/ 144000 w 144000"/>
                <a:gd name="connsiteY2" fmla="*/ 743600 h 743600"/>
                <a:gd name="connsiteX3" fmla="*/ 0 w 144000"/>
                <a:gd name="connsiteY3" fmla="*/ 743600 h 743600"/>
                <a:gd name="connsiteX4" fmla="*/ 0 w 144000"/>
                <a:gd name="connsiteY4" fmla="*/ 0 h 743600"/>
                <a:gd name="connsiteX0" fmla="*/ 0 w 144000"/>
                <a:gd name="connsiteY0" fmla="*/ 0 h 743600"/>
                <a:gd name="connsiteX1" fmla="*/ 144000 w 144000"/>
                <a:gd name="connsiteY1" fmla="*/ 0 h 743600"/>
                <a:gd name="connsiteX2" fmla="*/ 144000 w 144000"/>
                <a:gd name="connsiteY2" fmla="*/ 743600 h 743600"/>
                <a:gd name="connsiteX3" fmla="*/ 0 w 144000"/>
                <a:gd name="connsiteY3" fmla="*/ 648184 h 743600"/>
                <a:gd name="connsiteX4" fmla="*/ 0 w 144000"/>
                <a:gd name="connsiteY4" fmla="*/ 0 h 7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000" h="743600">
                  <a:moveTo>
                    <a:pt x="0" y="0"/>
                  </a:moveTo>
                  <a:lnTo>
                    <a:pt x="144000" y="0"/>
                  </a:lnTo>
                  <a:lnTo>
                    <a:pt x="144000" y="743600"/>
                  </a:lnTo>
                  <a:lnTo>
                    <a:pt x="0" y="648184"/>
                  </a:lnTo>
                  <a:lnTo>
                    <a:pt x="0" y="0"/>
                  </a:lnTo>
                  <a:close/>
                </a:path>
              </a:pathLst>
            </a:cu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
        <p:nvSpPr>
          <p:cNvPr id="16" name="Bildplatzhalter 6"/>
          <p:cNvSpPr>
            <a:spLocks noGrp="1"/>
          </p:cNvSpPr>
          <p:nvPr>
            <p:ph type="pic" sz="quarter" idx="13" hasCustomPrompt="1"/>
          </p:nvPr>
        </p:nvSpPr>
        <p:spPr>
          <a:xfrm>
            <a:off x="581025" y="794349"/>
            <a:ext cx="3724275" cy="2084173"/>
          </a:xfrm>
        </p:spPr>
        <p:txBody>
          <a:bodyPr/>
          <a:lstStyle>
            <a:lvl1pPr marL="0" indent="0" algn="ctr">
              <a:buNone/>
              <a:defRPr baseline="0">
                <a:solidFill>
                  <a:srgbClr val="A6A6A6"/>
                </a:solidFill>
                <a:latin typeface="+mj-lt"/>
              </a:defRPr>
            </a:lvl1pPr>
          </a:lstStyle>
          <a:p>
            <a:r>
              <a:rPr lang="de-DE" dirty="0"/>
              <a:t>Logos</a:t>
            </a:r>
            <a:endParaRPr lang="en-US" dirty="0"/>
          </a:p>
        </p:txBody>
      </p:sp>
      <p:grpSp>
        <p:nvGrpSpPr>
          <p:cNvPr id="17" name="Gruppieren 16"/>
          <p:cNvGrpSpPr/>
          <p:nvPr/>
        </p:nvGrpSpPr>
        <p:grpSpPr>
          <a:xfrm>
            <a:off x="177317" y="5698115"/>
            <a:ext cx="4079883" cy="1023360"/>
            <a:chOff x="364634" y="5025743"/>
            <a:chExt cx="4079883" cy="1023360"/>
          </a:xfrm>
        </p:grpSpPr>
        <p:pic>
          <p:nvPicPr>
            <p:cNvPr id="18" name="Picture 2" descr="https://europa.eu/european-union/sites/europaeu/files/docs/body/flag_yellow_hig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634" y="5025743"/>
              <a:ext cx="1534392" cy="1023360"/>
            </a:xfrm>
            <a:prstGeom prst="rect">
              <a:avLst/>
            </a:prstGeom>
            <a:noFill/>
            <a:extLst>
              <a:ext uri="{909E8E84-426E-40DD-AFC4-6F175D3DCCD1}">
                <a14:hiddenFill xmlns:a14="http://schemas.microsoft.com/office/drawing/2010/main">
                  <a:solidFill>
                    <a:srgbClr val="FFFFFF"/>
                  </a:solidFill>
                </a14:hiddenFill>
              </a:ext>
            </a:extLst>
          </p:spPr>
        </p:pic>
        <p:sp>
          <p:nvSpPr>
            <p:cNvPr id="19" name="Textfeld 18"/>
            <p:cNvSpPr txBox="1"/>
            <p:nvPr/>
          </p:nvSpPr>
          <p:spPr>
            <a:xfrm>
              <a:off x="1899026" y="5068063"/>
              <a:ext cx="2545491" cy="938719"/>
            </a:xfrm>
            <a:prstGeom prst="rect">
              <a:avLst/>
            </a:prstGeom>
            <a:noFill/>
          </p:spPr>
          <p:txBody>
            <a:bodyPr wrap="square" numCol="1" rtlCol="0">
              <a:spAutoFit/>
            </a:bodyPr>
            <a:lstStyle/>
            <a:p>
              <a:pPr algn="l"/>
              <a:r>
                <a:rPr lang="en-GB"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This project has received funding from the European Union’s Horizon 2020 research and innovation programme</a:t>
              </a:r>
              <a:r>
                <a:rPr lang="en-GB" sz="1100" i="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lang="en-GB"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under grant agreement No 733032.</a:t>
              </a:r>
              <a:endParaRPr lang="en-US"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264845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1025" y="1247775"/>
            <a:ext cx="7886700" cy="1026401"/>
          </a:xfrm>
        </p:spPr>
        <p:txBody>
          <a:bodyPr/>
          <a:lstStyle>
            <a:lvl1pPr>
              <a:defRPr baseline="0">
                <a:solidFill>
                  <a:schemeClr val="bg1">
                    <a:lumMod val="65000"/>
                  </a:schemeClr>
                </a:solidFill>
              </a:defRPr>
            </a:lvl1pPr>
          </a:lstStyle>
          <a:p>
            <a:r>
              <a:rPr lang="en-GB" noProof="0" dirty="0"/>
              <a:t>Add content</a:t>
            </a:r>
          </a:p>
        </p:txBody>
      </p:sp>
      <p:grpSp>
        <p:nvGrpSpPr>
          <p:cNvPr id="8" name="Gruppieren 7"/>
          <p:cNvGrpSpPr/>
          <p:nvPr/>
        </p:nvGrpSpPr>
        <p:grpSpPr>
          <a:xfrm>
            <a:off x="177317" y="0"/>
            <a:ext cx="144000" cy="6858000"/>
            <a:chOff x="449165" y="0"/>
            <a:chExt cx="144000" cy="6858000"/>
          </a:xfrm>
        </p:grpSpPr>
        <p:sp>
          <p:nvSpPr>
            <p:cNvPr id="9" name="Rechteck 8"/>
            <p:cNvSpPr/>
            <p:nvPr/>
          </p:nvSpPr>
          <p:spPr>
            <a:xfrm>
              <a:off x="449165" y="0"/>
              <a:ext cx="144000" cy="11257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hteck 9"/>
            <p:cNvSpPr/>
            <p:nvPr/>
          </p:nvSpPr>
          <p:spPr>
            <a:xfrm>
              <a:off x="449165" y="1118675"/>
              <a:ext cx="144000" cy="115110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echteck 10"/>
            <p:cNvSpPr/>
            <p:nvPr/>
          </p:nvSpPr>
          <p:spPr>
            <a:xfrm>
              <a:off x="449165" y="2266910"/>
              <a:ext cx="144000" cy="114982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hteck 11"/>
            <p:cNvSpPr/>
            <p:nvPr/>
          </p:nvSpPr>
          <p:spPr>
            <a:xfrm>
              <a:off x="449165" y="3416732"/>
              <a:ext cx="144000" cy="1148235"/>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Rechteck 12"/>
            <p:cNvSpPr/>
            <p:nvPr/>
          </p:nvSpPr>
          <p:spPr>
            <a:xfrm>
              <a:off x="449988" y="4557932"/>
              <a:ext cx="143177" cy="1153976"/>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Rechteck 13"/>
            <p:cNvSpPr/>
            <p:nvPr/>
          </p:nvSpPr>
          <p:spPr>
            <a:xfrm>
              <a:off x="449988" y="5706167"/>
              <a:ext cx="143177" cy="1151833"/>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pic>
        <p:nvPicPr>
          <p:cNvPr id="15" name="Grafik 14"/>
          <p:cNvPicPr>
            <a:picLocks noChangeAspect="1"/>
          </p:cNvPicPr>
          <p:nvPr userDrawn="1"/>
        </p:nvPicPr>
        <p:blipFill>
          <a:blip r:embed="rId2"/>
          <a:stretch>
            <a:fillRect/>
          </a:stretch>
        </p:blipFill>
        <p:spPr>
          <a:xfrm>
            <a:off x="8067368" y="6289777"/>
            <a:ext cx="514350" cy="507399"/>
          </a:xfrm>
          <a:prstGeom prst="rect">
            <a:avLst/>
          </a:prstGeom>
        </p:spPr>
      </p:pic>
      <p:sp>
        <p:nvSpPr>
          <p:cNvPr id="16" name="Slide Number Placeholder 5"/>
          <p:cNvSpPr>
            <a:spLocks noGrp="1"/>
          </p:cNvSpPr>
          <p:nvPr>
            <p:ph type="sldNum" sz="quarter" idx="12"/>
          </p:nvPr>
        </p:nvSpPr>
        <p:spPr>
          <a:xfrm>
            <a:off x="8177981" y="6381816"/>
            <a:ext cx="506976" cy="363538"/>
          </a:xfrm>
          <a:prstGeom prst="rect">
            <a:avLst/>
          </a:prstGeom>
        </p:spPr>
        <p:txBody>
          <a:bodyPr/>
          <a:lstStyle>
            <a:lvl1pPr algn="l">
              <a:defRPr sz="1200">
                <a:solidFill>
                  <a:schemeClr val="bg1">
                    <a:lumMod val="65000"/>
                  </a:schemeClr>
                </a:solidFill>
              </a:defRPr>
            </a:lvl1pPr>
          </a:lstStyle>
          <a:p>
            <a:fld id="{5633DB0C-9BEB-4F98-9016-D6547ACC6BB2}" type="slidenum">
              <a:rPr lang="en-US" smtClean="0"/>
              <a:pPr/>
              <a:t>‹N°›</a:t>
            </a:fld>
            <a:endParaRPr lang="en-US" dirty="0"/>
          </a:p>
        </p:txBody>
      </p:sp>
      <p:sp>
        <p:nvSpPr>
          <p:cNvPr id="17" name="Date Placeholder 3"/>
          <p:cNvSpPr>
            <a:spLocks noGrp="1"/>
          </p:cNvSpPr>
          <p:nvPr>
            <p:ph type="dt" sz="half" idx="10"/>
          </p:nvPr>
        </p:nvSpPr>
        <p:spPr>
          <a:xfrm>
            <a:off x="628650" y="6356351"/>
            <a:ext cx="2057400" cy="365125"/>
          </a:xfrm>
          <a:prstGeom prst="rect">
            <a:avLst/>
          </a:prstGeom>
        </p:spPr>
        <p:txBody>
          <a:bodyPr/>
          <a:lstStyle>
            <a:lvl1pPr>
              <a:defRPr sz="1400">
                <a:solidFill>
                  <a:schemeClr val="bg1">
                    <a:lumMod val="65000"/>
                  </a:schemeClr>
                </a:solidFill>
              </a:defRPr>
            </a:lvl1pPr>
          </a:lstStyle>
          <a:p>
            <a:endParaRPr lang="en-US" dirty="0"/>
          </a:p>
        </p:txBody>
      </p:sp>
      <p:sp>
        <p:nvSpPr>
          <p:cNvPr id="18" name="Footer Placeholder 4"/>
          <p:cNvSpPr>
            <a:spLocks noGrp="1"/>
          </p:cNvSpPr>
          <p:nvPr>
            <p:ph type="ftr" sz="quarter" idx="11"/>
          </p:nvPr>
        </p:nvSpPr>
        <p:spPr>
          <a:xfrm>
            <a:off x="3028949" y="6356351"/>
            <a:ext cx="4625463" cy="365125"/>
          </a:xfrm>
          <a:prstGeom prst="rect">
            <a:avLst/>
          </a:prstGeom>
        </p:spPr>
        <p:txBody>
          <a:bodyPr/>
          <a:lstStyle>
            <a:lvl1pPr>
              <a:defRPr sz="1400">
                <a:solidFill>
                  <a:schemeClr val="bg1">
                    <a:lumMod val="65000"/>
                  </a:schemeClr>
                </a:solidFill>
              </a:defRPr>
            </a:lvl1pPr>
          </a:lstStyle>
          <a:p>
            <a:r>
              <a:rPr lang="en-US"/>
              <a:t>1st HBM4EU Training School, Ljubljana, June 18-22, 2018</a:t>
            </a:r>
            <a:endParaRPr lang="en-US" dirty="0"/>
          </a:p>
        </p:txBody>
      </p:sp>
    </p:spTree>
    <p:extLst>
      <p:ext uri="{BB962C8B-B14F-4D97-AF65-F5344CB8AC3E}">
        <p14:creationId xmlns:p14="http://schemas.microsoft.com/office/powerpoint/2010/main" val="174938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Tree>
    <p:extLst>
      <p:ext uri="{BB962C8B-B14F-4D97-AF65-F5344CB8AC3E}">
        <p14:creationId xmlns:p14="http://schemas.microsoft.com/office/powerpoint/2010/main" val="2141813869"/>
      </p:ext>
    </p:extLst>
  </p:cSld>
  <p:clrMap bg1="lt1" tx1="dk1" bg2="lt2" tx2="dk2" accent1="accent1" accent2="accent2" accent3="accent3" accent4="accent4" accent5="accent5" accent6="accent6" hlink="hlink" folHlink="folHlink"/>
  <p:sldLayoutIdLst>
    <p:sldLayoutId id="2147483661" r:id="rId1"/>
    <p:sldLayoutId id="2147483676" r:id="rId2"/>
    <p:sldLayoutId id="2147483677" r:id="rId3"/>
    <p:sldLayoutId id="2147483662" r:id="rId4"/>
    <p:sldLayoutId id="2147483672" r:id="rId5"/>
    <p:sldLayoutId id="2147483673" r:id="rId6"/>
    <p:sldLayoutId id="2147483664" r:id="rId7"/>
    <p:sldLayoutId id="2147483663" r:id="rId8"/>
    <p:sldLayoutId id="2147483666" r:id="rId9"/>
    <p:sldLayoutId id="2147483678" r:id="rId10"/>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hyperlink" Target="mailto:eva.ougier@anses.fr"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echa.europa.eu/fr/candidate-list-table"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4147187" y="500648"/>
            <a:ext cx="4495800" cy="835255"/>
          </a:xfrm>
        </p:spPr>
        <p:txBody>
          <a:bodyPr/>
          <a:lstStyle/>
          <a:p>
            <a:r>
              <a:rPr lang="en-GB" noProof="0" dirty="0"/>
              <a:t>HBM4EU project</a:t>
            </a:r>
          </a:p>
        </p:txBody>
      </p:sp>
      <p:sp>
        <p:nvSpPr>
          <p:cNvPr id="7" name="Sottotitolo 6"/>
          <p:cNvSpPr>
            <a:spLocks noGrp="1"/>
          </p:cNvSpPr>
          <p:nvPr>
            <p:ph type="subTitle" idx="1"/>
          </p:nvPr>
        </p:nvSpPr>
        <p:spPr>
          <a:xfrm>
            <a:off x="3768436" y="1335903"/>
            <a:ext cx="5209309" cy="3804809"/>
          </a:xfrm>
        </p:spPr>
        <p:txBody>
          <a:bodyPr>
            <a:noAutofit/>
          </a:bodyPr>
          <a:lstStyle/>
          <a:p>
            <a:r>
              <a:rPr lang="en-US" sz="3100" b="1" dirty="0" smtClean="0">
                <a:solidFill>
                  <a:schemeClr val="accent3"/>
                </a:solidFill>
              </a:rPr>
              <a:t>Establishing HBM </a:t>
            </a:r>
            <a:r>
              <a:rPr lang="en-US" sz="3100" b="1" dirty="0">
                <a:solidFill>
                  <a:schemeClr val="accent3"/>
                </a:solidFill>
              </a:rPr>
              <a:t>Guidance Values (HBM-GV)</a:t>
            </a:r>
          </a:p>
          <a:p>
            <a:pPr>
              <a:lnSpc>
                <a:spcPct val="100000"/>
              </a:lnSpc>
              <a:spcBef>
                <a:spcPts val="1200"/>
              </a:spcBef>
              <a:spcAft>
                <a:spcPts val="600"/>
              </a:spcAft>
            </a:pPr>
            <a:r>
              <a:rPr lang="fr-FR" sz="2500" b="1" dirty="0" err="1" smtClean="0">
                <a:solidFill>
                  <a:schemeClr val="accent3"/>
                </a:solidFill>
              </a:rPr>
              <a:t>Specificities</a:t>
            </a:r>
            <a:r>
              <a:rPr lang="fr-FR" sz="2500" b="1" dirty="0" smtClean="0">
                <a:solidFill>
                  <a:schemeClr val="accent3"/>
                </a:solidFill>
              </a:rPr>
              <a:t> of </a:t>
            </a:r>
            <a:r>
              <a:rPr lang="fr-FR" sz="2500" b="1" dirty="0" err="1" smtClean="0">
                <a:solidFill>
                  <a:schemeClr val="accent3"/>
                </a:solidFill>
              </a:rPr>
              <a:t>deriving</a:t>
            </a:r>
            <a:r>
              <a:rPr lang="fr-FR" sz="2500" b="1" dirty="0" smtClean="0">
                <a:solidFill>
                  <a:schemeClr val="accent3"/>
                </a:solidFill>
              </a:rPr>
              <a:t> HBM-GV for the </a:t>
            </a:r>
            <a:r>
              <a:rPr lang="fr-FR" sz="2500" b="1" dirty="0" err="1" smtClean="0">
                <a:solidFill>
                  <a:schemeClr val="accent3"/>
                </a:solidFill>
              </a:rPr>
              <a:t>occupational</a:t>
            </a:r>
            <a:r>
              <a:rPr lang="fr-FR" sz="2500" b="1" dirty="0" smtClean="0">
                <a:solidFill>
                  <a:schemeClr val="accent3"/>
                </a:solidFill>
              </a:rPr>
              <a:t> </a:t>
            </a:r>
            <a:r>
              <a:rPr lang="fr-FR" sz="2500" b="1" dirty="0" err="1" smtClean="0">
                <a:solidFill>
                  <a:schemeClr val="accent3"/>
                </a:solidFill>
              </a:rPr>
              <a:t>field</a:t>
            </a:r>
            <a:endParaRPr lang="fr-FR" sz="2500" b="1" dirty="0" smtClean="0">
              <a:solidFill>
                <a:schemeClr val="accent3"/>
              </a:solidFill>
            </a:endParaRPr>
          </a:p>
          <a:p>
            <a:r>
              <a:rPr lang="fr-FR" sz="2500" b="1" dirty="0" smtClean="0">
                <a:solidFill>
                  <a:schemeClr val="accent3"/>
                </a:solidFill>
              </a:rPr>
              <a:t>&amp; </a:t>
            </a:r>
          </a:p>
          <a:p>
            <a:r>
              <a:rPr lang="fr-FR" sz="2500" b="1" u="sng" dirty="0" smtClean="0">
                <a:solidFill>
                  <a:schemeClr val="accent3"/>
                </a:solidFill>
              </a:rPr>
              <a:t>Case </a:t>
            </a:r>
            <a:r>
              <a:rPr lang="fr-FR" sz="2500" b="1" u="sng" dirty="0" err="1" smtClean="0">
                <a:solidFill>
                  <a:schemeClr val="accent3"/>
                </a:solidFill>
              </a:rPr>
              <a:t>study</a:t>
            </a:r>
            <a:r>
              <a:rPr lang="fr-FR" sz="2500" b="1" dirty="0" smtClean="0">
                <a:solidFill>
                  <a:schemeClr val="accent3"/>
                </a:solidFill>
              </a:rPr>
              <a:t>: HBM-</a:t>
            </a:r>
            <a:r>
              <a:rPr lang="fr-FR" sz="2500" b="1" dirty="0" err="1" smtClean="0">
                <a:solidFill>
                  <a:schemeClr val="accent3"/>
                </a:solidFill>
              </a:rPr>
              <a:t>GV</a:t>
            </a:r>
            <a:r>
              <a:rPr lang="fr-FR" sz="2500" b="1" baseline="-25000" dirty="0" err="1" smtClean="0">
                <a:solidFill>
                  <a:schemeClr val="accent3"/>
                </a:solidFill>
              </a:rPr>
              <a:t>worker</a:t>
            </a:r>
            <a:r>
              <a:rPr lang="fr-FR" sz="2500" b="1" baseline="-25000" dirty="0" smtClean="0">
                <a:solidFill>
                  <a:schemeClr val="accent3"/>
                </a:solidFill>
              </a:rPr>
              <a:t> </a:t>
            </a:r>
            <a:r>
              <a:rPr lang="fr-FR" sz="2500" b="1" dirty="0" smtClean="0">
                <a:solidFill>
                  <a:schemeClr val="accent3"/>
                </a:solidFill>
              </a:rPr>
              <a:t>for Cadmium</a:t>
            </a:r>
          </a:p>
          <a:p>
            <a:endParaRPr lang="fr-FR" sz="3000" b="1" dirty="0">
              <a:solidFill>
                <a:schemeClr val="accent3"/>
              </a:solidFill>
            </a:endParaRPr>
          </a:p>
          <a:p>
            <a:r>
              <a:rPr lang="en-GB" b="1" dirty="0" smtClean="0">
                <a:solidFill>
                  <a:schemeClr val="tx1">
                    <a:lumMod val="65000"/>
                    <a:lumOff val="35000"/>
                  </a:schemeClr>
                </a:solidFill>
              </a:rPr>
              <a:t>Eva OUGIER (ANSES)</a:t>
            </a:r>
            <a:endParaRPr lang="en-GB" b="1" dirty="0">
              <a:solidFill>
                <a:schemeClr val="tx1">
                  <a:lumMod val="65000"/>
                  <a:lumOff val="35000"/>
                </a:schemeClr>
              </a:solidFill>
            </a:endParaRPr>
          </a:p>
          <a:p>
            <a:r>
              <a:rPr lang="en-GB" sz="2100" b="1" dirty="0">
                <a:solidFill>
                  <a:schemeClr val="bg1">
                    <a:lumMod val="50000"/>
                  </a:schemeClr>
                </a:solidFill>
              </a:rPr>
              <a:t>3</a:t>
            </a:r>
            <a:r>
              <a:rPr lang="en-GB" sz="2100" b="1" baseline="30000" dirty="0">
                <a:solidFill>
                  <a:schemeClr val="bg1">
                    <a:lumMod val="50000"/>
                  </a:schemeClr>
                </a:solidFill>
              </a:rPr>
              <a:t>rd</a:t>
            </a:r>
            <a:r>
              <a:rPr lang="en-GB" sz="2100" b="1" dirty="0">
                <a:solidFill>
                  <a:schemeClr val="bg1">
                    <a:lumMod val="50000"/>
                  </a:schemeClr>
                </a:solidFill>
              </a:rPr>
              <a:t> HBM4EU Training School </a:t>
            </a:r>
            <a:endParaRPr lang="en-GB" sz="2100" b="1" dirty="0" smtClean="0">
              <a:solidFill>
                <a:schemeClr val="bg1">
                  <a:lumMod val="50000"/>
                </a:schemeClr>
              </a:solidFill>
            </a:endParaRPr>
          </a:p>
          <a:p>
            <a:r>
              <a:rPr lang="en-GB" sz="2100" b="1" dirty="0" smtClean="0">
                <a:solidFill>
                  <a:schemeClr val="bg1">
                    <a:lumMod val="50000"/>
                  </a:schemeClr>
                </a:solidFill>
              </a:rPr>
              <a:t>- 20</a:t>
            </a:r>
            <a:r>
              <a:rPr lang="en-GB" sz="2100" b="1" baseline="30000" dirty="0" smtClean="0">
                <a:solidFill>
                  <a:schemeClr val="bg1">
                    <a:lumMod val="50000"/>
                  </a:schemeClr>
                </a:solidFill>
              </a:rPr>
              <a:t>th</a:t>
            </a:r>
            <a:r>
              <a:rPr lang="en-GB" sz="2100" b="1" dirty="0" smtClean="0">
                <a:solidFill>
                  <a:schemeClr val="bg1">
                    <a:lumMod val="50000"/>
                  </a:schemeClr>
                </a:solidFill>
              </a:rPr>
              <a:t> June 2019 </a:t>
            </a:r>
            <a:r>
              <a:rPr lang="en-GB" sz="2200" b="1" dirty="0" smtClean="0">
                <a:solidFill>
                  <a:schemeClr val="bg1">
                    <a:lumMod val="50000"/>
                  </a:schemeClr>
                </a:solidFill>
              </a:rPr>
              <a:t>-</a:t>
            </a:r>
            <a:endParaRPr lang="en-GB" sz="2200" b="1" dirty="0">
              <a:solidFill>
                <a:schemeClr val="bg1">
                  <a:lumMod val="50000"/>
                </a:schemeClr>
              </a:solidFill>
            </a:endParaRPr>
          </a:p>
        </p:txBody>
      </p:sp>
      <p:pic>
        <p:nvPicPr>
          <p:cNvPr id="4" name="Grafik 3">
            <a:extLst>
              <a:ext uri="{FF2B5EF4-FFF2-40B4-BE49-F238E27FC236}">
                <a16:creationId xmlns:a16="http://schemas.microsoft.com/office/drawing/2014/main" id="{00F537F5-AAF9-454C-83C1-29ED1AE4AE50}"/>
              </a:ext>
            </a:extLst>
          </p:cNvPr>
          <p:cNvPicPr>
            <a:picLocks noChangeAspect="1"/>
          </p:cNvPicPr>
          <p:nvPr/>
        </p:nvPicPr>
        <p:blipFill>
          <a:blip r:embed="rId2"/>
          <a:stretch>
            <a:fillRect/>
          </a:stretch>
        </p:blipFill>
        <p:spPr>
          <a:xfrm>
            <a:off x="660400" y="5076519"/>
            <a:ext cx="703448" cy="703448"/>
          </a:xfrm>
          <a:prstGeom prst="rect">
            <a:avLst/>
          </a:prstGeom>
        </p:spPr>
      </p:pic>
      <p:pic>
        <p:nvPicPr>
          <p:cNvPr id="5" name="Grafik 4">
            <a:extLst>
              <a:ext uri="{FF2B5EF4-FFF2-40B4-BE49-F238E27FC236}">
                <a16:creationId xmlns:a16="http://schemas.microsoft.com/office/drawing/2014/main" id="{7C92C05F-9DC7-4459-8F4A-9A77F7BFF73F}"/>
              </a:ext>
            </a:extLst>
          </p:cNvPr>
          <p:cNvPicPr>
            <a:picLocks noChangeAspect="1"/>
          </p:cNvPicPr>
          <p:nvPr/>
        </p:nvPicPr>
        <p:blipFill>
          <a:blip r:embed="rId3"/>
          <a:stretch>
            <a:fillRect/>
          </a:stretch>
        </p:blipFill>
        <p:spPr>
          <a:xfrm>
            <a:off x="1739899" y="4857374"/>
            <a:ext cx="2223599" cy="1085836"/>
          </a:xfrm>
          <a:prstGeom prst="rect">
            <a:avLst/>
          </a:prstGeom>
        </p:spPr>
      </p:pic>
    </p:spTree>
    <p:extLst>
      <p:ext uri="{BB962C8B-B14F-4D97-AF65-F5344CB8AC3E}">
        <p14:creationId xmlns:p14="http://schemas.microsoft.com/office/powerpoint/2010/main" val="1675155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10</a:t>
            </a:fld>
            <a:endParaRPr lang="en-US" dirty="0"/>
          </a:p>
        </p:txBody>
      </p:sp>
      <p:sp>
        <p:nvSpPr>
          <p:cNvPr id="9" name="Textfeld 8"/>
          <p:cNvSpPr txBox="1"/>
          <p:nvPr/>
        </p:nvSpPr>
        <p:spPr>
          <a:xfrm>
            <a:off x="3624148" y="64172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5" name="ZoneTexte 4"/>
          <p:cNvSpPr txBox="1"/>
          <p:nvPr/>
        </p:nvSpPr>
        <p:spPr>
          <a:xfrm>
            <a:off x="554954" y="254929"/>
            <a:ext cx="6247628" cy="492443"/>
          </a:xfrm>
          <a:prstGeom prst="rect">
            <a:avLst/>
          </a:prstGeom>
          <a:noFill/>
        </p:spPr>
        <p:txBody>
          <a:bodyPr wrap="square" rtlCol="0">
            <a:spAutoFit/>
          </a:bodyPr>
          <a:lstStyle/>
          <a:p>
            <a:r>
              <a:rPr lang="fr-FR" sz="2600" b="1" dirty="0" smtClean="0">
                <a:solidFill>
                  <a:schemeClr val="tx2"/>
                </a:solidFill>
              </a:rPr>
              <a:t>5 - </a:t>
            </a:r>
            <a:r>
              <a:rPr lang="fr-FR" sz="2600" b="1" dirty="0" err="1" smtClean="0">
                <a:solidFill>
                  <a:schemeClr val="tx2"/>
                </a:solidFill>
              </a:rPr>
              <a:t>Toxicity</a:t>
            </a:r>
            <a:r>
              <a:rPr lang="fr-FR" sz="2600" b="1" dirty="0" smtClean="0">
                <a:solidFill>
                  <a:schemeClr val="tx2"/>
                </a:solidFill>
              </a:rPr>
              <a:t> </a:t>
            </a:r>
            <a:endParaRPr lang="fr-FR" sz="2600" b="1" dirty="0">
              <a:solidFill>
                <a:schemeClr val="tx2"/>
              </a:solidFill>
            </a:endParaRP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5272" y="838657"/>
            <a:ext cx="3558030" cy="3407803"/>
          </a:xfrm>
          <a:prstGeom prst="rect">
            <a:avLst/>
          </a:prstGeom>
        </p:spPr>
      </p:pic>
      <p:cxnSp>
        <p:nvCxnSpPr>
          <p:cNvPr id="14" name="Connecteur en angle 13"/>
          <p:cNvCxnSpPr/>
          <p:nvPr/>
        </p:nvCxnSpPr>
        <p:spPr>
          <a:xfrm rot="10800000">
            <a:off x="4917692" y="1543266"/>
            <a:ext cx="2141031" cy="282041"/>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166359" y="1316363"/>
            <a:ext cx="4751333" cy="954107"/>
          </a:xfrm>
          <a:prstGeom prst="rect">
            <a:avLst/>
          </a:prstGeom>
          <a:noFill/>
        </p:spPr>
        <p:txBody>
          <a:bodyPr wrap="square" rtlCol="0">
            <a:spAutoFit/>
          </a:bodyPr>
          <a:lstStyle/>
          <a:p>
            <a:pPr algn="r"/>
            <a:r>
              <a:rPr lang="fr-FR" sz="2000" b="1" dirty="0" err="1" smtClean="0"/>
              <a:t>Respiratory</a:t>
            </a:r>
            <a:r>
              <a:rPr lang="fr-FR" sz="2000" b="1" dirty="0" smtClean="0"/>
              <a:t> tract</a:t>
            </a:r>
          </a:p>
          <a:p>
            <a:pPr algn="r"/>
            <a:r>
              <a:rPr lang="fr-FR" i="1" dirty="0" err="1"/>
              <a:t>E</a:t>
            </a:r>
            <a:r>
              <a:rPr lang="fr-FR" i="1" dirty="0" err="1" smtClean="0"/>
              <a:t>mphysema</a:t>
            </a:r>
            <a:r>
              <a:rPr lang="fr-FR" i="1" dirty="0" smtClean="0"/>
              <a:t>, </a:t>
            </a:r>
            <a:r>
              <a:rPr lang="fr-FR" i="1" dirty="0" err="1" smtClean="0"/>
              <a:t>chronic</a:t>
            </a:r>
            <a:r>
              <a:rPr lang="fr-FR" i="1" dirty="0" smtClean="0"/>
              <a:t> inflammation of </a:t>
            </a:r>
            <a:r>
              <a:rPr lang="fr-FR" i="1" dirty="0" err="1" smtClean="0"/>
              <a:t>nose</a:t>
            </a:r>
            <a:r>
              <a:rPr lang="fr-FR" i="1" dirty="0" smtClean="0"/>
              <a:t>, pharynx, larynx, </a:t>
            </a:r>
            <a:r>
              <a:rPr lang="fr-FR" i="1" dirty="0" err="1" smtClean="0"/>
              <a:t>chronic</a:t>
            </a:r>
            <a:r>
              <a:rPr lang="fr-FR" i="1" dirty="0" smtClean="0"/>
              <a:t> obstructive </a:t>
            </a:r>
            <a:r>
              <a:rPr lang="fr-FR" i="1" dirty="0" err="1" smtClean="0"/>
              <a:t>lung</a:t>
            </a:r>
            <a:r>
              <a:rPr lang="fr-FR" i="1" dirty="0" smtClean="0"/>
              <a:t> </a:t>
            </a:r>
            <a:r>
              <a:rPr lang="fr-FR" i="1" dirty="0" err="1" smtClean="0"/>
              <a:t>disease</a:t>
            </a:r>
            <a:r>
              <a:rPr lang="fr-FR" i="1" dirty="0" smtClean="0"/>
              <a:t> </a:t>
            </a:r>
            <a:endParaRPr lang="fr-FR" i="1" dirty="0"/>
          </a:p>
        </p:txBody>
      </p:sp>
      <p:cxnSp>
        <p:nvCxnSpPr>
          <p:cNvPr id="25" name="Connecteur en angle 24"/>
          <p:cNvCxnSpPr/>
          <p:nvPr/>
        </p:nvCxnSpPr>
        <p:spPr>
          <a:xfrm rot="10800000" flipV="1">
            <a:off x="4917693" y="2321232"/>
            <a:ext cx="2365207" cy="208682"/>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1204332" y="2362204"/>
            <a:ext cx="3713360" cy="400110"/>
          </a:xfrm>
          <a:prstGeom prst="rect">
            <a:avLst/>
          </a:prstGeom>
          <a:noFill/>
        </p:spPr>
        <p:txBody>
          <a:bodyPr wrap="square" rtlCol="0">
            <a:spAutoFit/>
          </a:bodyPr>
          <a:lstStyle/>
          <a:p>
            <a:pPr algn="r"/>
            <a:r>
              <a:rPr lang="fr-FR" sz="2000" b="1" dirty="0" err="1" smtClean="0"/>
              <a:t>Cardiovascular</a:t>
            </a:r>
            <a:r>
              <a:rPr lang="fr-FR" sz="2000" b="1" dirty="0" smtClean="0"/>
              <a:t> </a:t>
            </a:r>
            <a:r>
              <a:rPr lang="fr-FR" sz="2000" b="1" dirty="0" err="1" smtClean="0"/>
              <a:t>disease</a:t>
            </a:r>
            <a:endParaRPr lang="fr-FR" sz="2000" b="1" dirty="0"/>
          </a:p>
        </p:txBody>
      </p:sp>
      <p:cxnSp>
        <p:nvCxnSpPr>
          <p:cNvPr id="31" name="Connecteur en angle 30"/>
          <p:cNvCxnSpPr/>
          <p:nvPr/>
        </p:nvCxnSpPr>
        <p:spPr>
          <a:xfrm rot="10800000">
            <a:off x="4917692" y="3255643"/>
            <a:ext cx="2082344" cy="264197"/>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2055910" y="2936459"/>
            <a:ext cx="2861782" cy="1277273"/>
          </a:xfrm>
          <a:prstGeom prst="rect">
            <a:avLst/>
          </a:prstGeom>
          <a:noFill/>
        </p:spPr>
        <p:txBody>
          <a:bodyPr wrap="square" rtlCol="0">
            <a:spAutoFit/>
          </a:bodyPr>
          <a:lstStyle/>
          <a:p>
            <a:pPr algn="r"/>
            <a:r>
              <a:rPr lang="fr-FR" sz="2000" b="1" dirty="0" err="1" smtClean="0"/>
              <a:t>Kidney</a:t>
            </a:r>
            <a:r>
              <a:rPr lang="fr-FR" sz="2000" b="1" dirty="0" smtClean="0"/>
              <a:t> </a:t>
            </a:r>
            <a:r>
              <a:rPr lang="fr-FR" sz="2000" b="1" dirty="0" err="1" smtClean="0"/>
              <a:t>impairment</a:t>
            </a:r>
            <a:endParaRPr lang="fr-FR" sz="2000" b="1" dirty="0" smtClean="0"/>
          </a:p>
          <a:p>
            <a:pPr algn="r"/>
            <a:r>
              <a:rPr lang="fr-FR" sz="1900" i="1" dirty="0" err="1">
                <a:solidFill>
                  <a:srgbClr val="C00000"/>
                </a:solidFill>
              </a:rPr>
              <a:t>R</a:t>
            </a:r>
            <a:r>
              <a:rPr lang="fr-FR" sz="1900" i="1" dirty="0" err="1" smtClean="0">
                <a:solidFill>
                  <a:srgbClr val="C00000"/>
                </a:solidFill>
              </a:rPr>
              <a:t>enal</a:t>
            </a:r>
            <a:r>
              <a:rPr lang="fr-FR" sz="1900" i="1" dirty="0" smtClean="0">
                <a:solidFill>
                  <a:srgbClr val="C00000"/>
                </a:solidFill>
              </a:rPr>
              <a:t> </a:t>
            </a:r>
            <a:r>
              <a:rPr lang="fr-FR" sz="1900" i="1" dirty="0" err="1" smtClean="0">
                <a:solidFill>
                  <a:srgbClr val="C00000"/>
                </a:solidFill>
              </a:rPr>
              <a:t>tubular</a:t>
            </a:r>
            <a:r>
              <a:rPr lang="fr-FR" sz="1900" i="1" dirty="0" smtClean="0">
                <a:solidFill>
                  <a:srgbClr val="C00000"/>
                </a:solidFill>
              </a:rPr>
              <a:t> </a:t>
            </a:r>
            <a:r>
              <a:rPr lang="fr-FR" sz="1900" i="1" dirty="0" err="1" smtClean="0">
                <a:solidFill>
                  <a:srgbClr val="C00000"/>
                </a:solidFill>
              </a:rPr>
              <a:t>dysfunction</a:t>
            </a:r>
            <a:endParaRPr lang="fr-FR" sz="1900" i="1" dirty="0" smtClean="0">
              <a:solidFill>
                <a:srgbClr val="C00000"/>
              </a:solidFill>
            </a:endParaRPr>
          </a:p>
          <a:p>
            <a:pPr algn="r"/>
            <a:r>
              <a:rPr lang="fr-FR" sz="1900" i="1" dirty="0" err="1" smtClean="0"/>
              <a:t>Glomerular</a:t>
            </a:r>
            <a:r>
              <a:rPr lang="fr-FR" sz="1900" i="1" dirty="0" smtClean="0"/>
              <a:t> </a:t>
            </a:r>
            <a:r>
              <a:rPr lang="fr-FR" sz="1900" i="1" dirty="0" err="1" smtClean="0"/>
              <a:t>effects</a:t>
            </a:r>
            <a:endParaRPr lang="fr-FR" sz="1900" i="1" dirty="0" smtClean="0"/>
          </a:p>
          <a:p>
            <a:pPr algn="r"/>
            <a:r>
              <a:rPr lang="fr-FR" sz="1900" i="1" dirty="0" err="1" smtClean="0"/>
              <a:t>Renal</a:t>
            </a:r>
            <a:r>
              <a:rPr lang="fr-FR" sz="1900" i="1" dirty="0" smtClean="0"/>
              <a:t> </a:t>
            </a:r>
            <a:r>
              <a:rPr lang="fr-FR" sz="1900" i="1" dirty="0" err="1" smtClean="0"/>
              <a:t>failure</a:t>
            </a:r>
            <a:endParaRPr lang="fr-FR" sz="1900" i="1" dirty="0"/>
          </a:p>
        </p:txBody>
      </p:sp>
      <p:cxnSp>
        <p:nvCxnSpPr>
          <p:cNvPr id="35" name="Connecteur en angle 34"/>
          <p:cNvCxnSpPr/>
          <p:nvPr/>
        </p:nvCxnSpPr>
        <p:spPr>
          <a:xfrm rot="10800000" flipV="1">
            <a:off x="4917692" y="4038816"/>
            <a:ext cx="3697286" cy="434545"/>
          </a:xfrm>
          <a:prstGeom prst="bentConnector3">
            <a:avLst>
              <a:gd name="adj1" fmla="val 73224"/>
            </a:avLst>
          </a:prstGeom>
          <a:ln w="19050"/>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698501" y="4296025"/>
            <a:ext cx="4219192" cy="707886"/>
          </a:xfrm>
          <a:prstGeom prst="rect">
            <a:avLst/>
          </a:prstGeom>
          <a:noFill/>
        </p:spPr>
        <p:txBody>
          <a:bodyPr wrap="square" rtlCol="0">
            <a:spAutoFit/>
          </a:bodyPr>
          <a:lstStyle/>
          <a:p>
            <a:pPr algn="r"/>
            <a:r>
              <a:rPr lang="fr-FR" sz="2000" b="1" dirty="0" err="1" smtClean="0"/>
              <a:t>Bone</a:t>
            </a:r>
            <a:r>
              <a:rPr lang="fr-FR" sz="2000" b="1" dirty="0" smtClean="0"/>
              <a:t> </a:t>
            </a:r>
            <a:r>
              <a:rPr lang="fr-FR" sz="2000" b="1" dirty="0" err="1" smtClean="0"/>
              <a:t>effects</a:t>
            </a:r>
            <a:endParaRPr lang="fr-FR" sz="2000" b="1" dirty="0" smtClean="0"/>
          </a:p>
          <a:p>
            <a:pPr algn="r"/>
            <a:r>
              <a:rPr lang="fr-FR" sz="1900" i="1" dirty="0" err="1"/>
              <a:t>O</a:t>
            </a:r>
            <a:r>
              <a:rPr lang="fr-FR" sz="1900" i="1" dirty="0" err="1" smtClean="0"/>
              <a:t>steomalacia</a:t>
            </a:r>
            <a:r>
              <a:rPr lang="fr-FR" sz="1900" i="1" dirty="0" smtClean="0"/>
              <a:t>, </a:t>
            </a:r>
            <a:r>
              <a:rPr lang="fr-FR" sz="1900" i="1" dirty="0" err="1" smtClean="0"/>
              <a:t>osteoporosis</a:t>
            </a:r>
            <a:r>
              <a:rPr lang="fr-FR" sz="1900" i="1" dirty="0" smtClean="0"/>
              <a:t>, fracture</a:t>
            </a:r>
            <a:endParaRPr lang="fr-FR" sz="1900" i="1" dirty="0"/>
          </a:p>
        </p:txBody>
      </p:sp>
      <p:sp>
        <p:nvSpPr>
          <p:cNvPr id="41" name="ZoneTexte 40"/>
          <p:cNvSpPr txBox="1"/>
          <p:nvPr/>
        </p:nvSpPr>
        <p:spPr>
          <a:xfrm>
            <a:off x="4235283" y="4227965"/>
            <a:ext cx="4761571" cy="1200329"/>
          </a:xfrm>
          <a:prstGeom prst="rect">
            <a:avLst/>
          </a:prstGeom>
          <a:noFill/>
        </p:spPr>
        <p:txBody>
          <a:bodyPr wrap="square" rtlCol="0">
            <a:spAutoFit/>
          </a:bodyPr>
          <a:lstStyle/>
          <a:p>
            <a:pPr algn="r"/>
            <a:r>
              <a:rPr lang="fr-FR" i="1" dirty="0" err="1" smtClean="0"/>
              <a:t>Also</a:t>
            </a:r>
            <a:r>
              <a:rPr lang="fr-FR" i="1" dirty="0" smtClean="0"/>
              <a:t>:</a:t>
            </a:r>
          </a:p>
          <a:p>
            <a:pPr algn="r"/>
            <a:r>
              <a:rPr lang="fr-FR" b="1" dirty="0" err="1" smtClean="0"/>
              <a:t>Carcinogenic</a:t>
            </a:r>
            <a:r>
              <a:rPr lang="fr-FR" b="1" dirty="0" smtClean="0"/>
              <a:t> </a:t>
            </a:r>
            <a:r>
              <a:rPr lang="fr-FR" b="1" dirty="0" err="1" smtClean="0"/>
              <a:t>effects</a:t>
            </a:r>
            <a:endParaRPr lang="fr-FR" b="1" dirty="0" smtClean="0"/>
          </a:p>
          <a:p>
            <a:pPr algn="r"/>
            <a:r>
              <a:rPr lang="fr-FR" b="1" dirty="0" err="1" smtClean="0"/>
              <a:t>Developmental</a:t>
            </a:r>
            <a:r>
              <a:rPr lang="fr-FR" b="1" dirty="0" smtClean="0"/>
              <a:t> </a:t>
            </a:r>
            <a:r>
              <a:rPr lang="fr-FR" b="1" dirty="0" err="1" smtClean="0"/>
              <a:t>neurotoxicity</a:t>
            </a:r>
            <a:endParaRPr lang="fr-FR" b="1" dirty="0" smtClean="0"/>
          </a:p>
          <a:p>
            <a:pPr algn="r"/>
            <a:r>
              <a:rPr lang="fr-FR" b="1" dirty="0" smtClean="0"/>
              <a:t>…</a:t>
            </a:r>
            <a:endParaRPr lang="fr-FR" b="1" dirty="0"/>
          </a:p>
        </p:txBody>
      </p:sp>
      <p:sp>
        <p:nvSpPr>
          <p:cNvPr id="46" name="ZoneTexte 45"/>
          <p:cNvSpPr txBox="1"/>
          <p:nvPr/>
        </p:nvSpPr>
        <p:spPr>
          <a:xfrm>
            <a:off x="421140" y="839608"/>
            <a:ext cx="7125801" cy="415498"/>
          </a:xfrm>
          <a:prstGeom prst="rect">
            <a:avLst/>
          </a:prstGeom>
          <a:noFill/>
        </p:spPr>
        <p:txBody>
          <a:bodyPr wrap="square" rtlCol="0">
            <a:spAutoFit/>
          </a:bodyPr>
          <a:lstStyle/>
          <a:p>
            <a:pPr marL="285750" indent="-285750">
              <a:buFont typeface="Arial" panose="020B0604020202020204" pitchFamily="34" charset="0"/>
              <a:buChar char="•"/>
            </a:pPr>
            <a:r>
              <a:rPr lang="fr-FR" sz="2100" b="1" dirty="0" err="1" smtClean="0">
                <a:solidFill>
                  <a:schemeClr val="accent1">
                    <a:lumMod val="50000"/>
                  </a:schemeClr>
                </a:solidFill>
              </a:rPr>
              <a:t>Review</a:t>
            </a:r>
            <a:r>
              <a:rPr lang="fr-FR" sz="2100" b="1" dirty="0" smtClean="0">
                <a:solidFill>
                  <a:schemeClr val="accent1">
                    <a:lumMod val="50000"/>
                  </a:schemeClr>
                </a:solidFill>
              </a:rPr>
              <a:t> of </a:t>
            </a:r>
            <a:r>
              <a:rPr lang="fr-FR" sz="2100" b="1" dirty="0" err="1" smtClean="0">
                <a:solidFill>
                  <a:schemeClr val="accent1">
                    <a:lumMod val="50000"/>
                  </a:schemeClr>
                </a:solidFill>
              </a:rPr>
              <a:t>epidemiological</a:t>
            </a:r>
            <a:r>
              <a:rPr lang="fr-FR" sz="2100" b="1" dirty="0" smtClean="0">
                <a:solidFill>
                  <a:schemeClr val="accent1">
                    <a:lumMod val="50000"/>
                  </a:schemeClr>
                </a:solidFill>
              </a:rPr>
              <a:t> and </a:t>
            </a:r>
            <a:r>
              <a:rPr lang="fr-FR" sz="2100" b="1" dirty="0" err="1" smtClean="0">
                <a:solidFill>
                  <a:schemeClr val="accent1">
                    <a:lumMod val="50000"/>
                  </a:schemeClr>
                </a:solidFill>
              </a:rPr>
              <a:t>toxicological</a:t>
            </a:r>
            <a:r>
              <a:rPr lang="fr-FR" sz="2100" b="1" dirty="0" smtClean="0">
                <a:solidFill>
                  <a:schemeClr val="accent1">
                    <a:lumMod val="50000"/>
                  </a:schemeClr>
                </a:solidFill>
              </a:rPr>
              <a:t> </a:t>
            </a:r>
            <a:r>
              <a:rPr lang="fr-FR" sz="2100" b="1" dirty="0" err="1" smtClean="0">
                <a:solidFill>
                  <a:schemeClr val="accent1">
                    <a:lumMod val="50000"/>
                  </a:schemeClr>
                </a:solidFill>
              </a:rPr>
              <a:t>studies</a:t>
            </a:r>
            <a:endParaRPr lang="fr-FR" sz="2100" b="1" dirty="0">
              <a:solidFill>
                <a:schemeClr val="accent1">
                  <a:lumMod val="50000"/>
                </a:schemeClr>
              </a:solidFill>
            </a:endParaRPr>
          </a:p>
        </p:txBody>
      </p:sp>
      <p:sp>
        <p:nvSpPr>
          <p:cNvPr id="47" name="ZoneTexte 46"/>
          <p:cNvSpPr txBox="1"/>
          <p:nvPr/>
        </p:nvSpPr>
        <p:spPr>
          <a:xfrm>
            <a:off x="421140" y="5173902"/>
            <a:ext cx="8366021" cy="1400383"/>
          </a:xfrm>
          <a:prstGeom prst="rect">
            <a:avLst/>
          </a:prstGeom>
          <a:noFill/>
        </p:spPr>
        <p:txBody>
          <a:bodyPr wrap="square" rtlCol="0">
            <a:spAutoFit/>
          </a:bodyPr>
          <a:lstStyle/>
          <a:p>
            <a:pPr marL="285750" indent="-285750">
              <a:buFont typeface="Arial" panose="020B0604020202020204" pitchFamily="34" charset="0"/>
              <a:buChar char="•"/>
            </a:pPr>
            <a:r>
              <a:rPr lang="fr-FR" sz="2000" b="1" dirty="0" smtClean="0">
                <a:solidFill>
                  <a:schemeClr val="accent1">
                    <a:lumMod val="50000"/>
                  </a:schemeClr>
                </a:solidFill>
              </a:rPr>
              <a:t>Good</a:t>
            </a:r>
            <a:r>
              <a:rPr lang="fr-FR" sz="2000" dirty="0" smtClean="0">
                <a:solidFill>
                  <a:schemeClr val="accent1">
                    <a:lumMod val="50000"/>
                  </a:schemeClr>
                </a:solidFill>
              </a:rPr>
              <a:t> </a:t>
            </a:r>
            <a:r>
              <a:rPr lang="fr-FR" sz="2000" b="1" dirty="0" smtClean="0">
                <a:solidFill>
                  <a:schemeClr val="accent1">
                    <a:lumMod val="50000"/>
                  </a:schemeClr>
                </a:solidFill>
              </a:rPr>
              <a:t>dose-</a:t>
            </a:r>
            <a:r>
              <a:rPr lang="fr-FR" sz="2000" b="1" dirty="0" err="1" smtClean="0">
                <a:solidFill>
                  <a:schemeClr val="accent1">
                    <a:lumMod val="50000"/>
                  </a:schemeClr>
                </a:solidFill>
              </a:rPr>
              <a:t>response</a:t>
            </a:r>
            <a:r>
              <a:rPr lang="fr-FR" sz="2000" b="1" dirty="0" smtClean="0">
                <a:solidFill>
                  <a:schemeClr val="accent1">
                    <a:lumMod val="50000"/>
                  </a:schemeClr>
                </a:solidFill>
              </a:rPr>
              <a:t> data </a:t>
            </a:r>
            <a:r>
              <a:rPr lang="fr-FR" sz="2000" b="1" dirty="0" err="1" smtClean="0">
                <a:solidFill>
                  <a:schemeClr val="accent1">
                    <a:lumMod val="50000"/>
                  </a:schemeClr>
                </a:solidFill>
              </a:rPr>
              <a:t>from</a:t>
            </a:r>
            <a:r>
              <a:rPr lang="fr-FR" sz="2000" b="1" dirty="0" smtClean="0">
                <a:solidFill>
                  <a:schemeClr val="accent1">
                    <a:lumMod val="50000"/>
                  </a:schemeClr>
                </a:solidFill>
              </a:rPr>
              <a:t> </a:t>
            </a:r>
            <a:r>
              <a:rPr lang="fr-FR" sz="2000" b="1" dirty="0" err="1" smtClean="0">
                <a:solidFill>
                  <a:schemeClr val="accent1">
                    <a:lumMod val="50000"/>
                  </a:schemeClr>
                </a:solidFill>
              </a:rPr>
              <a:t>epidemiological</a:t>
            </a:r>
            <a:r>
              <a:rPr lang="fr-FR" sz="2000" b="1" dirty="0" smtClean="0">
                <a:solidFill>
                  <a:schemeClr val="accent1">
                    <a:lumMod val="50000"/>
                  </a:schemeClr>
                </a:solidFill>
              </a:rPr>
              <a:t> </a:t>
            </a:r>
            <a:r>
              <a:rPr lang="fr-FR" sz="2000" b="1" dirty="0" err="1" smtClean="0">
                <a:solidFill>
                  <a:schemeClr val="accent1">
                    <a:lumMod val="50000"/>
                  </a:schemeClr>
                </a:solidFill>
              </a:rPr>
              <a:t>studies</a:t>
            </a:r>
            <a:r>
              <a:rPr lang="fr-FR" sz="2000" b="1" dirty="0" smtClean="0">
                <a:solidFill>
                  <a:schemeClr val="accent1">
                    <a:lumMod val="50000"/>
                  </a:schemeClr>
                </a:solidFill>
              </a:rPr>
              <a:t> </a:t>
            </a:r>
            <a:r>
              <a:rPr lang="fr-FR" sz="2000" b="1" dirty="0" err="1" smtClean="0">
                <a:solidFill>
                  <a:schemeClr val="accent1">
                    <a:lumMod val="50000"/>
                  </a:schemeClr>
                </a:solidFill>
              </a:rPr>
              <a:t>available</a:t>
            </a:r>
            <a:r>
              <a:rPr lang="fr-FR" sz="2000" b="1" dirty="0" smtClean="0">
                <a:solidFill>
                  <a:schemeClr val="accent1">
                    <a:lumMod val="50000"/>
                  </a:schemeClr>
                </a:solidFill>
              </a:rPr>
              <a:t> for </a:t>
            </a:r>
            <a:r>
              <a:rPr lang="fr-FR" sz="2000" b="1" u="sng" dirty="0" err="1" smtClean="0">
                <a:solidFill>
                  <a:schemeClr val="accent1">
                    <a:lumMod val="50000"/>
                  </a:schemeClr>
                </a:solidFill>
              </a:rPr>
              <a:t>kidney</a:t>
            </a:r>
            <a:r>
              <a:rPr lang="fr-FR" sz="2000" b="1" u="sng" dirty="0" smtClean="0">
                <a:solidFill>
                  <a:schemeClr val="accent1">
                    <a:lumMod val="50000"/>
                  </a:schemeClr>
                </a:solidFill>
              </a:rPr>
              <a:t> </a:t>
            </a:r>
            <a:r>
              <a:rPr lang="fr-FR" sz="2000" b="1" u="sng" dirty="0" err="1" smtClean="0">
                <a:solidFill>
                  <a:schemeClr val="accent1">
                    <a:lumMod val="50000"/>
                  </a:schemeClr>
                </a:solidFill>
              </a:rPr>
              <a:t>effects</a:t>
            </a:r>
            <a:r>
              <a:rPr lang="fr-FR" sz="2000" u="sng" dirty="0" smtClean="0">
                <a:solidFill>
                  <a:schemeClr val="accent1">
                    <a:lumMod val="50000"/>
                  </a:schemeClr>
                </a:solidFill>
              </a:rPr>
              <a:t> </a:t>
            </a:r>
            <a:r>
              <a:rPr lang="fr-FR" sz="2000" i="1" dirty="0" smtClean="0">
                <a:solidFill>
                  <a:schemeClr val="accent1">
                    <a:lumMod val="50000"/>
                  </a:schemeClr>
                </a:solidFill>
              </a:rPr>
              <a:t>(and to </a:t>
            </a:r>
            <a:r>
              <a:rPr lang="fr-FR" sz="2000" i="1" dirty="0" err="1" smtClean="0">
                <a:solidFill>
                  <a:schemeClr val="accent1">
                    <a:lumMod val="50000"/>
                  </a:schemeClr>
                </a:solidFill>
              </a:rPr>
              <a:t>some</a:t>
            </a:r>
            <a:r>
              <a:rPr lang="fr-FR" sz="2000" i="1" dirty="0" smtClean="0">
                <a:solidFill>
                  <a:schemeClr val="accent1">
                    <a:lumMod val="50000"/>
                  </a:schemeClr>
                </a:solidFill>
              </a:rPr>
              <a:t> </a:t>
            </a:r>
            <a:r>
              <a:rPr lang="fr-FR" sz="2000" i="1" dirty="0" err="1" smtClean="0">
                <a:solidFill>
                  <a:schemeClr val="accent1">
                    <a:lumMod val="50000"/>
                  </a:schemeClr>
                </a:solidFill>
              </a:rPr>
              <a:t>extent</a:t>
            </a:r>
            <a:r>
              <a:rPr lang="fr-FR" sz="2000" i="1" dirty="0" smtClean="0">
                <a:solidFill>
                  <a:schemeClr val="accent1">
                    <a:lumMod val="50000"/>
                  </a:schemeClr>
                </a:solidFill>
              </a:rPr>
              <a:t> for </a:t>
            </a:r>
            <a:r>
              <a:rPr lang="fr-FR" sz="2000" i="1" dirty="0" err="1" smtClean="0">
                <a:solidFill>
                  <a:schemeClr val="accent1">
                    <a:lumMod val="50000"/>
                  </a:schemeClr>
                </a:solidFill>
              </a:rPr>
              <a:t>bone</a:t>
            </a:r>
            <a:r>
              <a:rPr lang="fr-FR" sz="2000" i="1" dirty="0" smtClean="0">
                <a:solidFill>
                  <a:schemeClr val="accent1">
                    <a:lumMod val="50000"/>
                  </a:schemeClr>
                </a:solidFill>
              </a:rPr>
              <a:t> </a:t>
            </a:r>
            <a:r>
              <a:rPr lang="fr-FR" sz="2000" i="1" dirty="0" err="1" smtClean="0">
                <a:solidFill>
                  <a:schemeClr val="accent1">
                    <a:lumMod val="50000"/>
                  </a:schemeClr>
                </a:solidFill>
              </a:rPr>
              <a:t>effects</a:t>
            </a:r>
            <a:r>
              <a:rPr lang="fr-FR" sz="2000" i="1" dirty="0" smtClean="0">
                <a:solidFill>
                  <a:schemeClr val="accent1">
                    <a:lumMod val="50000"/>
                  </a:schemeClr>
                </a:solidFill>
              </a:rPr>
              <a:t>) </a:t>
            </a:r>
          </a:p>
          <a:p>
            <a:pPr marL="285750" indent="-285750">
              <a:spcBef>
                <a:spcPts val="600"/>
              </a:spcBef>
              <a:buFont typeface="Arial" panose="020B0604020202020204" pitchFamily="34" charset="0"/>
              <a:buChar char="•"/>
            </a:pPr>
            <a:r>
              <a:rPr lang="fr-FR" sz="2000" dirty="0" err="1" smtClean="0">
                <a:solidFill>
                  <a:schemeClr val="accent1">
                    <a:lumMod val="50000"/>
                  </a:schemeClr>
                </a:solidFill>
              </a:rPr>
              <a:t>Occupationnal</a:t>
            </a:r>
            <a:r>
              <a:rPr lang="fr-FR" sz="2000" dirty="0" smtClean="0">
                <a:solidFill>
                  <a:schemeClr val="accent1">
                    <a:lumMod val="50000"/>
                  </a:schemeClr>
                </a:solidFill>
              </a:rPr>
              <a:t> </a:t>
            </a:r>
            <a:r>
              <a:rPr lang="fr-FR" sz="2000" dirty="0" err="1" smtClean="0">
                <a:solidFill>
                  <a:schemeClr val="accent1">
                    <a:lumMod val="50000"/>
                  </a:schemeClr>
                </a:solidFill>
              </a:rPr>
              <a:t>studies</a:t>
            </a:r>
            <a:r>
              <a:rPr lang="fr-FR" sz="2000" dirty="0" smtClean="0">
                <a:solidFill>
                  <a:schemeClr val="accent1">
                    <a:lumMod val="50000"/>
                  </a:schemeClr>
                </a:solidFill>
              </a:rPr>
              <a:t> </a:t>
            </a:r>
            <a:r>
              <a:rPr lang="fr-FR" sz="2000" dirty="0" err="1" smtClean="0">
                <a:solidFill>
                  <a:schemeClr val="accent1">
                    <a:lumMod val="50000"/>
                  </a:schemeClr>
                </a:solidFill>
              </a:rPr>
              <a:t>provide</a:t>
            </a:r>
            <a:r>
              <a:rPr lang="fr-FR" sz="2000" dirty="0" smtClean="0">
                <a:solidFill>
                  <a:schemeClr val="accent1">
                    <a:lumMod val="50000"/>
                  </a:schemeClr>
                </a:solidFill>
              </a:rPr>
              <a:t> consistent </a:t>
            </a:r>
            <a:r>
              <a:rPr lang="fr-FR" sz="2000" dirty="0" err="1" smtClean="0">
                <a:solidFill>
                  <a:schemeClr val="accent1">
                    <a:lumMod val="50000"/>
                  </a:schemeClr>
                </a:solidFill>
              </a:rPr>
              <a:t>evidence</a:t>
            </a:r>
            <a:r>
              <a:rPr lang="fr-FR" sz="2000" dirty="0" smtClean="0">
                <a:solidFill>
                  <a:schemeClr val="accent1">
                    <a:lumMod val="50000"/>
                  </a:schemeClr>
                </a:solidFill>
              </a:rPr>
              <a:t> </a:t>
            </a:r>
            <a:r>
              <a:rPr lang="fr-FR" sz="2000" dirty="0" err="1" smtClean="0">
                <a:solidFill>
                  <a:schemeClr val="accent1">
                    <a:lumMod val="50000"/>
                  </a:schemeClr>
                </a:solidFill>
              </a:rPr>
              <a:t>that</a:t>
            </a:r>
            <a:r>
              <a:rPr lang="fr-FR" sz="2000" dirty="0" smtClean="0">
                <a:solidFill>
                  <a:schemeClr val="accent1">
                    <a:lumMod val="50000"/>
                  </a:schemeClr>
                </a:solidFill>
              </a:rPr>
              <a:t> Cd </a:t>
            </a:r>
            <a:r>
              <a:rPr lang="fr-FR" sz="2000" dirty="0" err="1" smtClean="0">
                <a:solidFill>
                  <a:schemeClr val="accent1">
                    <a:lumMod val="50000"/>
                  </a:schemeClr>
                </a:solidFill>
              </a:rPr>
              <a:t>targets</a:t>
            </a:r>
            <a:r>
              <a:rPr lang="fr-FR" sz="2000" dirty="0" smtClean="0">
                <a:solidFill>
                  <a:schemeClr val="accent1">
                    <a:lumMod val="50000"/>
                  </a:schemeClr>
                </a:solidFill>
              </a:rPr>
              <a:t> the </a:t>
            </a:r>
            <a:r>
              <a:rPr lang="fr-FR" sz="2000" dirty="0" err="1" smtClean="0">
                <a:solidFill>
                  <a:schemeClr val="accent1">
                    <a:lumMod val="50000"/>
                  </a:schemeClr>
                </a:solidFill>
              </a:rPr>
              <a:t>kidney</a:t>
            </a:r>
            <a:r>
              <a:rPr lang="fr-FR" sz="2000" dirty="0" smtClean="0">
                <a:solidFill>
                  <a:schemeClr val="accent1">
                    <a:lumMod val="50000"/>
                  </a:schemeClr>
                </a:solidFill>
              </a:rPr>
              <a:t> </a:t>
            </a:r>
            <a:r>
              <a:rPr lang="fr-FR" sz="2000" dirty="0" err="1" smtClean="0">
                <a:solidFill>
                  <a:schemeClr val="accent1">
                    <a:lumMod val="50000"/>
                  </a:schemeClr>
                </a:solidFill>
              </a:rPr>
              <a:t>after</a:t>
            </a:r>
            <a:r>
              <a:rPr lang="fr-FR" sz="2000" dirty="0" smtClean="0">
                <a:solidFill>
                  <a:schemeClr val="accent1">
                    <a:lumMod val="50000"/>
                  </a:schemeClr>
                </a:solidFill>
              </a:rPr>
              <a:t> </a:t>
            </a:r>
            <a:r>
              <a:rPr lang="fr-FR" sz="2000" dirty="0" err="1" smtClean="0">
                <a:solidFill>
                  <a:schemeClr val="accent1">
                    <a:lumMod val="50000"/>
                  </a:schemeClr>
                </a:solidFill>
              </a:rPr>
              <a:t>chronic</a:t>
            </a:r>
            <a:r>
              <a:rPr lang="fr-FR" sz="2000" dirty="0" smtClean="0">
                <a:solidFill>
                  <a:schemeClr val="accent1">
                    <a:lumMod val="50000"/>
                  </a:schemeClr>
                </a:solidFill>
              </a:rPr>
              <a:t> </a:t>
            </a:r>
            <a:r>
              <a:rPr lang="fr-FR" sz="2000" dirty="0" err="1" smtClean="0">
                <a:solidFill>
                  <a:schemeClr val="accent1">
                    <a:lumMod val="50000"/>
                  </a:schemeClr>
                </a:solidFill>
              </a:rPr>
              <a:t>exposure</a:t>
            </a:r>
            <a:endParaRPr lang="fr-FR" sz="2000" dirty="0">
              <a:solidFill>
                <a:schemeClr val="accent1">
                  <a:lumMod val="50000"/>
                </a:schemeClr>
              </a:solidFill>
            </a:endParaRPr>
          </a:p>
        </p:txBody>
      </p:sp>
    </p:spTree>
    <p:extLst>
      <p:ext uri="{BB962C8B-B14F-4D97-AF65-F5344CB8AC3E}">
        <p14:creationId xmlns:p14="http://schemas.microsoft.com/office/powerpoint/2010/main" val="950101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11</a:t>
            </a:fld>
            <a:endParaRPr lang="en-US" dirty="0"/>
          </a:p>
        </p:txBody>
      </p:sp>
      <p:sp>
        <p:nvSpPr>
          <p:cNvPr id="9" name="Textfeld 8"/>
          <p:cNvSpPr txBox="1"/>
          <p:nvPr/>
        </p:nvSpPr>
        <p:spPr>
          <a:xfrm>
            <a:off x="3624148" y="64172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5" name="ZoneTexte 4"/>
          <p:cNvSpPr txBox="1"/>
          <p:nvPr/>
        </p:nvSpPr>
        <p:spPr>
          <a:xfrm>
            <a:off x="554954" y="254929"/>
            <a:ext cx="5261646" cy="492443"/>
          </a:xfrm>
          <a:prstGeom prst="rect">
            <a:avLst/>
          </a:prstGeom>
          <a:noFill/>
        </p:spPr>
        <p:txBody>
          <a:bodyPr wrap="square" rtlCol="0">
            <a:spAutoFit/>
          </a:bodyPr>
          <a:lstStyle/>
          <a:p>
            <a:r>
              <a:rPr lang="fr-FR" sz="2600" b="1" dirty="0" smtClean="0">
                <a:solidFill>
                  <a:schemeClr val="tx2"/>
                </a:solidFill>
              </a:rPr>
              <a:t>6 - </a:t>
            </a:r>
            <a:r>
              <a:rPr lang="fr-FR" sz="2600" b="1" dirty="0" err="1" smtClean="0">
                <a:solidFill>
                  <a:schemeClr val="tx2"/>
                </a:solidFill>
              </a:rPr>
              <a:t>Selection</a:t>
            </a:r>
            <a:r>
              <a:rPr lang="fr-FR" sz="2600" b="1" dirty="0" smtClean="0">
                <a:solidFill>
                  <a:schemeClr val="tx2"/>
                </a:solidFill>
              </a:rPr>
              <a:t> of </a:t>
            </a:r>
            <a:r>
              <a:rPr lang="fr-FR" sz="2600" b="1" dirty="0" err="1" smtClean="0">
                <a:solidFill>
                  <a:schemeClr val="tx2"/>
                </a:solidFill>
              </a:rPr>
              <a:t>biomarkers</a:t>
            </a:r>
            <a:r>
              <a:rPr lang="fr-FR" sz="2600" b="1" dirty="0" smtClean="0">
                <a:solidFill>
                  <a:schemeClr val="tx2"/>
                </a:solidFill>
              </a:rPr>
              <a:t> (</a:t>
            </a:r>
            <a:r>
              <a:rPr lang="fr-FR" sz="2600" b="1" dirty="0" err="1" smtClean="0">
                <a:solidFill>
                  <a:schemeClr val="tx2"/>
                </a:solidFill>
              </a:rPr>
              <a:t>BMs</a:t>
            </a:r>
            <a:r>
              <a:rPr lang="fr-FR" sz="2600" b="1" dirty="0" smtClean="0">
                <a:solidFill>
                  <a:schemeClr val="tx2"/>
                </a:solidFill>
              </a:rPr>
              <a:t>)</a:t>
            </a:r>
            <a:endParaRPr lang="fr-FR" sz="2600" b="1" dirty="0">
              <a:solidFill>
                <a:schemeClr val="tx2"/>
              </a:solidFill>
            </a:endParaRPr>
          </a:p>
        </p:txBody>
      </p:sp>
      <p:sp>
        <p:nvSpPr>
          <p:cNvPr id="8" name="Espace réservé du contenu 3"/>
          <p:cNvSpPr>
            <a:spLocks noGrp="1"/>
          </p:cNvSpPr>
          <p:nvPr>
            <p:ph sz="half" idx="1"/>
          </p:nvPr>
        </p:nvSpPr>
        <p:spPr>
          <a:xfrm>
            <a:off x="487094" y="4224347"/>
            <a:ext cx="3982722" cy="1521631"/>
          </a:xfrm>
          <a:ln>
            <a:solidFill>
              <a:schemeClr val="tx1"/>
            </a:solidFill>
          </a:ln>
        </p:spPr>
        <p:txBody>
          <a:bodyPr>
            <a:noAutofit/>
          </a:bodyPr>
          <a:lstStyle/>
          <a:p>
            <a:pPr algn="ctr">
              <a:lnSpc>
                <a:spcPct val="170000"/>
              </a:lnSpc>
              <a:spcBef>
                <a:spcPts val="0"/>
              </a:spcBef>
              <a:spcAft>
                <a:spcPts val="0"/>
              </a:spcAft>
              <a:buNone/>
            </a:pPr>
            <a:r>
              <a:rPr lang="en-US" sz="2000" b="1" i="1" u="sng" dirty="0" smtClean="0">
                <a:solidFill>
                  <a:srgbClr val="0070C0"/>
                </a:solidFill>
                <a:latin typeface="Arial" panose="020B0604020202020204" pitchFamily="34" charset="0"/>
                <a:cs typeface="Arial" panose="020B0604020202020204" pitchFamily="34" charset="0"/>
              </a:rPr>
              <a:t>Biomarkers of exposure</a:t>
            </a:r>
          </a:p>
          <a:p>
            <a:pPr>
              <a:lnSpc>
                <a:spcPct val="170000"/>
              </a:lnSpc>
              <a:spcBef>
                <a:spcPts val="0"/>
              </a:spcBef>
              <a:spcAft>
                <a:spcPts val="0"/>
              </a:spcAft>
            </a:pPr>
            <a:r>
              <a:rPr lang="en-US" sz="1900" dirty="0" smtClean="0">
                <a:solidFill>
                  <a:schemeClr val="bg2">
                    <a:lumMod val="25000"/>
                  </a:schemeClr>
                </a:solidFill>
                <a:latin typeface="Arial" panose="020B0604020202020204" pitchFamily="34" charset="0"/>
                <a:cs typeface="Arial" panose="020B0604020202020204" pitchFamily="34" charset="0"/>
              </a:rPr>
              <a:t>- </a:t>
            </a:r>
            <a:r>
              <a:rPr lang="en-US" sz="1900" b="1" dirty="0" smtClean="0">
                <a:solidFill>
                  <a:schemeClr val="bg2">
                    <a:lumMod val="25000"/>
                  </a:schemeClr>
                </a:solidFill>
                <a:latin typeface="Arial" panose="020B0604020202020204" pitchFamily="34" charset="0"/>
                <a:cs typeface="Arial" panose="020B0604020202020204" pitchFamily="34" charset="0"/>
              </a:rPr>
              <a:t>Urinary Cd </a:t>
            </a:r>
            <a:r>
              <a:rPr lang="en-US" sz="1900" dirty="0" smtClean="0">
                <a:solidFill>
                  <a:schemeClr val="bg2">
                    <a:lumMod val="25000"/>
                  </a:schemeClr>
                </a:solidFill>
                <a:latin typeface="Arial" panose="020B0604020202020204" pitchFamily="34" charset="0"/>
                <a:cs typeface="Arial" panose="020B0604020202020204" pitchFamily="34" charset="0"/>
              </a:rPr>
              <a:t>(Long term exposure)</a:t>
            </a:r>
          </a:p>
          <a:p>
            <a:pPr>
              <a:lnSpc>
                <a:spcPct val="170000"/>
              </a:lnSpc>
              <a:spcBef>
                <a:spcPts val="0"/>
              </a:spcBef>
              <a:spcAft>
                <a:spcPts val="0"/>
              </a:spcAft>
            </a:pPr>
            <a:r>
              <a:rPr lang="en-US" sz="1900" dirty="0" smtClean="0">
                <a:solidFill>
                  <a:schemeClr val="bg2">
                    <a:lumMod val="25000"/>
                  </a:schemeClr>
                </a:solidFill>
                <a:latin typeface="Arial" panose="020B0604020202020204" pitchFamily="34" charset="0"/>
                <a:cs typeface="Arial" panose="020B0604020202020204" pitchFamily="34" charset="0"/>
              </a:rPr>
              <a:t>- </a:t>
            </a:r>
            <a:r>
              <a:rPr lang="en-US" sz="1900" b="1" dirty="0" smtClean="0">
                <a:solidFill>
                  <a:schemeClr val="bg2">
                    <a:lumMod val="25000"/>
                  </a:schemeClr>
                </a:solidFill>
                <a:latin typeface="Arial" panose="020B0604020202020204" pitchFamily="34" charset="0"/>
                <a:cs typeface="Arial" panose="020B0604020202020204" pitchFamily="34" charset="0"/>
              </a:rPr>
              <a:t>Blood Cd </a:t>
            </a:r>
            <a:r>
              <a:rPr lang="en-US" sz="1900" dirty="0" smtClean="0">
                <a:solidFill>
                  <a:schemeClr val="bg2">
                    <a:lumMod val="25000"/>
                  </a:schemeClr>
                </a:solidFill>
                <a:latin typeface="Arial" panose="020B0604020202020204" pitchFamily="34" charset="0"/>
                <a:cs typeface="Arial" panose="020B0604020202020204" pitchFamily="34" charset="0"/>
              </a:rPr>
              <a:t>(Recent exposure)</a:t>
            </a:r>
          </a:p>
          <a:p>
            <a:pPr>
              <a:lnSpc>
                <a:spcPct val="170000"/>
              </a:lnSpc>
              <a:spcBef>
                <a:spcPts val="0"/>
              </a:spcBef>
              <a:spcAft>
                <a:spcPts val="0"/>
              </a:spcAft>
            </a:pPr>
            <a:endParaRPr lang="en-US" sz="1800" dirty="0">
              <a:solidFill>
                <a:schemeClr val="bg2">
                  <a:lumMod val="25000"/>
                </a:schemeClr>
              </a:solidFill>
              <a:latin typeface="Arial" panose="020B0604020202020204" pitchFamily="34" charset="0"/>
              <a:cs typeface="Arial" panose="020B0604020202020204" pitchFamily="34" charset="0"/>
            </a:endParaRPr>
          </a:p>
        </p:txBody>
      </p:sp>
      <p:sp>
        <p:nvSpPr>
          <p:cNvPr id="10" name="Espace réservé du contenu 2"/>
          <p:cNvSpPr txBox="1">
            <a:spLocks/>
          </p:cNvSpPr>
          <p:nvPr/>
        </p:nvSpPr>
        <p:spPr>
          <a:xfrm>
            <a:off x="4569702" y="4213196"/>
            <a:ext cx="4574298" cy="1966758"/>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bg1">
                    <a:lumMod val="65000"/>
                  </a:schemeClr>
                </a:solidFill>
                <a:latin typeface="+mj-lt"/>
                <a:ea typeface="+mn-ea"/>
                <a:cs typeface="+mn-cs"/>
              </a:defRPr>
            </a:lvl1pPr>
            <a:lvl2pPr marL="685800" indent="-228600" algn="l" defTabSz="914400" rtl="0" eaLnBrk="1" latinLnBrk="0" hangingPunct="1">
              <a:lnSpc>
                <a:spcPct val="90000"/>
              </a:lnSpc>
              <a:spcBef>
                <a:spcPts val="500"/>
              </a:spcBef>
              <a:buClr>
                <a:srgbClr val="4C91AE"/>
              </a:buClr>
              <a:buFont typeface="Arial" panose="020B0604020202020204" pitchFamily="34" charset="0"/>
              <a:buChar char="•"/>
              <a:defRPr sz="2400" kern="1200">
                <a:solidFill>
                  <a:schemeClr val="bg1">
                    <a:lumMod val="50000"/>
                  </a:schemeClr>
                </a:solidFill>
                <a:latin typeface="+mn-lt"/>
                <a:ea typeface="+mn-ea"/>
                <a:cs typeface="+mn-cs"/>
              </a:defRPr>
            </a:lvl2pPr>
            <a:lvl3pPr marL="1143000" indent="-228600" algn="l" defTabSz="914400" rtl="0" eaLnBrk="1" latinLnBrk="0" hangingPunct="1">
              <a:lnSpc>
                <a:spcPct val="90000"/>
              </a:lnSpc>
              <a:spcBef>
                <a:spcPts val="500"/>
              </a:spcBef>
              <a:buClr>
                <a:srgbClr val="8AC9A9"/>
              </a:buClr>
              <a:buFont typeface="Arial" panose="020B0604020202020204" pitchFamily="34" charset="0"/>
              <a:buChar char="•"/>
              <a:defRPr sz="2000" kern="1200" baseline="0">
                <a:solidFill>
                  <a:schemeClr val="bg1">
                    <a:lumMod val="50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bg1">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70000"/>
              </a:lnSpc>
              <a:spcBef>
                <a:spcPts val="0"/>
              </a:spcBef>
            </a:pPr>
            <a:r>
              <a:rPr lang="en-US" sz="2000" b="1" i="1" u="sng" dirty="0" smtClean="0">
                <a:solidFill>
                  <a:schemeClr val="accent3">
                    <a:lumMod val="50000"/>
                  </a:schemeClr>
                </a:solidFill>
                <a:latin typeface="Arial" panose="020B0604020202020204" pitchFamily="34" charset="0"/>
                <a:cs typeface="Arial" pitchFamily="34" charset="0"/>
                <a:sym typeface="Wingdings"/>
              </a:rPr>
              <a:t>Biomarkers of effect</a:t>
            </a:r>
          </a:p>
          <a:p>
            <a:pPr algn="ctr">
              <a:lnSpc>
                <a:spcPct val="170000"/>
              </a:lnSpc>
              <a:spcBef>
                <a:spcPts val="0"/>
              </a:spcBef>
            </a:pPr>
            <a:r>
              <a:rPr lang="en-US" sz="1800" b="1" dirty="0" smtClean="0">
                <a:solidFill>
                  <a:schemeClr val="bg2">
                    <a:lumMod val="25000"/>
                  </a:schemeClr>
                </a:solidFill>
                <a:latin typeface="Arial" pitchFamily="34" charset="0"/>
                <a:cs typeface="Arial" pitchFamily="34" charset="0"/>
                <a:sym typeface="Wingdings"/>
              </a:rPr>
              <a:t>Tubular toxicity: early effect biomarkers</a:t>
            </a:r>
          </a:p>
          <a:p>
            <a:pPr lvl="1">
              <a:lnSpc>
                <a:spcPct val="170000"/>
              </a:lnSpc>
              <a:spcBef>
                <a:spcPts val="0"/>
              </a:spcBef>
            </a:pPr>
            <a:r>
              <a:rPr lang="en-US" sz="1800" b="1" dirty="0" smtClean="0">
                <a:solidFill>
                  <a:schemeClr val="bg2">
                    <a:lumMod val="25000"/>
                  </a:schemeClr>
                </a:solidFill>
                <a:latin typeface="Arial" pitchFamily="34" charset="0"/>
                <a:cs typeface="Arial" pitchFamily="34" charset="0"/>
              </a:rPr>
              <a:t>Retinol binding protein (RBP) </a:t>
            </a:r>
          </a:p>
          <a:p>
            <a:pPr lvl="1">
              <a:lnSpc>
                <a:spcPct val="170000"/>
              </a:lnSpc>
              <a:spcBef>
                <a:spcPts val="0"/>
              </a:spcBef>
            </a:pPr>
            <a:r>
              <a:rPr lang="en-US" sz="1800" b="1" dirty="0" smtClean="0">
                <a:solidFill>
                  <a:schemeClr val="bg2">
                    <a:lumMod val="25000"/>
                  </a:schemeClr>
                </a:solidFill>
                <a:latin typeface="Arial" pitchFamily="34" charset="0"/>
                <a:cs typeface="Arial" pitchFamily="34" charset="0"/>
              </a:rPr>
              <a:t>Beta-2-microglobulin (</a:t>
            </a:r>
            <a:r>
              <a:rPr lang="el-GR" sz="1800" b="1" dirty="0" smtClean="0">
                <a:solidFill>
                  <a:schemeClr val="bg2">
                    <a:lumMod val="25000"/>
                  </a:schemeClr>
                </a:solidFill>
                <a:latin typeface="Arial" panose="020B0604020202020204" pitchFamily="34" charset="0"/>
                <a:cs typeface="Arial" panose="020B0604020202020204" pitchFamily="34" charset="0"/>
                <a:sym typeface="Wingdings" pitchFamily="2" charset="2"/>
              </a:rPr>
              <a:t>β</a:t>
            </a:r>
            <a:r>
              <a:rPr lang="en-US" sz="1800" b="1" dirty="0" smtClean="0">
                <a:solidFill>
                  <a:schemeClr val="bg2">
                    <a:lumMod val="25000"/>
                  </a:schemeClr>
                </a:solidFill>
                <a:latin typeface="Arial" pitchFamily="34" charset="0"/>
                <a:cs typeface="Arial" pitchFamily="34" charset="0"/>
              </a:rPr>
              <a:t>2M) </a:t>
            </a:r>
          </a:p>
          <a:p>
            <a:pPr lvl="1">
              <a:lnSpc>
                <a:spcPct val="170000"/>
              </a:lnSpc>
              <a:spcBef>
                <a:spcPts val="0"/>
              </a:spcBef>
            </a:pPr>
            <a:endParaRPr lang="en-US" sz="1800" dirty="0" smtClean="0">
              <a:solidFill>
                <a:schemeClr val="bg2">
                  <a:lumMod val="25000"/>
                </a:schemeClr>
              </a:solidFill>
              <a:latin typeface="Arial" pitchFamily="34" charset="0"/>
              <a:cs typeface="Arial" pitchFamily="34" charset="0"/>
            </a:endParaRPr>
          </a:p>
        </p:txBody>
      </p:sp>
      <p:grpSp>
        <p:nvGrpSpPr>
          <p:cNvPr id="36" name="Groupe 35"/>
          <p:cNvGrpSpPr/>
          <p:nvPr/>
        </p:nvGrpSpPr>
        <p:grpSpPr>
          <a:xfrm>
            <a:off x="469438" y="1450264"/>
            <a:ext cx="8436909" cy="2375103"/>
            <a:chOff x="469438" y="1602664"/>
            <a:chExt cx="8436909" cy="2375103"/>
          </a:xfrm>
        </p:grpSpPr>
        <p:sp>
          <p:nvSpPr>
            <p:cNvPr id="11" name="AutoShape 18"/>
            <p:cNvSpPr>
              <a:spLocks noChangeArrowheads="1"/>
            </p:cNvSpPr>
            <p:nvPr/>
          </p:nvSpPr>
          <p:spPr bwMode="auto">
            <a:xfrm>
              <a:off x="1790114" y="1675833"/>
              <a:ext cx="2786062" cy="1301750"/>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defRPr/>
              </a:pPr>
              <a:endParaRPr lang="en-US" sz="1100" kern="0">
                <a:solidFill>
                  <a:srgbClr val="000000">
                    <a:lumMod val="50000"/>
                  </a:srgbClr>
                </a:solidFill>
                <a:cs typeface="Arial" pitchFamily="34" charset="0"/>
              </a:endParaRPr>
            </a:p>
          </p:txBody>
        </p:sp>
        <p:sp>
          <p:nvSpPr>
            <p:cNvPr id="12" name="AutoShape 19"/>
            <p:cNvSpPr>
              <a:spLocks noChangeArrowheads="1"/>
            </p:cNvSpPr>
            <p:nvPr/>
          </p:nvSpPr>
          <p:spPr bwMode="auto">
            <a:xfrm>
              <a:off x="4647614" y="1675833"/>
              <a:ext cx="3052762" cy="1301750"/>
            </a:xfrm>
            <a:prstGeom prst="roundRect">
              <a:avLst/>
            </a:prstGeom>
            <a:ln>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defRPr/>
              </a:pPr>
              <a:endParaRPr lang="en-US" sz="1100" kern="0">
                <a:solidFill>
                  <a:schemeClr val="tx1"/>
                </a:solidFill>
                <a:cs typeface="Arial" pitchFamily="34" charset="0"/>
              </a:endParaRPr>
            </a:p>
          </p:txBody>
        </p:sp>
        <p:sp>
          <p:nvSpPr>
            <p:cNvPr id="13" name="Text Box 4"/>
            <p:cNvSpPr txBox="1">
              <a:spLocks noChangeArrowheads="1"/>
            </p:cNvSpPr>
            <p:nvPr/>
          </p:nvSpPr>
          <p:spPr bwMode="auto">
            <a:xfrm>
              <a:off x="2318488" y="1725045"/>
              <a:ext cx="1827744" cy="261610"/>
            </a:xfrm>
            <a:prstGeom prst="rect">
              <a:avLst/>
            </a:prstGeom>
            <a:noFill/>
            <a:ln w="9525">
              <a:noFill/>
              <a:miter lim="800000"/>
              <a:headEnd/>
              <a:tailEnd/>
            </a:ln>
          </p:spPr>
          <p:txBody>
            <a:bodyPr wrap="none">
              <a:spAutoFit/>
            </a:bodyPr>
            <a:lstStyle/>
            <a:p>
              <a:pPr algn="ctr">
                <a:defRPr/>
              </a:pPr>
              <a:r>
                <a:rPr lang="en-US" sz="1100" kern="0" dirty="0" smtClean="0">
                  <a:solidFill>
                    <a:srgbClr val="0070C0"/>
                  </a:solidFill>
                  <a:latin typeface="Arial Black" pitchFamily="34" charset="0"/>
                  <a:cs typeface="Arial" pitchFamily="34" charset="0"/>
                </a:rPr>
                <a:t>Exposure biomarkers</a:t>
              </a:r>
              <a:endParaRPr lang="en-US" sz="1100" kern="0" dirty="0">
                <a:solidFill>
                  <a:srgbClr val="0070C0"/>
                </a:solidFill>
                <a:latin typeface="Arial Black" pitchFamily="34" charset="0"/>
                <a:cs typeface="Arial" pitchFamily="34" charset="0"/>
              </a:endParaRPr>
            </a:p>
          </p:txBody>
        </p:sp>
        <p:sp>
          <p:nvSpPr>
            <p:cNvPr id="14" name="Text Box 5"/>
            <p:cNvSpPr txBox="1">
              <a:spLocks noChangeArrowheads="1"/>
            </p:cNvSpPr>
            <p:nvPr/>
          </p:nvSpPr>
          <p:spPr bwMode="auto">
            <a:xfrm>
              <a:off x="1861458" y="2106720"/>
              <a:ext cx="1384485" cy="603504"/>
            </a:xfrm>
            <a:prstGeom prst="rect">
              <a:avLst/>
            </a:prstGeom>
            <a:noFill/>
            <a:ln w="9525">
              <a:noFill/>
              <a:miter lim="800000"/>
              <a:headEnd/>
              <a:tailEnd/>
            </a:ln>
          </p:spPr>
          <p:txBody>
            <a:bodyPr wrap="square" anchor="ctr" anchorCtr="0">
              <a:noAutofit/>
            </a:bodyPr>
            <a:lstStyle/>
            <a:p>
              <a:pPr algn="ctr">
                <a:defRPr/>
              </a:pPr>
              <a:r>
                <a:rPr lang="en-US" sz="1100" kern="0" smtClean="0">
                  <a:solidFill>
                    <a:srgbClr val="0070C0"/>
                  </a:solidFill>
                  <a:cs typeface="Arial" pitchFamily="34" charset="0"/>
                </a:rPr>
                <a:t>Internal dose</a:t>
              </a:r>
              <a:endParaRPr lang="en-US" sz="1100" kern="0">
                <a:solidFill>
                  <a:srgbClr val="0070C0"/>
                </a:solidFill>
                <a:cs typeface="Arial" pitchFamily="34" charset="0"/>
              </a:endParaRPr>
            </a:p>
          </p:txBody>
        </p:sp>
        <p:sp>
          <p:nvSpPr>
            <p:cNvPr id="15" name="Text Box 6"/>
            <p:cNvSpPr txBox="1">
              <a:spLocks noChangeArrowheads="1"/>
            </p:cNvSpPr>
            <p:nvPr/>
          </p:nvSpPr>
          <p:spPr bwMode="auto">
            <a:xfrm>
              <a:off x="3133735" y="1977458"/>
              <a:ext cx="1374180" cy="843945"/>
            </a:xfrm>
            <a:prstGeom prst="ellipse">
              <a:avLst/>
            </a:prstGeom>
            <a:noFill/>
            <a:ln w="9525">
              <a:noFill/>
              <a:miter lim="800000"/>
              <a:headEnd/>
              <a:tailEnd/>
            </a:ln>
          </p:spPr>
          <p:txBody>
            <a:bodyPr wrap="square">
              <a:spAutoFit/>
            </a:bodyPr>
            <a:lstStyle/>
            <a:p>
              <a:pPr algn="ctr">
                <a:defRPr/>
              </a:pPr>
              <a:r>
                <a:rPr lang="en-US" sz="1100" kern="0" smtClean="0">
                  <a:solidFill>
                    <a:srgbClr val="0070C0"/>
                  </a:solidFill>
                  <a:cs typeface="Arial" pitchFamily="34" charset="0"/>
                </a:rPr>
                <a:t>Biologically effective dose</a:t>
              </a:r>
              <a:endParaRPr lang="en-US" sz="1100" kern="0">
                <a:solidFill>
                  <a:srgbClr val="0070C0"/>
                </a:solidFill>
                <a:cs typeface="Arial" pitchFamily="34" charset="0"/>
              </a:endParaRPr>
            </a:p>
          </p:txBody>
        </p:sp>
        <p:sp>
          <p:nvSpPr>
            <p:cNvPr id="16" name="Text Box 7"/>
            <p:cNvSpPr txBox="1">
              <a:spLocks noChangeArrowheads="1"/>
            </p:cNvSpPr>
            <p:nvPr/>
          </p:nvSpPr>
          <p:spPr bwMode="auto">
            <a:xfrm>
              <a:off x="5292722" y="1725045"/>
              <a:ext cx="1653017" cy="261610"/>
            </a:xfrm>
            <a:prstGeom prst="rect">
              <a:avLst/>
            </a:prstGeom>
            <a:noFill/>
            <a:ln w="9525">
              <a:noFill/>
              <a:miter lim="800000"/>
              <a:headEnd/>
              <a:tailEnd/>
            </a:ln>
          </p:spPr>
          <p:txBody>
            <a:bodyPr wrap="none">
              <a:spAutoFit/>
            </a:bodyPr>
            <a:lstStyle/>
            <a:p>
              <a:pPr algn="ctr">
                <a:defRPr/>
              </a:pPr>
              <a:r>
                <a:rPr lang="en-US" sz="1100" kern="0" dirty="0" smtClean="0">
                  <a:solidFill>
                    <a:schemeClr val="accent3">
                      <a:lumMod val="50000"/>
                    </a:schemeClr>
                  </a:solidFill>
                  <a:latin typeface="Arial Black" pitchFamily="34" charset="0"/>
                  <a:cs typeface="Arial" pitchFamily="34" charset="0"/>
                </a:rPr>
                <a:t>Effects biomarkers</a:t>
              </a:r>
              <a:endParaRPr lang="en-US" sz="1100" kern="0" dirty="0">
                <a:solidFill>
                  <a:schemeClr val="accent3">
                    <a:lumMod val="50000"/>
                  </a:schemeClr>
                </a:solidFill>
                <a:latin typeface="Arial Black" pitchFamily="34" charset="0"/>
                <a:cs typeface="Arial" pitchFamily="34" charset="0"/>
              </a:endParaRPr>
            </a:p>
          </p:txBody>
        </p:sp>
        <p:sp>
          <p:nvSpPr>
            <p:cNvPr id="17" name="Text Box 8"/>
            <p:cNvSpPr txBox="1">
              <a:spLocks noChangeArrowheads="1"/>
            </p:cNvSpPr>
            <p:nvPr/>
          </p:nvSpPr>
          <p:spPr bwMode="auto">
            <a:xfrm>
              <a:off x="4719051" y="2107881"/>
              <a:ext cx="1871067" cy="605909"/>
            </a:xfrm>
            <a:prstGeom prst="ellipse">
              <a:avLst/>
            </a:prstGeom>
            <a:noFill/>
            <a:ln w="9525">
              <a:noFill/>
              <a:miter lim="800000"/>
              <a:headEnd/>
              <a:tailEnd/>
            </a:ln>
          </p:spPr>
          <p:txBody>
            <a:bodyPr wrap="square">
              <a:spAutoFit/>
            </a:bodyPr>
            <a:lstStyle/>
            <a:p>
              <a:pPr algn="ctr">
                <a:defRPr/>
              </a:pPr>
              <a:r>
                <a:rPr lang="en-US" sz="1100" kern="0" dirty="0" smtClean="0">
                  <a:solidFill>
                    <a:schemeClr val="accent3">
                      <a:lumMod val="50000"/>
                    </a:schemeClr>
                  </a:solidFill>
                  <a:cs typeface="Arial" pitchFamily="34" charset="0"/>
                </a:rPr>
                <a:t>Early biologic effects</a:t>
              </a:r>
              <a:endParaRPr lang="en-US" sz="1100" kern="0" dirty="0">
                <a:solidFill>
                  <a:schemeClr val="accent3">
                    <a:lumMod val="50000"/>
                  </a:schemeClr>
                </a:solidFill>
                <a:cs typeface="Arial" pitchFamily="34" charset="0"/>
              </a:endParaRPr>
            </a:p>
          </p:txBody>
        </p:sp>
        <p:sp>
          <p:nvSpPr>
            <p:cNvPr id="18" name="Text Box 9"/>
            <p:cNvSpPr txBox="1">
              <a:spLocks noChangeArrowheads="1"/>
            </p:cNvSpPr>
            <p:nvPr/>
          </p:nvSpPr>
          <p:spPr bwMode="auto">
            <a:xfrm>
              <a:off x="6147801" y="1962704"/>
              <a:ext cx="1500188" cy="843945"/>
            </a:xfrm>
            <a:prstGeom prst="ellipse">
              <a:avLst/>
            </a:prstGeom>
            <a:noFill/>
            <a:ln w="9525">
              <a:noFill/>
              <a:miter lim="800000"/>
              <a:headEnd/>
              <a:tailEnd/>
            </a:ln>
          </p:spPr>
          <p:txBody>
            <a:bodyPr>
              <a:spAutoFit/>
            </a:bodyPr>
            <a:lstStyle/>
            <a:p>
              <a:pPr algn="ctr">
                <a:defRPr/>
              </a:pPr>
              <a:r>
                <a:rPr lang="en-US" sz="1100" kern="0" dirty="0" smtClean="0">
                  <a:solidFill>
                    <a:schemeClr val="accent3">
                      <a:lumMod val="50000"/>
                    </a:schemeClr>
                  </a:solidFill>
                  <a:cs typeface="Arial" pitchFamily="34" charset="0"/>
                </a:rPr>
                <a:t>Altered structure/ function</a:t>
              </a:r>
              <a:endParaRPr lang="en-US" sz="1100" kern="0" dirty="0">
                <a:solidFill>
                  <a:schemeClr val="accent3">
                    <a:lumMod val="50000"/>
                  </a:schemeClr>
                </a:solidFill>
                <a:cs typeface="Arial" pitchFamily="34" charset="0"/>
              </a:endParaRPr>
            </a:p>
          </p:txBody>
        </p:sp>
        <p:sp>
          <p:nvSpPr>
            <p:cNvPr id="19" name="Rectangle 11"/>
            <p:cNvSpPr>
              <a:spLocks noChangeArrowheads="1"/>
            </p:cNvSpPr>
            <p:nvPr/>
          </p:nvSpPr>
          <p:spPr bwMode="auto">
            <a:xfrm>
              <a:off x="469438" y="2206058"/>
              <a:ext cx="1214437" cy="366712"/>
            </a:xfrm>
            <a:prstGeom prst="ellipse">
              <a:avLst/>
            </a:prstGeom>
            <a:noFill/>
            <a:ln w="9525">
              <a:solidFill>
                <a:schemeClr val="tx2">
                  <a:lumMod val="50000"/>
                </a:schemeClr>
              </a:solidFill>
              <a:miter lim="800000"/>
              <a:headEnd/>
              <a:tailEnd/>
            </a:ln>
          </p:spPr>
          <p:txBody>
            <a:bodyPr>
              <a:spAutoFit/>
            </a:bodyPr>
            <a:lstStyle/>
            <a:p>
              <a:pPr>
                <a:defRPr/>
              </a:pPr>
              <a:r>
                <a:rPr lang="en-US" sz="1100" kern="0" smtClean="0">
                  <a:solidFill>
                    <a:srgbClr val="000000">
                      <a:lumMod val="50000"/>
                    </a:srgbClr>
                  </a:solidFill>
                  <a:cs typeface="Arial" pitchFamily="34" charset="0"/>
                </a:rPr>
                <a:t>Exposure</a:t>
              </a:r>
              <a:endParaRPr lang="en-US" sz="1100" kern="0">
                <a:solidFill>
                  <a:srgbClr val="000000">
                    <a:lumMod val="50000"/>
                  </a:srgbClr>
                </a:solidFill>
                <a:cs typeface="Arial" pitchFamily="34" charset="0"/>
              </a:endParaRPr>
            </a:p>
          </p:txBody>
        </p:sp>
        <p:sp>
          <p:nvSpPr>
            <p:cNvPr id="20" name="Rectangle 12"/>
            <p:cNvSpPr>
              <a:spLocks noChangeArrowheads="1"/>
            </p:cNvSpPr>
            <p:nvPr/>
          </p:nvSpPr>
          <p:spPr bwMode="auto">
            <a:xfrm>
              <a:off x="7742246" y="2191200"/>
              <a:ext cx="978742" cy="367873"/>
            </a:xfrm>
            <a:prstGeom prst="ellipse">
              <a:avLst/>
            </a:prstGeom>
            <a:noFill/>
            <a:ln w="9525">
              <a:solidFill>
                <a:schemeClr val="tx1"/>
              </a:solidFill>
              <a:miter lim="800000"/>
              <a:headEnd/>
              <a:tailEnd/>
            </a:ln>
          </p:spPr>
          <p:txBody>
            <a:bodyPr wrap="none">
              <a:spAutoFit/>
            </a:bodyPr>
            <a:lstStyle/>
            <a:p>
              <a:pPr>
                <a:defRPr/>
              </a:pPr>
              <a:r>
                <a:rPr lang="en-US" sz="1100" kern="0" dirty="0" smtClean="0">
                  <a:cs typeface="Arial" pitchFamily="34" charset="0"/>
                </a:rPr>
                <a:t>Disease</a:t>
              </a:r>
              <a:endParaRPr lang="en-US" sz="1100" kern="0" dirty="0">
                <a:cs typeface="Arial" pitchFamily="34" charset="0"/>
              </a:endParaRPr>
            </a:p>
          </p:txBody>
        </p:sp>
        <p:sp>
          <p:nvSpPr>
            <p:cNvPr id="21" name="ZoneTexte 20"/>
            <p:cNvSpPr txBox="1"/>
            <p:nvPr/>
          </p:nvSpPr>
          <p:spPr>
            <a:xfrm>
              <a:off x="2624242" y="3234885"/>
              <a:ext cx="1502334" cy="261610"/>
            </a:xfrm>
            <a:prstGeom prst="rect">
              <a:avLst/>
            </a:prstGeom>
            <a:noFill/>
            <a:ln>
              <a:solidFill>
                <a:schemeClr val="tx2">
                  <a:lumMod val="50000"/>
                </a:schemeClr>
              </a:solidFill>
            </a:ln>
          </p:spPr>
          <p:txBody>
            <a:bodyPr wrap="none" rtlCol="0">
              <a:spAutoFit/>
            </a:bodyPr>
            <a:lstStyle/>
            <a:p>
              <a:pPr eaLnBrk="0" fontAlgn="base" hangingPunct="0">
                <a:spcBef>
                  <a:spcPct val="0"/>
                </a:spcBef>
                <a:spcAft>
                  <a:spcPct val="0"/>
                </a:spcAft>
              </a:pPr>
              <a:r>
                <a:rPr lang="en-US" sz="1100" b="1" smtClean="0">
                  <a:solidFill>
                    <a:srgbClr val="000000">
                      <a:lumMod val="50000"/>
                    </a:srgbClr>
                  </a:solidFill>
                  <a:latin typeface="Arial Black" pitchFamily="34" charset="0"/>
                  <a:cs typeface="Arial" pitchFamily="34" charset="0"/>
                </a:rPr>
                <a:t>Urinary cadmium</a:t>
              </a:r>
              <a:endParaRPr lang="en-US" sz="1100" b="1">
                <a:solidFill>
                  <a:srgbClr val="000000">
                    <a:lumMod val="50000"/>
                  </a:srgbClr>
                </a:solidFill>
                <a:latin typeface="Arial Black" pitchFamily="34" charset="0"/>
                <a:cs typeface="Arial" pitchFamily="34" charset="0"/>
              </a:endParaRPr>
            </a:p>
          </p:txBody>
        </p:sp>
        <p:sp>
          <p:nvSpPr>
            <p:cNvPr id="22" name="ZoneTexte 21"/>
            <p:cNvSpPr txBox="1"/>
            <p:nvPr/>
          </p:nvSpPr>
          <p:spPr>
            <a:xfrm>
              <a:off x="4645902" y="3546880"/>
              <a:ext cx="2039877" cy="430887"/>
            </a:xfrm>
            <a:prstGeom prst="rect">
              <a:avLst/>
            </a:prstGeom>
            <a:solidFill>
              <a:schemeClr val="bg1"/>
            </a:solidFill>
            <a:ln>
              <a:solidFill>
                <a:schemeClr val="tx1"/>
              </a:solidFill>
            </a:ln>
          </p:spPr>
          <p:txBody>
            <a:bodyPr wrap="square" rtlCol="0">
              <a:spAutoFit/>
            </a:bodyPr>
            <a:lstStyle/>
            <a:p>
              <a:pPr algn="ctr" eaLnBrk="0" fontAlgn="base" hangingPunct="0">
                <a:spcBef>
                  <a:spcPct val="0"/>
                </a:spcBef>
                <a:spcAft>
                  <a:spcPct val="0"/>
                </a:spcAft>
              </a:pPr>
              <a:r>
                <a:rPr lang="en-US" sz="1100" b="1" dirty="0" smtClean="0">
                  <a:latin typeface="Arial Black" pitchFamily="34" charset="0"/>
                  <a:cs typeface="Arial" pitchFamily="34" charset="0"/>
                </a:rPr>
                <a:t>Early BM for </a:t>
              </a:r>
              <a:r>
                <a:rPr lang="en-US" sz="1100" b="1" dirty="0" err="1" smtClean="0">
                  <a:latin typeface="Arial Black" pitchFamily="34" charset="0"/>
                  <a:cs typeface="Arial" pitchFamily="34" charset="0"/>
                </a:rPr>
                <a:t>tubulopathy</a:t>
              </a:r>
              <a:r>
                <a:rPr lang="en-US" sz="1100" b="1" dirty="0" smtClean="0">
                  <a:latin typeface="Arial Black" pitchFamily="34" charset="0"/>
                  <a:cs typeface="Arial" pitchFamily="34" charset="0"/>
                </a:rPr>
                <a:t> increase</a:t>
              </a:r>
              <a:endParaRPr lang="en-US" sz="1100" b="1" dirty="0">
                <a:latin typeface="Arial Black" pitchFamily="34" charset="0"/>
                <a:cs typeface="Arial" pitchFamily="34" charset="0"/>
              </a:endParaRPr>
            </a:p>
          </p:txBody>
        </p:sp>
        <p:sp>
          <p:nvSpPr>
            <p:cNvPr id="23" name="ZoneTexte 22"/>
            <p:cNvSpPr txBox="1"/>
            <p:nvPr/>
          </p:nvSpPr>
          <p:spPr>
            <a:xfrm>
              <a:off x="6158070" y="3186840"/>
              <a:ext cx="1268296" cy="261610"/>
            </a:xfrm>
            <a:prstGeom prst="rect">
              <a:avLst/>
            </a:prstGeom>
            <a:no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GFR decrease</a:t>
              </a:r>
              <a:endParaRPr lang="en-US" sz="1100" b="1" dirty="0">
                <a:solidFill>
                  <a:srgbClr val="B2B2B2"/>
                </a:solidFill>
                <a:latin typeface="Arial Black" pitchFamily="34" charset="0"/>
                <a:cs typeface="Arial" pitchFamily="34" charset="0"/>
              </a:endParaRPr>
            </a:p>
          </p:txBody>
        </p:sp>
        <p:cxnSp>
          <p:nvCxnSpPr>
            <p:cNvPr id="24" name="Connecteur droit avec flèche 23"/>
            <p:cNvCxnSpPr>
              <a:stCxn id="17" idx="4"/>
              <a:endCxn id="22" idx="0"/>
            </p:cNvCxnSpPr>
            <p:nvPr/>
          </p:nvCxnSpPr>
          <p:spPr>
            <a:xfrm>
              <a:off x="5654585" y="2713790"/>
              <a:ext cx="0" cy="833090"/>
            </a:xfrm>
            <a:prstGeom prst="straightConnector1">
              <a:avLst/>
            </a:prstGeom>
            <a:ln w="190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Flèche droite 24"/>
            <p:cNvSpPr/>
            <p:nvPr/>
          </p:nvSpPr>
          <p:spPr bwMode="auto">
            <a:xfrm>
              <a:off x="1693574" y="1747841"/>
              <a:ext cx="6048672" cy="1296144"/>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b="1" smtClean="0">
                <a:solidFill>
                  <a:srgbClr val="000000"/>
                </a:solidFill>
              </a:endParaRPr>
            </a:p>
          </p:txBody>
        </p:sp>
        <p:sp>
          <p:nvSpPr>
            <p:cNvPr id="26" name="ZoneTexte 25"/>
            <p:cNvSpPr txBox="1"/>
            <p:nvPr/>
          </p:nvSpPr>
          <p:spPr>
            <a:xfrm>
              <a:off x="682206" y="3214423"/>
              <a:ext cx="1377300" cy="261610"/>
            </a:xfrm>
            <a:prstGeom prst="rect">
              <a:avLst/>
            </a:prstGeom>
            <a:noFill/>
            <a:ln>
              <a:solidFill>
                <a:schemeClr val="tx1"/>
              </a:solidFill>
            </a:ln>
          </p:spPr>
          <p:txBody>
            <a:bodyPr wrap="none" rtlCol="0">
              <a:spAutoFit/>
            </a:bodyPr>
            <a:lstStyle/>
            <a:p>
              <a:pPr eaLnBrk="0" fontAlgn="base" hangingPunct="0">
                <a:spcBef>
                  <a:spcPct val="0"/>
                </a:spcBef>
                <a:spcAft>
                  <a:spcPct val="0"/>
                </a:spcAft>
              </a:pPr>
              <a:r>
                <a:rPr lang="en-US" sz="1100" b="1" smtClean="0">
                  <a:solidFill>
                    <a:srgbClr val="000000"/>
                  </a:solidFill>
                  <a:latin typeface="Arial Black" pitchFamily="34" charset="0"/>
                  <a:cs typeface="Arial" pitchFamily="34" charset="0"/>
                </a:rPr>
                <a:t>Blood cadmium</a:t>
              </a:r>
              <a:endParaRPr lang="en-US" sz="1100" b="1">
                <a:solidFill>
                  <a:srgbClr val="000000"/>
                </a:solidFill>
                <a:latin typeface="Arial Black" pitchFamily="34" charset="0"/>
                <a:cs typeface="Arial" pitchFamily="34" charset="0"/>
              </a:endParaRPr>
            </a:p>
          </p:txBody>
        </p:sp>
        <p:sp>
          <p:nvSpPr>
            <p:cNvPr id="27" name="ZoneTexte 26"/>
            <p:cNvSpPr txBox="1"/>
            <p:nvPr/>
          </p:nvSpPr>
          <p:spPr>
            <a:xfrm>
              <a:off x="537488" y="1603825"/>
              <a:ext cx="1156086" cy="261610"/>
            </a:xfrm>
            <a:prstGeom prst="rect">
              <a:avLst/>
            </a:prstGeom>
            <a:no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Air cadmium</a:t>
              </a:r>
              <a:endParaRPr lang="en-US" sz="1100" b="1" dirty="0">
                <a:solidFill>
                  <a:srgbClr val="B2B2B2"/>
                </a:solidFill>
                <a:latin typeface="Arial Black" pitchFamily="34" charset="0"/>
                <a:cs typeface="Arial" pitchFamily="34" charset="0"/>
              </a:endParaRPr>
            </a:p>
          </p:txBody>
        </p:sp>
        <p:cxnSp>
          <p:nvCxnSpPr>
            <p:cNvPr id="28" name="Connecteur droit avec flèche 27"/>
            <p:cNvCxnSpPr>
              <a:stCxn id="14" idx="2"/>
            </p:cNvCxnSpPr>
            <p:nvPr/>
          </p:nvCxnSpPr>
          <p:spPr bwMode="auto">
            <a:xfrm>
              <a:off x="2553701" y="2710224"/>
              <a:ext cx="629444" cy="504199"/>
            </a:xfrm>
            <a:prstGeom prst="straightConnector1">
              <a:avLst/>
            </a:prstGeom>
            <a:solidFill>
              <a:schemeClr val="accent1"/>
            </a:solidFill>
            <a:ln w="19050" cap="flat" cmpd="sng" algn="ctr">
              <a:solidFill>
                <a:schemeClr val="accent2">
                  <a:lumMod val="75000"/>
                </a:schemeClr>
              </a:solidFill>
              <a:prstDash val="solid"/>
              <a:round/>
              <a:headEnd type="none" w="med" len="med"/>
              <a:tailEnd type="triangle" w="med" len="med"/>
            </a:ln>
            <a:effectLst/>
          </p:spPr>
        </p:cxnSp>
        <p:cxnSp>
          <p:nvCxnSpPr>
            <p:cNvPr id="29" name="Connecteur droit avec flèche 28"/>
            <p:cNvCxnSpPr>
              <a:stCxn id="14" idx="2"/>
            </p:cNvCxnSpPr>
            <p:nvPr/>
          </p:nvCxnSpPr>
          <p:spPr bwMode="auto">
            <a:xfrm flipH="1">
              <a:off x="1737449" y="2710224"/>
              <a:ext cx="816252" cy="495952"/>
            </a:xfrm>
            <a:prstGeom prst="straightConnector1">
              <a:avLst/>
            </a:prstGeom>
            <a:solidFill>
              <a:schemeClr val="accent1"/>
            </a:solidFill>
            <a:ln w="19050" cap="flat" cmpd="sng" algn="ctr">
              <a:solidFill>
                <a:schemeClr val="accent2">
                  <a:lumMod val="75000"/>
                </a:schemeClr>
              </a:solidFill>
              <a:prstDash val="solid"/>
              <a:round/>
              <a:headEnd type="none" w="med" len="med"/>
              <a:tailEnd type="triangle" w="med" len="med"/>
            </a:ln>
            <a:effectLst/>
          </p:spPr>
        </p:cxnSp>
        <p:cxnSp>
          <p:nvCxnSpPr>
            <p:cNvPr id="30" name="Connecteur droit avec flèche 29"/>
            <p:cNvCxnSpPr/>
            <p:nvPr/>
          </p:nvCxnSpPr>
          <p:spPr>
            <a:xfrm flipH="1">
              <a:off x="6899288" y="2754792"/>
              <a:ext cx="0" cy="433209"/>
            </a:xfrm>
            <a:prstGeom prst="straightConnector1">
              <a:avLst/>
            </a:prstGeom>
            <a:ln w="19050">
              <a:solidFill>
                <a:schemeClr val="accent2">
                  <a:lumMod val="75000"/>
                  <a:alpha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bwMode="auto">
            <a:xfrm flipH="1" flipV="1">
              <a:off x="1115531" y="1864274"/>
              <a:ext cx="0" cy="340623"/>
            </a:xfrm>
            <a:prstGeom prst="straightConnector1">
              <a:avLst/>
            </a:prstGeom>
            <a:solidFill>
              <a:schemeClr val="accent1"/>
            </a:solidFill>
            <a:ln w="19050" cap="flat" cmpd="sng" algn="ctr">
              <a:solidFill>
                <a:schemeClr val="accent2">
                  <a:lumMod val="75000"/>
                  <a:alpha val="40000"/>
                </a:schemeClr>
              </a:solidFill>
              <a:prstDash val="solid"/>
              <a:round/>
              <a:headEnd type="none" w="med" len="med"/>
              <a:tailEnd type="triangle"/>
            </a:ln>
            <a:effectLst/>
          </p:spPr>
        </p:cxnSp>
        <p:sp>
          <p:nvSpPr>
            <p:cNvPr id="32" name="ZoneTexte 31"/>
            <p:cNvSpPr txBox="1"/>
            <p:nvPr/>
          </p:nvSpPr>
          <p:spPr>
            <a:xfrm>
              <a:off x="7742246" y="1602664"/>
              <a:ext cx="1164101" cy="261610"/>
            </a:xfrm>
            <a:prstGeom prst="rect">
              <a:avLst/>
            </a:prstGeom>
            <a:no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Renal failure</a:t>
              </a:r>
              <a:endParaRPr lang="en-US" sz="1100" b="1" dirty="0">
                <a:solidFill>
                  <a:srgbClr val="B2B2B2"/>
                </a:solidFill>
                <a:latin typeface="Arial Black" pitchFamily="34" charset="0"/>
                <a:cs typeface="Arial" pitchFamily="34" charset="0"/>
              </a:endParaRPr>
            </a:p>
          </p:txBody>
        </p:sp>
        <p:cxnSp>
          <p:nvCxnSpPr>
            <p:cNvPr id="33" name="Connecteur droit avec flèche 32"/>
            <p:cNvCxnSpPr>
              <a:endCxn id="32" idx="2"/>
            </p:cNvCxnSpPr>
            <p:nvPr/>
          </p:nvCxnSpPr>
          <p:spPr bwMode="auto">
            <a:xfrm flipH="1" flipV="1">
              <a:off x="8324297" y="1864274"/>
              <a:ext cx="0" cy="326926"/>
            </a:xfrm>
            <a:prstGeom prst="straightConnector1">
              <a:avLst/>
            </a:prstGeom>
            <a:solidFill>
              <a:schemeClr val="accent1"/>
            </a:solidFill>
            <a:ln w="19050" cap="flat" cmpd="sng" algn="ctr">
              <a:solidFill>
                <a:schemeClr val="accent2">
                  <a:lumMod val="75000"/>
                  <a:alpha val="40000"/>
                </a:schemeClr>
              </a:solidFill>
              <a:prstDash val="solid"/>
              <a:round/>
              <a:headEnd type="none" w="med" len="med"/>
              <a:tailEnd type="triangle" w="med" len="med"/>
            </a:ln>
            <a:effectLst/>
          </p:spPr>
        </p:cxnSp>
      </p:grpSp>
      <p:sp>
        <p:nvSpPr>
          <p:cNvPr id="34" name="ZoneTexte 33"/>
          <p:cNvSpPr txBox="1"/>
          <p:nvPr/>
        </p:nvSpPr>
        <p:spPr>
          <a:xfrm>
            <a:off x="965084" y="934230"/>
            <a:ext cx="7625181" cy="360040"/>
          </a:xfrm>
          <a:prstGeom prst="rect">
            <a:avLst/>
          </a:prstGeom>
          <a:noFill/>
        </p:spPr>
        <p:txBody>
          <a:bodyPr wrap="square" rtlCol="0">
            <a:normAutofit/>
          </a:bodyPr>
          <a:lstStyle/>
          <a:p>
            <a:pPr algn="ctr" eaLnBrk="0" fontAlgn="base" hangingPunct="0">
              <a:spcBef>
                <a:spcPct val="0"/>
              </a:spcBef>
              <a:spcAft>
                <a:spcPct val="0"/>
              </a:spcAft>
            </a:pPr>
            <a:r>
              <a:rPr lang="en-US" sz="1600" b="1" u="sng" dirty="0" smtClean="0">
                <a:solidFill>
                  <a:srgbClr val="000000">
                    <a:lumMod val="50000"/>
                  </a:srgbClr>
                </a:solidFill>
                <a:latin typeface="Arial Black" pitchFamily="34" charset="0"/>
              </a:rPr>
              <a:t>Continuum of exposure – effect for cadmium</a:t>
            </a:r>
          </a:p>
        </p:txBody>
      </p:sp>
    </p:spTree>
    <p:extLst>
      <p:ext uri="{BB962C8B-B14F-4D97-AF65-F5344CB8AC3E}">
        <p14:creationId xmlns:p14="http://schemas.microsoft.com/office/powerpoint/2010/main" val="200412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12</a:t>
            </a:fld>
            <a:endParaRPr lang="en-US" dirty="0"/>
          </a:p>
        </p:txBody>
      </p:sp>
      <p:sp>
        <p:nvSpPr>
          <p:cNvPr id="9" name="Textfeld 8"/>
          <p:cNvSpPr txBox="1"/>
          <p:nvPr/>
        </p:nvSpPr>
        <p:spPr>
          <a:xfrm>
            <a:off x="3624148" y="64172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5" name="ZoneTexte 4"/>
          <p:cNvSpPr txBox="1"/>
          <p:nvPr/>
        </p:nvSpPr>
        <p:spPr>
          <a:xfrm>
            <a:off x="513975" y="78336"/>
            <a:ext cx="8233580" cy="800219"/>
          </a:xfrm>
          <a:prstGeom prst="rect">
            <a:avLst/>
          </a:prstGeom>
          <a:noFill/>
        </p:spPr>
        <p:txBody>
          <a:bodyPr wrap="square" rtlCol="0">
            <a:spAutoFit/>
          </a:bodyPr>
          <a:lstStyle/>
          <a:p>
            <a:r>
              <a:rPr lang="fr-FR" sz="2300" b="1" dirty="0" smtClean="0">
                <a:solidFill>
                  <a:schemeClr val="tx2"/>
                </a:solidFill>
              </a:rPr>
              <a:t>7a - </a:t>
            </a:r>
            <a:r>
              <a:rPr lang="fr-FR" sz="2300" b="1" dirty="0" err="1" smtClean="0">
                <a:solidFill>
                  <a:schemeClr val="tx2"/>
                </a:solidFill>
              </a:rPr>
              <a:t>Study</a:t>
            </a:r>
            <a:r>
              <a:rPr lang="fr-FR" sz="2300" b="1" dirty="0" smtClean="0">
                <a:solidFill>
                  <a:schemeClr val="tx2"/>
                </a:solidFill>
              </a:rPr>
              <a:t> of the </a:t>
            </a:r>
            <a:r>
              <a:rPr lang="fr-FR" sz="2300" b="1" dirty="0" err="1" smtClean="0">
                <a:solidFill>
                  <a:schemeClr val="tx2"/>
                </a:solidFill>
              </a:rPr>
              <a:t>relationship</a:t>
            </a:r>
            <a:r>
              <a:rPr lang="fr-FR" sz="2300" b="1" dirty="0" smtClean="0">
                <a:solidFill>
                  <a:schemeClr val="tx2"/>
                </a:solidFill>
              </a:rPr>
              <a:t> </a:t>
            </a:r>
            <a:r>
              <a:rPr lang="fr-FR" sz="2300" b="1" dirty="0" err="1" smtClean="0">
                <a:solidFill>
                  <a:schemeClr val="tx2"/>
                </a:solidFill>
              </a:rPr>
              <a:t>between</a:t>
            </a:r>
            <a:r>
              <a:rPr lang="fr-FR" sz="2300" b="1" dirty="0" smtClean="0">
                <a:solidFill>
                  <a:schemeClr val="tx2"/>
                </a:solidFill>
              </a:rPr>
              <a:t> </a:t>
            </a:r>
            <a:r>
              <a:rPr lang="fr-FR" sz="2300" b="1" dirty="0">
                <a:solidFill>
                  <a:schemeClr val="tx2"/>
                </a:solidFill>
              </a:rPr>
              <a:t>the </a:t>
            </a:r>
            <a:r>
              <a:rPr lang="fr-FR" sz="2300" b="1" dirty="0" err="1" smtClean="0">
                <a:solidFill>
                  <a:schemeClr val="tx2"/>
                </a:solidFill>
              </a:rPr>
              <a:t>selected</a:t>
            </a:r>
            <a:r>
              <a:rPr lang="fr-FR" sz="2300" b="1" dirty="0" smtClean="0">
                <a:solidFill>
                  <a:schemeClr val="tx2"/>
                </a:solidFill>
              </a:rPr>
              <a:t> </a:t>
            </a:r>
            <a:r>
              <a:rPr lang="fr-FR" sz="2300" b="1" u="sng" dirty="0" err="1" smtClean="0">
                <a:solidFill>
                  <a:schemeClr val="tx2"/>
                </a:solidFill>
              </a:rPr>
              <a:t>effect</a:t>
            </a:r>
            <a:r>
              <a:rPr lang="fr-FR" sz="2300" b="1" u="sng" dirty="0" smtClean="0">
                <a:solidFill>
                  <a:schemeClr val="tx2"/>
                </a:solidFill>
              </a:rPr>
              <a:t> </a:t>
            </a:r>
            <a:r>
              <a:rPr lang="fr-FR" sz="2300" b="1" u="sng" dirty="0" err="1" smtClean="0">
                <a:solidFill>
                  <a:schemeClr val="tx2"/>
                </a:solidFill>
              </a:rPr>
              <a:t>BMs</a:t>
            </a:r>
            <a:r>
              <a:rPr lang="fr-FR" sz="2300" b="1" u="sng" dirty="0" smtClean="0">
                <a:solidFill>
                  <a:schemeClr val="tx2"/>
                </a:solidFill>
              </a:rPr>
              <a:t> </a:t>
            </a:r>
            <a:r>
              <a:rPr lang="fr-FR" sz="2300" b="1" dirty="0" smtClean="0">
                <a:solidFill>
                  <a:schemeClr val="tx2"/>
                </a:solidFill>
              </a:rPr>
              <a:t>concentrations &amp; the </a:t>
            </a:r>
            <a:r>
              <a:rPr lang="fr-FR" sz="2300" b="1" u="sng" dirty="0" err="1" smtClean="0">
                <a:solidFill>
                  <a:schemeClr val="tx2"/>
                </a:solidFill>
              </a:rPr>
              <a:t>critical</a:t>
            </a:r>
            <a:r>
              <a:rPr lang="fr-FR" sz="2300" b="1" u="sng" dirty="0" smtClean="0">
                <a:solidFill>
                  <a:schemeClr val="tx2"/>
                </a:solidFill>
              </a:rPr>
              <a:t> </a:t>
            </a:r>
            <a:r>
              <a:rPr lang="fr-FR" sz="2300" b="1" u="sng" dirty="0" err="1" smtClean="0">
                <a:solidFill>
                  <a:schemeClr val="tx2"/>
                </a:solidFill>
              </a:rPr>
              <a:t>effect</a:t>
            </a:r>
            <a:endParaRPr lang="fr-FR" sz="2300" b="1" u="sng" dirty="0">
              <a:solidFill>
                <a:schemeClr val="tx2"/>
              </a:solidFill>
            </a:endParaRPr>
          </a:p>
        </p:txBody>
      </p:sp>
      <p:grpSp>
        <p:nvGrpSpPr>
          <p:cNvPr id="36" name="Groupe 35"/>
          <p:cNvGrpSpPr/>
          <p:nvPr/>
        </p:nvGrpSpPr>
        <p:grpSpPr>
          <a:xfrm>
            <a:off x="554954" y="3811548"/>
            <a:ext cx="8233580" cy="2204723"/>
            <a:chOff x="469438" y="1602664"/>
            <a:chExt cx="8436909" cy="2375103"/>
          </a:xfrm>
        </p:grpSpPr>
        <p:sp>
          <p:nvSpPr>
            <p:cNvPr id="37" name="AutoShape 18"/>
            <p:cNvSpPr>
              <a:spLocks noChangeArrowheads="1"/>
            </p:cNvSpPr>
            <p:nvPr/>
          </p:nvSpPr>
          <p:spPr bwMode="auto">
            <a:xfrm>
              <a:off x="1790114" y="1675833"/>
              <a:ext cx="2786062" cy="1301750"/>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defRPr/>
              </a:pPr>
              <a:endParaRPr lang="en-US" sz="1100" kern="0">
                <a:solidFill>
                  <a:srgbClr val="000000">
                    <a:lumMod val="50000"/>
                  </a:srgbClr>
                </a:solidFill>
                <a:cs typeface="Arial" pitchFamily="34" charset="0"/>
              </a:endParaRPr>
            </a:p>
          </p:txBody>
        </p:sp>
        <p:sp>
          <p:nvSpPr>
            <p:cNvPr id="38" name="AutoShape 19"/>
            <p:cNvSpPr>
              <a:spLocks noChangeArrowheads="1"/>
            </p:cNvSpPr>
            <p:nvPr/>
          </p:nvSpPr>
          <p:spPr bwMode="auto">
            <a:xfrm>
              <a:off x="4647614" y="1675833"/>
              <a:ext cx="3052762" cy="1301750"/>
            </a:xfrm>
            <a:prstGeom prst="roundRect">
              <a:avLst/>
            </a:prstGeom>
            <a:ln>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defRPr/>
              </a:pPr>
              <a:endParaRPr lang="en-US" sz="1100" kern="0">
                <a:solidFill>
                  <a:schemeClr val="tx1"/>
                </a:solidFill>
                <a:cs typeface="Arial" pitchFamily="34" charset="0"/>
              </a:endParaRPr>
            </a:p>
          </p:txBody>
        </p:sp>
        <p:sp>
          <p:nvSpPr>
            <p:cNvPr id="39" name="Text Box 4"/>
            <p:cNvSpPr txBox="1">
              <a:spLocks noChangeArrowheads="1"/>
            </p:cNvSpPr>
            <p:nvPr/>
          </p:nvSpPr>
          <p:spPr bwMode="auto">
            <a:xfrm>
              <a:off x="2318488" y="1725045"/>
              <a:ext cx="1827744" cy="261610"/>
            </a:xfrm>
            <a:prstGeom prst="rect">
              <a:avLst/>
            </a:prstGeom>
            <a:noFill/>
            <a:ln w="9525">
              <a:noFill/>
              <a:miter lim="800000"/>
              <a:headEnd/>
              <a:tailEnd/>
            </a:ln>
          </p:spPr>
          <p:txBody>
            <a:bodyPr wrap="none">
              <a:spAutoFit/>
            </a:bodyPr>
            <a:lstStyle/>
            <a:p>
              <a:pPr algn="ctr">
                <a:defRPr/>
              </a:pPr>
              <a:r>
                <a:rPr lang="en-US" sz="1100" kern="0" dirty="0" smtClean="0">
                  <a:solidFill>
                    <a:srgbClr val="0070C0"/>
                  </a:solidFill>
                  <a:latin typeface="Arial Black" pitchFamily="34" charset="0"/>
                  <a:cs typeface="Arial" pitchFamily="34" charset="0"/>
                </a:rPr>
                <a:t>Exposure biomarkers</a:t>
              </a:r>
              <a:endParaRPr lang="en-US" sz="1100" kern="0" dirty="0">
                <a:solidFill>
                  <a:srgbClr val="0070C0"/>
                </a:solidFill>
                <a:latin typeface="Arial Black" pitchFamily="34" charset="0"/>
                <a:cs typeface="Arial" pitchFamily="34" charset="0"/>
              </a:endParaRPr>
            </a:p>
          </p:txBody>
        </p:sp>
        <p:sp>
          <p:nvSpPr>
            <p:cNvPr id="40" name="Text Box 5"/>
            <p:cNvSpPr txBox="1">
              <a:spLocks noChangeArrowheads="1"/>
            </p:cNvSpPr>
            <p:nvPr/>
          </p:nvSpPr>
          <p:spPr bwMode="auto">
            <a:xfrm>
              <a:off x="1861458" y="2106720"/>
              <a:ext cx="1384485" cy="603504"/>
            </a:xfrm>
            <a:prstGeom prst="rect">
              <a:avLst/>
            </a:prstGeom>
            <a:noFill/>
            <a:ln w="9525">
              <a:noFill/>
              <a:miter lim="800000"/>
              <a:headEnd/>
              <a:tailEnd/>
            </a:ln>
          </p:spPr>
          <p:txBody>
            <a:bodyPr wrap="square" anchor="ctr" anchorCtr="0">
              <a:noAutofit/>
            </a:bodyPr>
            <a:lstStyle/>
            <a:p>
              <a:pPr algn="ctr">
                <a:defRPr/>
              </a:pPr>
              <a:r>
                <a:rPr lang="en-US" sz="1100" kern="0" smtClean="0">
                  <a:solidFill>
                    <a:srgbClr val="0070C0"/>
                  </a:solidFill>
                  <a:cs typeface="Arial" pitchFamily="34" charset="0"/>
                </a:rPr>
                <a:t>Internal dose</a:t>
              </a:r>
              <a:endParaRPr lang="en-US" sz="1100" kern="0">
                <a:solidFill>
                  <a:srgbClr val="0070C0"/>
                </a:solidFill>
                <a:cs typeface="Arial" pitchFamily="34" charset="0"/>
              </a:endParaRPr>
            </a:p>
          </p:txBody>
        </p:sp>
        <p:sp>
          <p:nvSpPr>
            <p:cNvPr id="41" name="Text Box 6"/>
            <p:cNvSpPr txBox="1">
              <a:spLocks noChangeArrowheads="1"/>
            </p:cNvSpPr>
            <p:nvPr/>
          </p:nvSpPr>
          <p:spPr bwMode="auto">
            <a:xfrm>
              <a:off x="3133735" y="1977458"/>
              <a:ext cx="1374180" cy="843945"/>
            </a:xfrm>
            <a:prstGeom prst="ellipse">
              <a:avLst/>
            </a:prstGeom>
            <a:noFill/>
            <a:ln w="9525">
              <a:noFill/>
              <a:miter lim="800000"/>
              <a:headEnd/>
              <a:tailEnd/>
            </a:ln>
          </p:spPr>
          <p:txBody>
            <a:bodyPr wrap="square">
              <a:spAutoFit/>
            </a:bodyPr>
            <a:lstStyle/>
            <a:p>
              <a:pPr algn="ctr">
                <a:defRPr/>
              </a:pPr>
              <a:r>
                <a:rPr lang="en-US" sz="1100" kern="0" smtClean="0">
                  <a:solidFill>
                    <a:srgbClr val="0070C0"/>
                  </a:solidFill>
                  <a:cs typeface="Arial" pitchFamily="34" charset="0"/>
                </a:rPr>
                <a:t>Biologically effective dose</a:t>
              </a:r>
              <a:endParaRPr lang="en-US" sz="1100" kern="0">
                <a:solidFill>
                  <a:srgbClr val="0070C0"/>
                </a:solidFill>
                <a:cs typeface="Arial" pitchFamily="34" charset="0"/>
              </a:endParaRPr>
            </a:p>
          </p:txBody>
        </p:sp>
        <p:sp>
          <p:nvSpPr>
            <p:cNvPr id="42" name="Text Box 7"/>
            <p:cNvSpPr txBox="1">
              <a:spLocks noChangeArrowheads="1"/>
            </p:cNvSpPr>
            <p:nvPr/>
          </p:nvSpPr>
          <p:spPr bwMode="auto">
            <a:xfrm>
              <a:off x="5292722" y="1725045"/>
              <a:ext cx="1653017" cy="261610"/>
            </a:xfrm>
            <a:prstGeom prst="rect">
              <a:avLst/>
            </a:prstGeom>
            <a:noFill/>
            <a:ln w="9525">
              <a:noFill/>
              <a:miter lim="800000"/>
              <a:headEnd/>
              <a:tailEnd/>
            </a:ln>
          </p:spPr>
          <p:txBody>
            <a:bodyPr wrap="none">
              <a:spAutoFit/>
            </a:bodyPr>
            <a:lstStyle/>
            <a:p>
              <a:pPr algn="ctr">
                <a:defRPr/>
              </a:pPr>
              <a:r>
                <a:rPr lang="en-US" sz="1100" kern="0" dirty="0" smtClean="0">
                  <a:solidFill>
                    <a:schemeClr val="accent3">
                      <a:lumMod val="50000"/>
                    </a:schemeClr>
                  </a:solidFill>
                  <a:latin typeface="Arial Black" pitchFamily="34" charset="0"/>
                  <a:cs typeface="Arial" pitchFamily="34" charset="0"/>
                </a:rPr>
                <a:t>Effects biomarkers</a:t>
              </a:r>
              <a:endParaRPr lang="en-US" sz="1100" kern="0" dirty="0">
                <a:solidFill>
                  <a:schemeClr val="accent3">
                    <a:lumMod val="50000"/>
                  </a:schemeClr>
                </a:solidFill>
                <a:latin typeface="Arial Black" pitchFamily="34" charset="0"/>
                <a:cs typeface="Arial" pitchFamily="34" charset="0"/>
              </a:endParaRPr>
            </a:p>
          </p:txBody>
        </p:sp>
        <p:sp>
          <p:nvSpPr>
            <p:cNvPr id="43" name="Text Box 8"/>
            <p:cNvSpPr txBox="1">
              <a:spLocks noChangeArrowheads="1"/>
            </p:cNvSpPr>
            <p:nvPr/>
          </p:nvSpPr>
          <p:spPr bwMode="auto">
            <a:xfrm>
              <a:off x="4719051" y="2107881"/>
              <a:ext cx="1871067" cy="605909"/>
            </a:xfrm>
            <a:prstGeom prst="ellipse">
              <a:avLst/>
            </a:prstGeom>
            <a:noFill/>
            <a:ln w="9525">
              <a:noFill/>
              <a:miter lim="800000"/>
              <a:headEnd/>
              <a:tailEnd/>
            </a:ln>
          </p:spPr>
          <p:txBody>
            <a:bodyPr wrap="square">
              <a:spAutoFit/>
            </a:bodyPr>
            <a:lstStyle/>
            <a:p>
              <a:pPr algn="ctr">
                <a:defRPr/>
              </a:pPr>
              <a:r>
                <a:rPr lang="en-US" sz="1100" kern="0" dirty="0" smtClean="0">
                  <a:solidFill>
                    <a:schemeClr val="accent3">
                      <a:lumMod val="50000"/>
                    </a:schemeClr>
                  </a:solidFill>
                  <a:cs typeface="Arial" pitchFamily="34" charset="0"/>
                </a:rPr>
                <a:t>Early biologic effects</a:t>
              </a:r>
              <a:endParaRPr lang="en-US" sz="1100" kern="0" dirty="0">
                <a:solidFill>
                  <a:schemeClr val="accent3">
                    <a:lumMod val="50000"/>
                  </a:schemeClr>
                </a:solidFill>
                <a:cs typeface="Arial" pitchFamily="34" charset="0"/>
              </a:endParaRPr>
            </a:p>
          </p:txBody>
        </p:sp>
        <p:sp>
          <p:nvSpPr>
            <p:cNvPr id="44" name="Text Box 9"/>
            <p:cNvSpPr txBox="1">
              <a:spLocks noChangeArrowheads="1"/>
            </p:cNvSpPr>
            <p:nvPr/>
          </p:nvSpPr>
          <p:spPr bwMode="auto">
            <a:xfrm>
              <a:off x="6147801" y="1962704"/>
              <a:ext cx="1500188" cy="843945"/>
            </a:xfrm>
            <a:prstGeom prst="ellipse">
              <a:avLst/>
            </a:prstGeom>
            <a:noFill/>
            <a:ln w="9525">
              <a:noFill/>
              <a:miter lim="800000"/>
              <a:headEnd/>
              <a:tailEnd/>
            </a:ln>
          </p:spPr>
          <p:txBody>
            <a:bodyPr>
              <a:spAutoFit/>
            </a:bodyPr>
            <a:lstStyle/>
            <a:p>
              <a:pPr algn="ctr">
                <a:defRPr/>
              </a:pPr>
              <a:r>
                <a:rPr lang="en-US" sz="1100" kern="0" dirty="0" smtClean="0">
                  <a:solidFill>
                    <a:schemeClr val="accent3">
                      <a:lumMod val="50000"/>
                    </a:schemeClr>
                  </a:solidFill>
                  <a:cs typeface="Arial" pitchFamily="34" charset="0"/>
                </a:rPr>
                <a:t>Altered structure/ function</a:t>
              </a:r>
              <a:endParaRPr lang="en-US" sz="1100" kern="0" dirty="0">
                <a:solidFill>
                  <a:schemeClr val="accent3">
                    <a:lumMod val="50000"/>
                  </a:schemeClr>
                </a:solidFill>
                <a:cs typeface="Arial" pitchFamily="34" charset="0"/>
              </a:endParaRPr>
            </a:p>
          </p:txBody>
        </p:sp>
        <p:sp>
          <p:nvSpPr>
            <p:cNvPr id="45" name="Rectangle 11"/>
            <p:cNvSpPr>
              <a:spLocks noChangeArrowheads="1"/>
            </p:cNvSpPr>
            <p:nvPr/>
          </p:nvSpPr>
          <p:spPr bwMode="auto">
            <a:xfrm>
              <a:off x="469438" y="2206058"/>
              <a:ext cx="1214437" cy="366712"/>
            </a:xfrm>
            <a:prstGeom prst="ellipse">
              <a:avLst/>
            </a:prstGeom>
            <a:noFill/>
            <a:ln w="9525">
              <a:solidFill>
                <a:schemeClr val="tx2">
                  <a:lumMod val="50000"/>
                </a:schemeClr>
              </a:solidFill>
              <a:miter lim="800000"/>
              <a:headEnd/>
              <a:tailEnd/>
            </a:ln>
          </p:spPr>
          <p:txBody>
            <a:bodyPr>
              <a:spAutoFit/>
            </a:bodyPr>
            <a:lstStyle/>
            <a:p>
              <a:pPr>
                <a:defRPr/>
              </a:pPr>
              <a:r>
                <a:rPr lang="en-US" sz="1100" kern="0" smtClean="0">
                  <a:solidFill>
                    <a:srgbClr val="000000">
                      <a:lumMod val="50000"/>
                    </a:srgbClr>
                  </a:solidFill>
                  <a:cs typeface="Arial" pitchFamily="34" charset="0"/>
                </a:rPr>
                <a:t>Exposure</a:t>
              </a:r>
              <a:endParaRPr lang="en-US" sz="1100" kern="0">
                <a:solidFill>
                  <a:srgbClr val="000000">
                    <a:lumMod val="50000"/>
                  </a:srgbClr>
                </a:solidFill>
                <a:cs typeface="Arial" pitchFamily="34" charset="0"/>
              </a:endParaRPr>
            </a:p>
          </p:txBody>
        </p:sp>
        <p:sp>
          <p:nvSpPr>
            <p:cNvPr id="46" name="Rectangle 12"/>
            <p:cNvSpPr>
              <a:spLocks noChangeArrowheads="1"/>
            </p:cNvSpPr>
            <p:nvPr/>
          </p:nvSpPr>
          <p:spPr bwMode="auto">
            <a:xfrm>
              <a:off x="7742246" y="2191200"/>
              <a:ext cx="978742" cy="367873"/>
            </a:xfrm>
            <a:prstGeom prst="ellipse">
              <a:avLst/>
            </a:prstGeom>
            <a:noFill/>
            <a:ln w="9525">
              <a:solidFill>
                <a:schemeClr val="tx1"/>
              </a:solidFill>
              <a:miter lim="800000"/>
              <a:headEnd/>
              <a:tailEnd/>
            </a:ln>
          </p:spPr>
          <p:txBody>
            <a:bodyPr wrap="none">
              <a:spAutoFit/>
            </a:bodyPr>
            <a:lstStyle/>
            <a:p>
              <a:pPr>
                <a:defRPr/>
              </a:pPr>
              <a:r>
                <a:rPr lang="en-US" sz="1100" kern="0" dirty="0" smtClean="0">
                  <a:cs typeface="Arial" pitchFamily="34" charset="0"/>
                </a:rPr>
                <a:t>Disease</a:t>
              </a:r>
              <a:endParaRPr lang="en-US" sz="1100" kern="0" dirty="0">
                <a:cs typeface="Arial" pitchFamily="34" charset="0"/>
              </a:endParaRPr>
            </a:p>
          </p:txBody>
        </p:sp>
        <p:sp>
          <p:nvSpPr>
            <p:cNvPr id="47" name="ZoneTexte 46"/>
            <p:cNvSpPr txBox="1"/>
            <p:nvPr/>
          </p:nvSpPr>
          <p:spPr>
            <a:xfrm>
              <a:off x="2624242" y="3234885"/>
              <a:ext cx="1502334" cy="261610"/>
            </a:xfrm>
            <a:prstGeom prst="rect">
              <a:avLst/>
            </a:prstGeom>
            <a:noFill/>
            <a:ln>
              <a:solidFill>
                <a:schemeClr val="tx2">
                  <a:lumMod val="50000"/>
                </a:schemeClr>
              </a:solidFill>
            </a:ln>
          </p:spPr>
          <p:txBody>
            <a:bodyPr wrap="none" rtlCol="0">
              <a:spAutoFit/>
            </a:bodyPr>
            <a:lstStyle/>
            <a:p>
              <a:pPr eaLnBrk="0" fontAlgn="base" hangingPunct="0">
                <a:spcBef>
                  <a:spcPct val="0"/>
                </a:spcBef>
                <a:spcAft>
                  <a:spcPct val="0"/>
                </a:spcAft>
              </a:pPr>
              <a:r>
                <a:rPr lang="en-US" sz="1100" b="1" smtClean="0">
                  <a:solidFill>
                    <a:srgbClr val="000000">
                      <a:lumMod val="50000"/>
                    </a:srgbClr>
                  </a:solidFill>
                  <a:latin typeface="Arial Black" pitchFamily="34" charset="0"/>
                  <a:cs typeface="Arial" pitchFamily="34" charset="0"/>
                </a:rPr>
                <a:t>Urinary cadmium</a:t>
              </a:r>
              <a:endParaRPr lang="en-US" sz="1100" b="1">
                <a:solidFill>
                  <a:srgbClr val="000000">
                    <a:lumMod val="50000"/>
                  </a:srgbClr>
                </a:solidFill>
                <a:latin typeface="Arial Black" pitchFamily="34" charset="0"/>
                <a:cs typeface="Arial" pitchFamily="34" charset="0"/>
              </a:endParaRPr>
            </a:p>
          </p:txBody>
        </p:sp>
        <p:sp>
          <p:nvSpPr>
            <p:cNvPr id="48" name="ZoneTexte 47"/>
            <p:cNvSpPr txBox="1"/>
            <p:nvPr/>
          </p:nvSpPr>
          <p:spPr>
            <a:xfrm>
              <a:off x="4645902" y="3546880"/>
              <a:ext cx="2039877" cy="430887"/>
            </a:xfrm>
            <a:prstGeom prst="rect">
              <a:avLst/>
            </a:prstGeom>
            <a:solidFill>
              <a:schemeClr val="bg1"/>
            </a:solidFill>
            <a:ln>
              <a:solidFill>
                <a:schemeClr val="tx1"/>
              </a:solidFill>
            </a:ln>
          </p:spPr>
          <p:txBody>
            <a:bodyPr wrap="square" rtlCol="0">
              <a:spAutoFit/>
            </a:bodyPr>
            <a:lstStyle/>
            <a:p>
              <a:pPr algn="ctr" eaLnBrk="0" fontAlgn="base" hangingPunct="0">
                <a:spcBef>
                  <a:spcPct val="0"/>
                </a:spcBef>
                <a:spcAft>
                  <a:spcPct val="0"/>
                </a:spcAft>
              </a:pPr>
              <a:r>
                <a:rPr lang="en-US" sz="1100" b="1" dirty="0" smtClean="0">
                  <a:latin typeface="Arial Black" pitchFamily="34" charset="0"/>
                  <a:cs typeface="Arial" pitchFamily="34" charset="0"/>
                </a:rPr>
                <a:t>Early BM for </a:t>
              </a:r>
              <a:r>
                <a:rPr lang="en-US" sz="1100" b="1" dirty="0" err="1" smtClean="0">
                  <a:latin typeface="Arial Black" pitchFamily="34" charset="0"/>
                  <a:cs typeface="Arial" pitchFamily="34" charset="0"/>
                </a:rPr>
                <a:t>tubulopathy</a:t>
              </a:r>
              <a:r>
                <a:rPr lang="en-US" sz="1100" b="1" dirty="0" smtClean="0">
                  <a:latin typeface="Arial Black" pitchFamily="34" charset="0"/>
                  <a:cs typeface="Arial" pitchFamily="34" charset="0"/>
                </a:rPr>
                <a:t> increase</a:t>
              </a:r>
              <a:endParaRPr lang="en-US" sz="1100" b="1" dirty="0">
                <a:latin typeface="Arial Black" pitchFamily="34" charset="0"/>
                <a:cs typeface="Arial" pitchFamily="34" charset="0"/>
              </a:endParaRPr>
            </a:p>
          </p:txBody>
        </p:sp>
        <p:sp>
          <p:nvSpPr>
            <p:cNvPr id="49" name="ZoneTexte 48"/>
            <p:cNvSpPr txBox="1"/>
            <p:nvPr/>
          </p:nvSpPr>
          <p:spPr>
            <a:xfrm>
              <a:off x="6158070" y="3186840"/>
              <a:ext cx="1268296" cy="261610"/>
            </a:xfrm>
            <a:prstGeom prst="rect">
              <a:avLst/>
            </a:prstGeom>
            <a:no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GFR decrease</a:t>
              </a:r>
              <a:endParaRPr lang="en-US" sz="1100" b="1" dirty="0">
                <a:solidFill>
                  <a:srgbClr val="B2B2B2"/>
                </a:solidFill>
                <a:latin typeface="Arial Black" pitchFamily="34" charset="0"/>
                <a:cs typeface="Arial" pitchFamily="34" charset="0"/>
              </a:endParaRPr>
            </a:p>
          </p:txBody>
        </p:sp>
        <p:cxnSp>
          <p:nvCxnSpPr>
            <p:cNvPr id="50" name="Connecteur droit avec flèche 49"/>
            <p:cNvCxnSpPr>
              <a:stCxn id="43" idx="4"/>
              <a:endCxn id="48" idx="0"/>
            </p:cNvCxnSpPr>
            <p:nvPr/>
          </p:nvCxnSpPr>
          <p:spPr>
            <a:xfrm>
              <a:off x="5654585" y="2713790"/>
              <a:ext cx="0" cy="833090"/>
            </a:xfrm>
            <a:prstGeom prst="straightConnector1">
              <a:avLst/>
            </a:prstGeom>
            <a:ln w="190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1" name="Flèche droite 50"/>
            <p:cNvSpPr/>
            <p:nvPr/>
          </p:nvSpPr>
          <p:spPr bwMode="auto">
            <a:xfrm>
              <a:off x="1693574" y="1747841"/>
              <a:ext cx="6048672" cy="1296144"/>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b="1" smtClean="0">
                <a:solidFill>
                  <a:srgbClr val="000000"/>
                </a:solidFill>
              </a:endParaRPr>
            </a:p>
          </p:txBody>
        </p:sp>
        <p:sp>
          <p:nvSpPr>
            <p:cNvPr id="52" name="ZoneTexte 51"/>
            <p:cNvSpPr txBox="1"/>
            <p:nvPr/>
          </p:nvSpPr>
          <p:spPr>
            <a:xfrm>
              <a:off x="682206" y="3214423"/>
              <a:ext cx="1377300" cy="261610"/>
            </a:xfrm>
            <a:prstGeom prst="rect">
              <a:avLst/>
            </a:prstGeom>
            <a:noFill/>
            <a:ln>
              <a:solidFill>
                <a:schemeClr val="tx1"/>
              </a:solidFill>
            </a:ln>
          </p:spPr>
          <p:txBody>
            <a:bodyPr wrap="none" rtlCol="0">
              <a:spAutoFit/>
            </a:bodyPr>
            <a:lstStyle/>
            <a:p>
              <a:pPr eaLnBrk="0" fontAlgn="base" hangingPunct="0">
                <a:spcBef>
                  <a:spcPct val="0"/>
                </a:spcBef>
                <a:spcAft>
                  <a:spcPct val="0"/>
                </a:spcAft>
              </a:pPr>
              <a:r>
                <a:rPr lang="en-US" sz="1100" b="1" smtClean="0">
                  <a:solidFill>
                    <a:srgbClr val="000000"/>
                  </a:solidFill>
                  <a:latin typeface="Arial Black" pitchFamily="34" charset="0"/>
                  <a:cs typeface="Arial" pitchFamily="34" charset="0"/>
                </a:rPr>
                <a:t>Blood cadmium</a:t>
              </a:r>
              <a:endParaRPr lang="en-US" sz="1100" b="1">
                <a:solidFill>
                  <a:srgbClr val="000000"/>
                </a:solidFill>
                <a:latin typeface="Arial Black" pitchFamily="34" charset="0"/>
                <a:cs typeface="Arial" pitchFamily="34" charset="0"/>
              </a:endParaRPr>
            </a:p>
          </p:txBody>
        </p:sp>
        <p:sp>
          <p:nvSpPr>
            <p:cNvPr id="53" name="ZoneTexte 52"/>
            <p:cNvSpPr txBox="1"/>
            <p:nvPr/>
          </p:nvSpPr>
          <p:spPr>
            <a:xfrm>
              <a:off x="537488" y="1603825"/>
              <a:ext cx="1156086" cy="261610"/>
            </a:xfrm>
            <a:prstGeom prst="rect">
              <a:avLst/>
            </a:prstGeom>
            <a:no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Air cadmium</a:t>
              </a:r>
              <a:endParaRPr lang="en-US" sz="1100" b="1" dirty="0">
                <a:solidFill>
                  <a:srgbClr val="B2B2B2"/>
                </a:solidFill>
                <a:latin typeface="Arial Black" pitchFamily="34" charset="0"/>
                <a:cs typeface="Arial" pitchFamily="34" charset="0"/>
              </a:endParaRPr>
            </a:p>
          </p:txBody>
        </p:sp>
        <p:cxnSp>
          <p:nvCxnSpPr>
            <p:cNvPr id="54" name="Connecteur droit avec flèche 53"/>
            <p:cNvCxnSpPr>
              <a:stCxn id="40" idx="2"/>
            </p:cNvCxnSpPr>
            <p:nvPr/>
          </p:nvCxnSpPr>
          <p:spPr bwMode="auto">
            <a:xfrm>
              <a:off x="2553701" y="2710224"/>
              <a:ext cx="629444" cy="504199"/>
            </a:xfrm>
            <a:prstGeom prst="straightConnector1">
              <a:avLst/>
            </a:prstGeom>
            <a:solidFill>
              <a:schemeClr val="accent1"/>
            </a:solidFill>
            <a:ln w="19050" cap="flat" cmpd="sng" algn="ctr">
              <a:solidFill>
                <a:schemeClr val="accent2">
                  <a:lumMod val="75000"/>
                </a:schemeClr>
              </a:solidFill>
              <a:prstDash val="solid"/>
              <a:round/>
              <a:headEnd type="none" w="med" len="med"/>
              <a:tailEnd type="triangle" w="med" len="med"/>
            </a:ln>
            <a:effectLst/>
          </p:spPr>
        </p:cxnSp>
        <p:cxnSp>
          <p:nvCxnSpPr>
            <p:cNvPr id="55" name="Connecteur droit avec flèche 54"/>
            <p:cNvCxnSpPr>
              <a:stCxn id="40" idx="2"/>
            </p:cNvCxnSpPr>
            <p:nvPr/>
          </p:nvCxnSpPr>
          <p:spPr bwMode="auto">
            <a:xfrm flipH="1">
              <a:off x="1737449" y="2710224"/>
              <a:ext cx="816252" cy="495952"/>
            </a:xfrm>
            <a:prstGeom prst="straightConnector1">
              <a:avLst/>
            </a:prstGeom>
            <a:solidFill>
              <a:schemeClr val="accent1"/>
            </a:solidFill>
            <a:ln w="19050" cap="flat" cmpd="sng" algn="ctr">
              <a:solidFill>
                <a:schemeClr val="accent2">
                  <a:lumMod val="75000"/>
                </a:schemeClr>
              </a:solidFill>
              <a:prstDash val="solid"/>
              <a:round/>
              <a:headEnd type="none" w="med" len="med"/>
              <a:tailEnd type="triangle" w="med" len="med"/>
            </a:ln>
            <a:effectLst/>
          </p:spPr>
        </p:cxnSp>
        <p:cxnSp>
          <p:nvCxnSpPr>
            <p:cNvPr id="56" name="Connecteur droit avec flèche 55"/>
            <p:cNvCxnSpPr/>
            <p:nvPr/>
          </p:nvCxnSpPr>
          <p:spPr>
            <a:xfrm flipH="1">
              <a:off x="6899288" y="2754792"/>
              <a:ext cx="0" cy="433209"/>
            </a:xfrm>
            <a:prstGeom prst="straightConnector1">
              <a:avLst/>
            </a:prstGeom>
            <a:ln w="19050">
              <a:solidFill>
                <a:schemeClr val="accent2">
                  <a:lumMod val="75000"/>
                  <a:alpha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bwMode="auto">
            <a:xfrm flipH="1" flipV="1">
              <a:off x="1115531" y="1864274"/>
              <a:ext cx="0" cy="340623"/>
            </a:xfrm>
            <a:prstGeom prst="straightConnector1">
              <a:avLst/>
            </a:prstGeom>
            <a:solidFill>
              <a:schemeClr val="accent1"/>
            </a:solidFill>
            <a:ln w="19050" cap="flat" cmpd="sng" algn="ctr">
              <a:solidFill>
                <a:schemeClr val="accent2">
                  <a:lumMod val="75000"/>
                  <a:alpha val="40000"/>
                </a:schemeClr>
              </a:solidFill>
              <a:prstDash val="solid"/>
              <a:round/>
              <a:headEnd type="none" w="med" len="med"/>
              <a:tailEnd type="triangle"/>
            </a:ln>
            <a:effectLst/>
          </p:spPr>
        </p:cxnSp>
        <p:sp>
          <p:nvSpPr>
            <p:cNvPr id="58" name="ZoneTexte 57"/>
            <p:cNvSpPr txBox="1"/>
            <p:nvPr/>
          </p:nvSpPr>
          <p:spPr>
            <a:xfrm>
              <a:off x="7742246" y="1602664"/>
              <a:ext cx="1164101" cy="261610"/>
            </a:xfrm>
            <a:prstGeom prst="rect">
              <a:avLst/>
            </a:prstGeom>
            <a:no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Renal failure</a:t>
              </a:r>
              <a:endParaRPr lang="en-US" sz="1100" b="1" dirty="0">
                <a:solidFill>
                  <a:srgbClr val="B2B2B2"/>
                </a:solidFill>
                <a:latin typeface="Arial Black" pitchFamily="34" charset="0"/>
                <a:cs typeface="Arial" pitchFamily="34" charset="0"/>
              </a:endParaRPr>
            </a:p>
          </p:txBody>
        </p:sp>
        <p:cxnSp>
          <p:nvCxnSpPr>
            <p:cNvPr id="59" name="Connecteur droit avec flèche 58"/>
            <p:cNvCxnSpPr>
              <a:endCxn id="58" idx="2"/>
            </p:cNvCxnSpPr>
            <p:nvPr/>
          </p:nvCxnSpPr>
          <p:spPr bwMode="auto">
            <a:xfrm flipH="1" flipV="1">
              <a:off x="8324297" y="1864274"/>
              <a:ext cx="0" cy="326926"/>
            </a:xfrm>
            <a:prstGeom prst="straightConnector1">
              <a:avLst/>
            </a:prstGeom>
            <a:solidFill>
              <a:schemeClr val="accent1"/>
            </a:solidFill>
            <a:ln w="19050" cap="flat" cmpd="sng" algn="ctr">
              <a:solidFill>
                <a:schemeClr val="accent2">
                  <a:lumMod val="75000"/>
                  <a:alpha val="40000"/>
                </a:schemeClr>
              </a:solidFill>
              <a:prstDash val="solid"/>
              <a:round/>
              <a:headEnd type="none" w="med" len="med"/>
              <a:tailEnd type="triangle" w="med" len="med"/>
            </a:ln>
            <a:effectLst/>
          </p:spPr>
        </p:cxnSp>
      </p:grpSp>
      <p:cxnSp>
        <p:nvCxnSpPr>
          <p:cNvPr id="60" name="Forme 33"/>
          <p:cNvCxnSpPr>
            <a:endCxn id="46" idx="4"/>
          </p:cNvCxnSpPr>
          <p:nvPr/>
        </p:nvCxnSpPr>
        <p:spPr bwMode="auto">
          <a:xfrm flipV="1">
            <a:off x="7360427" y="4699348"/>
            <a:ext cx="769638" cy="735224"/>
          </a:xfrm>
          <a:prstGeom prst="bentConnector2">
            <a:avLst/>
          </a:prstGeom>
          <a:solidFill>
            <a:schemeClr val="accent1"/>
          </a:solidFill>
          <a:ln w="38100" cap="flat" cmpd="sng" algn="ctr">
            <a:solidFill>
              <a:srgbClr val="C00000"/>
            </a:solidFill>
            <a:prstDash val="solid"/>
            <a:round/>
            <a:headEnd type="triangle" w="med" len="med"/>
            <a:tailEnd type="triangle"/>
          </a:ln>
          <a:effectLst/>
        </p:spPr>
      </p:cxnSp>
      <p:cxnSp>
        <p:nvCxnSpPr>
          <p:cNvPr id="61" name="Forme 31"/>
          <p:cNvCxnSpPr>
            <a:stCxn id="48" idx="3"/>
          </p:cNvCxnSpPr>
          <p:nvPr/>
        </p:nvCxnSpPr>
        <p:spPr bwMode="auto">
          <a:xfrm flipV="1">
            <a:off x="6621481" y="5524926"/>
            <a:ext cx="281588" cy="291357"/>
          </a:xfrm>
          <a:prstGeom prst="bentConnector2">
            <a:avLst/>
          </a:prstGeom>
          <a:solidFill>
            <a:schemeClr val="accent1"/>
          </a:solidFill>
          <a:ln w="38100" cap="flat" cmpd="sng" algn="ctr">
            <a:solidFill>
              <a:srgbClr val="C00000"/>
            </a:solidFill>
            <a:prstDash val="solid"/>
            <a:round/>
            <a:headEnd type="triangle" w="med" len="med"/>
            <a:tailEnd type="triangle"/>
          </a:ln>
          <a:effectLst/>
        </p:spPr>
      </p:cxnSp>
      <p:graphicFrame>
        <p:nvGraphicFramePr>
          <p:cNvPr id="6" name="Tableau 5"/>
          <p:cNvGraphicFramePr>
            <a:graphicFrameLocks noGrp="1"/>
          </p:cNvGraphicFramePr>
          <p:nvPr>
            <p:extLst>
              <p:ext uri="{D42A27DB-BD31-4B8C-83A1-F6EECF244321}">
                <p14:modId xmlns:p14="http://schemas.microsoft.com/office/powerpoint/2010/main" val="2444825033"/>
              </p:ext>
            </p:extLst>
          </p:nvPr>
        </p:nvGraphicFramePr>
        <p:xfrm>
          <a:off x="595964" y="1158027"/>
          <a:ext cx="8025940" cy="1999999"/>
        </p:xfrm>
        <a:graphic>
          <a:graphicData uri="http://schemas.openxmlformats.org/drawingml/2006/table">
            <a:tbl>
              <a:tblPr firstRow="1" firstCol="1" bandRow="1">
                <a:tableStyleId>{3B4B98B0-60AC-42C2-AFA5-B58CD77FA1E5}</a:tableStyleId>
              </a:tblPr>
              <a:tblGrid>
                <a:gridCol w="1969455">
                  <a:extLst>
                    <a:ext uri="{9D8B030D-6E8A-4147-A177-3AD203B41FA5}">
                      <a16:colId xmlns:a16="http://schemas.microsoft.com/office/drawing/2014/main" val="1653511924"/>
                    </a:ext>
                  </a:extLst>
                </a:gridCol>
                <a:gridCol w="6056485">
                  <a:extLst>
                    <a:ext uri="{9D8B030D-6E8A-4147-A177-3AD203B41FA5}">
                      <a16:colId xmlns:a16="http://schemas.microsoft.com/office/drawing/2014/main" val="174674140"/>
                    </a:ext>
                  </a:extLst>
                </a:gridCol>
              </a:tblGrid>
              <a:tr h="346179">
                <a:tc>
                  <a:txBody>
                    <a:bodyPr/>
                    <a:lstStyle/>
                    <a:p>
                      <a:pPr>
                        <a:lnSpc>
                          <a:spcPts val="1500"/>
                        </a:lnSpc>
                        <a:spcBef>
                          <a:spcPts val="600"/>
                        </a:spcBef>
                        <a:spcAft>
                          <a:spcPts val="200"/>
                        </a:spcAft>
                      </a:pPr>
                      <a:r>
                        <a:rPr lang="en-GB" sz="1700" dirty="0">
                          <a:solidFill>
                            <a:schemeClr val="tx2">
                              <a:lumMod val="75000"/>
                            </a:schemeClr>
                          </a:solidFill>
                          <a:effectLst/>
                        </a:rPr>
                        <a:t>Urinary β2M or RBP (µg.g</a:t>
                      </a:r>
                      <a:r>
                        <a:rPr lang="en-GB" sz="1700" baseline="30000" dirty="0">
                          <a:solidFill>
                            <a:schemeClr val="tx2">
                              <a:lumMod val="75000"/>
                            </a:schemeClr>
                          </a:solidFill>
                          <a:effectLst/>
                        </a:rPr>
                        <a:t>-1</a:t>
                      </a:r>
                      <a:r>
                        <a:rPr lang="en-GB" sz="1700" dirty="0">
                          <a:solidFill>
                            <a:schemeClr val="tx2">
                              <a:lumMod val="75000"/>
                            </a:schemeClr>
                          </a:solidFill>
                          <a:effectLst/>
                        </a:rPr>
                        <a:t> </a:t>
                      </a:r>
                      <a:r>
                        <a:rPr lang="en-GB" sz="1700" dirty="0" err="1">
                          <a:solidFill>
                            <a:schemeClr val="tx2">
                              <a:lumMod val="75000"/>
                            </a:schemeClr>
                          </a:solidFill>
                          <a:effectLst/>
                        </a:rPr>
                        <a:t>creat</a:t>
                      </a:r>
                      <a:r>
                        <a:rPr lang="en-GB" sz="1700" dirty="0">
                          <a:solidFill>
                            <a:schemeClr val="tx2">
                              <a:lumMod val="75000"/>
                            </a:schemeClr>
                          </a:solidFill>
                          <a:effectLst/>
                        </a:rPr>
                        <a:t>)</a:t>
                      </a:r>
                      <a:endParaRPr lang="fr-FR" sz="1700" dirty="0">
                        <a:solidFill>
                          <a:schemeClr val="tx2">
                            <a:lumMod val="75000"/>
                          </a:schemeClr>
                        </a:solidFill>
                        <a:effectLst/>
                        <a:latin typeface="Arial" panose="020B0604020202020204" pitchFamily="34" charset="0"/>
                        <a:ea typeface="Meta Offc"/>
                        <a:cs typeface="Times New Roman" panose="02020603050405020304" pitchFamily="18" charset="0"/>
                      </a:endParaRPr>
                    </a:p>
                  </a:txBody>
                  <a:tcPr anchor="ctr"/>
                </a:tc>
                <a:tc>
                  <a:txBody>
                    <a:bodyPr/>
                    <a:lstStyle/>
                    <a:p>
                      <a:pPr>
                        <a:lnSpc>
                          <a:spcPts val="1500"/>
                        </a:lnSpc>
                        <a:spcBef>
                          <a:spcPts val="600"/>
                        </a:spcBef>
                        <a:spcAft>
                          <a:spcPts val="200"/>
                        </a:spcAft>
                      </a:pPr>
                      <a:r>
                        <a:rPr lang="en-GB" sz="1700" dirty="0" smtClean="0">
                          <a:solidFill>
                            <a:schemeClr val="tx2">
                              <a:lumMod val="75000"/>
                            </a:schemeClr>
                          </a:solidFill>
                          <a:effectLst/>
                        </a:rPr>
                        <a:t>Clinical interpretation</a:t>
                      </a:r>
                      <a:endParaRPr lang="fr-FR" sz="1700" dirty="0">
                        <a:solidFill>
                          <a:schemeClr val="tx2">
                            <a:lumMod val="75000"/>
                          </a:schemeClr>
                        </a:solidFill>
                        <a:effectLst/>
                        <a:latin typeface="Arial" panose="020B0604020202020204" pitchFamily="34" charset="0"/>
                        <a:ea typeface="Meta Offc"/>
                        <a:cs typeface="Times New Roman" panose="02020603050405020304" pitchFamily="18" charset="0"/>
                      </a:endParaRPr>
                    </a:p>
                  </a:txBody>
                  <a:tcPr anchor="ctr"/>
                </a:tc>
                <a:extLst>
                  <a:ext uri="{0D108BD9-81ED-4DB2-BD59-A6C34878D82A}">
                    <a16:rowId xmlns:a16="http://schemas.microsoft.com/office/drawing/2014/main" val="266685104"/>
                  </a:ext>
                </a:extLst>
              </a:tr>
              <a:tr h="376753">
                <a:tc>
                  <a:txBody>
                    <a:bodyPr/>
                    <a:lstStyle/>
                    <a:p>
                      <a:pPr>
                        <a:lnSpc>
                          <a:spcPts val="1500"/>
                        </a:lnSpc>
                        <a:spcBef>
                          <a:spcPts val="600"/>
                        </a:spcBef>
                        <a:spcAft>
                          <a:spcPts val="200"/>
                        </a:spcAft>
                      </a:pPr>
                      <a:r>
                        <a:rPr lang="en-GB" sz="1700" dirty="0">
                          <a:effectLst/>
                        </a:rPr>
                        <a:t>&lt; 300</a:t>
                      </a:r>
                      <a:endParaRPr lang="fr-FR" sz="1700" dirty="0">
                        <a:solidFill>
                          <a:srgbClr val="4B4B4D"/>
                        </a:solidFill>
                        <a:effectLst/>
                        <a:latin typeface="Arial" panose="020B0604020202020204" pitchFamily="34" charset="0"/>
                        <a:ea typeface="Meta Offc"/>
                        <a:cs typeface="Times New Roman" panose="02020603050405020304" pitchFamily="18" charset="0"/>
                      </a:endParaRPr>
                    </a:p>
                  </a:txBody>
                  <a:tcPr anchor="ctr"/>
                </a:tc>
                <a:tc>
                  <a:txBody>
                    <a:bodyPr/>
                    <a:lstStyle/>
                    <a:p>
                      <a:pPr>
                        <a:lnSpc>
                          <a:spcPts val="1800"/>
                        </a:lnSpc>
                        <a:spcBef>
                          <a:spcPts val="600"/>
                        </a:spcBef>
                        <a:spcAft>
                          <a:spcPts val="200"/>
                        </a:spcAft>
                      </a:pPr>
                      <a:r>
                        <a:rPr lang="en-GB" sz="1700" dirty="0" smtClean="0">
                          <a:effectLst/>
                        </a:rPr>
                        <a:t>Normal value</a:t>
                      </a:r>
                      <a:endParaRPr lang="fr-FR" sz="1700" dirty="0">
                        <a:solidFill>
                          <a:srgbClr val="4B4B4D"/>
                        </a:solidFill>
                        <a:effectLst/>
                        <a:latin typeface="Arial" panose="020B0604020202020204" pitchFamily="34" charset="0"/>
                        <a:ea typeface="Meta Offc"/>
                        <a:cs typeface="Times New Roman" panose="02020603050405020304" pitchFamily="18" charset="0"/>
                      </a:endParaRPr>
                    </a:p>
                  </a:txBody>
                  <a:tcPr anchor="ctr"/>
                </a:tc>
                <a:extLst>
                  <a:ext uri="{0D108BD9-81ED-4DB2-BD59-A6C34878D82A}">
                    <a16:rowId xmlns:a16="http://schemas.microsoft.com/office/drawing/2014/main" val="32793605"/>
                  </a:ext>
                </a:extLst>
              </a:tr>
              <a:tr h="602166">
                <a:tc>
                  <a:txBody>
                    <a:bodyPr/>
                    <a:lstStyle/>
                    <a:p>
                      <a:pPr>
                        <a:lnSpc>
                          <a:spcPts val="1500"/>
                        </a:lnSpc>
                        <a:spcBef>
                          <a:spcPts val="600"/>
                        </a:spcBef>
                        <a:spcAft>
                          <a:spcPts val="200"/>
                        </a:spcAft>
                      </a:pPr>
                      <a:r>
                        <a:rPr lang="en-GB" sz="1700" dirty="0">
                          <a:effectLst/>
                        </a:rPr>
                        <a:t>300-1000</a:t>
                      </a:r>
                      <a:endParaRPr lang="fr-FR" sz="1700" dirty="0">
                        <a:solidFill>
                          <a:srgbClr val="4B4B4D"/>
                        </a:solidFill>
                        <a:effectLst/>
                        <a:latin typeface="Arial" panose="020B0604020202020204" pitchFamily="34" charset="0"/>
                        <a:ea typeface="Meta Offc"/>
                        <a:cs typeface="Times New Roman" panose="02020603050405020304" pitchFamily="18" charset="0"/>
                      </a:endParaRPr>
                    </a:p>
                  </a:txBody>
                  <a:tcPr anchor="ctr"/>
                </a:tc>
                <a:tc>
                  <a:txBody>
                    <a:bodyPr/>
                    <a:lstStyle/>
                    <a:p>
                      <a:pPr>
                        <a:lnSpc>
                          <a:spcPts val="1800"/>
                        </a:lnSpc>
                        <a:spcBef>
                          <a:spcPts val="600"/>
                        </a:spcBef>
                        <a:spcAft>
                          <a:spcPts val="200"/>
                        </a:spcAft>
                      </a:pPr>
                      <a:r>
                        <a:rPr lang="en-GB" sz="1700" b="1" dirty="0" smtClean="0">
                          <a:effectLst/>
                        </a:rPr>
                        <a:t>Incipient Cd-induced tubular dysfunction </a:t>
                      </a:r>
                      <a:r>
                        <a:rPr lang="en-GB" sz="1700" dirty="0" smtClean="0">
                          <a:effectLst/>
                        </a:rPr>
                        <a:t>(possibility of reversibility if exposure to Cd not too high) </a:t>
                      </a:r>
                      <a:endParaRPr lang="fr-FR" sz="1700" dirty="0">
                        <a:solidFill>
                          <a:srgbClr val="4B4B4D"/>
                        </a:solidFill>
                        <a:effectLst/>
                        <a:latin typeface="Arial" panose="020B0604020202020204" pitchFamily="34" charset="0"/>
                        <a:ea typeface="Meta Offc"/>
                        <a:cs typeface="Times New Roman" panose="02020603050405020304" pitchFamily="18" charset="0"/>
                      </a:endParaRPr>
                    </a:p>
                  </a:txBody>
                  <a:tcPr anchor="ctr"/>
                </a:tc>
                <a:extLst>
                  <a:ext uri="{0D108BD9-81ED-4DB2-BD59-A6C34878D82A}">
                    <a16:rowId xmlns:a16="http://schemas.microsoft.com/office/drawing/2014/main" val="3948887851"/>
                  </a:ext>
                </a:extLst>
              </a:tr>
              <a:tr h="513381">
                <a:tc>
                  <a:txBody>
                    <a:bodyPr/>
                    <a:lstStyle/>
                    <a:p>
                      <a:pPr>
                        <a:lnSpc>
                          <a:spcPts val="1500"/>
                        </a:lnSpc>
                        <a:spcBef>
                          <a:spcPts val="600"/>
                        </a:spcBef>
                        <a:spcAft>
                          <a:spcPts val="200"/>
                        </a:spcAft>
                      </a:pPr>
                      <a:r>
                        <a:rPr lang="en-GB" sz="1700" dirty="0">
                          <a:effectLst/>
                        </a:rPr>
                        <a:t>1000-10000</a:t>
                      </a:r>
                      <a:endParaRPr lang="fr-FR" sz="1700" dirty="0">
                        <a:solidFill>
                          <a:srgbClr val="4B4B4D"/>
                        </a:solidFill>
                        <a:effectLst/>
                        <a:latin typeface="Arial" panose="020B0604020202020204" pitchFamily="34" charset="0"/>
                        <a:ea typeface="Meta Offc"/>
                        <a:cs typeface="Times New Roman" panose="02020603050405020304" pitchFamily="18" charset="0"/>
                      </a:endParaRPr>
                    </a:p>
                  </a:txBody>
                  <a:tcPr anchor="ctr"/>
                </a:tc>
                <a:tc>
                  <a:txBody>
                    <a:bodyPr/>
                    <a:lstStyle/>
                    <a:p>
                      <a:pPr>
                        <a:lnSpc>
                          <a:spcPts val="1800"/>
                        </a:lnSpc>
                        <a:spcBef>
                          <a:spcPts val="600"/>
                        </a:spcBef>
                        <a:spcAft>
                          <a:spcPts val="200"/>
                        </a:spcAft>
                      </a:pPr>
                      <a:r>
                        <a:rPr lang="en-GB" sz="1700" b="1" dirty="0" smtClean="0">
                          <a:effectLst/>
                        </a:rPr>
                        <a:t>Irreversible tubular proteinuria </a:t>
                      </a:r>
                      <a:r>
                        <a:rPr lang="en-GB" sz="1700" dirty="0" smtClean="0">
                          <a:effectLst/>
                        </a:rPr>
                        <a:t>likely to accelerate the decline of glomerular filtration rate (GFR) with age</a:t>
                      </a:r>
                      <a:endParaRPr lang="fr-FR" sz="1700" dirty="0">
                        <a:solidFill>
                          <a:srgbClr val="4B4B4D"/>
                        </a:solidFill>
                        <a:effectLst/>
                        <a:latin typeface="Arial" panose="020B0604020202020204" pitchFamily="34" charset="0"/>
                        <a:ea typeface="Meta Offc"/>
                        <a:cs typeface="Times New Roman" panose="02020603050405020304" pitchFamily="18" charset="0"/>
                      </a:endParaRPr>
                    </a:p>
                  </a:txBody>
                  <a:tcPr anchor="ctr"/>
                </a:tc>
                <a:extLst>
                  <a:ext uri="{0D108BD9-81ED-4DB2-BD59-A6C34878D82A}">
                    <a16:rowId xmlns:a16="http://schemas.microsoft.com/office/drawing/2014/main" val="3743299407"/>
                  </a:ext>
                </a:extLst>
              </a:tr>
            </a:tbl>
          </a:graphicData>
        </a:graphic>
      </p:graphicFrame>
      <p:sp>
        <p:nvSpPr>
          <p:cNvPr id="8" name="Rectangle 7"/>
          <p:cNvSpPr/>
          <p:nvPr/>
        </p:nvSpPr>
        <p:spPr>
          <a:xfrm>
            <a:off x="7586227" y="3195223"/>
            <a:ext cx="1066318" cy="276999"/>
          </a:xfrm>
          <a:prstGeom prst="rect">
            <a:avLst/>
          </a:prstGeom>
        </p:spPr>
        <p:txBody>
          <a:bodyPr wrap="none">
            <a:spAutoFit/>
          </a:bodyPr>
          <a:lstStyle/>
          <a:p>
            <a:r>
              <a:rPr lang="fr-FR" sz="1200" i="1" dirty="0" smtClean="0">
                <a:latin typeface="Times New Roman" panose="02020603050405020304" pitchFamily="18" charset="0"/>
              </a:rPr>
              <a:t>Bernard</a:t>
            </a:r>
            <a:r>
              <a:rPr lang="fr-FR" sz="1200" i="1" dirty="0">
                <a:latin typeface="Times New Roman" panose="02020603050405020304" pitchFamily="18" charset="0"/>
              </a:rPr>
              <a:t>, </a:t>
            </a:r>
            <a:r>
              <a:rPr lang="fr-FR" sz="1200" i="1" dirty="0" smtClean="0">
                <a:latin typeface="Times New Roman" panose="02020603050405020304" pitchFamily="18" charset="0"/>
              </a:rPr>
              <a:t>2004</a:t>
            </a:r>
            <a:endParaRPr lang="fr-FR" sz="1200" i="1" dirty="0"/>
          </a:p>
        </p:txBody>
      </p:sp>
    </p:spTree>
    <p:extLst>
      <p:ext uri="{BB962C8B-B14F-4D97-AF65-F5344CB8AC3E}">
        <p14:creationId xmlns:p14="http://schemas.microsoft.com/office/powerpoint/2010/main" val="984422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13</a:t>
            </a:fld>
            <a:endParaRPr lang="en-US" dirty="0"/>
          </a:p>
        </p:txBody>
      </p:sp>
      <p:sp>
        <p:nvSpPr>
          <p:cNvPr id="9" name="Textfeld 8"/>
          <p:cNvSpPr txBox="1"/>
          <p:nvPr/>
        </p:nvSpPr>
        <p:spPr>
          <a:xfrm>
            <a:off x="3646450" y="6517356"/>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5" name="ZoneTexte 4"/>
          <p:cNvSpPr txBox="1"/>
          <p:nvPr/>
        </p:nvSpPr>
        <p:spPr>
          <a:xfrm>
            <a:off x="439903" y="54888"/>
            <a:ext cx="8704097" cy="830997"/>
          </a:xfrm>
          <a:prstGeom prst="rect">
            <a:avLst/>
          </a:prstGeom>
          <a:noFill/>
        </p:spPr>
        <p:txBody>
          <a:bodyPr wrap="square" rtlCol="0">
            <a:spAutoFit/>
          </a:bodyPr>
          <a:lstStyle/>
          <a:p>
            <a:pPr>
              <a:lnSpc>
                <a:spcPct val="100000"/>
              </a:lnSpc>
              <a:spcBef>
                <a:spcPts val="0"/>
              </a:spcBef>
            </a:pPr>
            <a:r>
              <a:rPr lang="fr-FR" sz="2400" b="1" dirty="0" smtClean="0">
                <a:solidFill>
                  <a:schemeClr val="tx2"/>
                </a:solidFill>
              </a:rPr>
              <a:t>7b - </a:t>
            </a:r>
            <a:r>
              <a:rPr lang="en-GB" sz="2400" b="1" dirty="0">
                <a:solidFill>
                  <a:schemeClr val="tx2"/>
                </a:solidFill>
                <a:cs typeface="Arial" panose="020B0604020202020204" pitchFamily="34" charset="0"/>
              </a:rPr>
              <a:t>Study of the relationship between </a:t>
            </a:r>
            <a:r>
              <a:rPr lang="en-GB" sz="2400" b="1" u="sng" dirty="0">
                <a:solidFill>
                  <a:schemeClr val="tx2"/>
                </a:solidFill>
                <a:cs typeface="Arial" panose="020B0604020202020204" pitchFamily="34" charset="0"/>
              </a:rPr>
              <a:t>exposure </a:t>
            </a:r>
            <a:r>
              <a:rPr lang="en-GB" sz="2400" b="1" u="sng" dirty="0" smtClean="0">
                <a:solidFill>
                  <a:schemeClr val="tx2"/>
                </a:solidFill>
                <a:cs typeface="Arial" panose="020B0604020202020204" pitchFamily="34" charset="0"/>
              </a:rPr>
              <a:t>BMs </a:t>
            </a:r>
            <a:r>
              <a:rPr lang="en-GB" sz="2400" b="1" dirty="0" smtClean="0">
                <a:solidFill>
                  <a:schemeClr val="tx2"/>
                </a:solidFill>
                <a:cs typeface="Arial" panose="020B0604020202020204" pitchFamily="34" charset="0"/>
              </a:rPr>
              <a:t>&amp; </a:t>
            </a:r>
            <a:r>
              <a:rPr lang="en-GB" sz="2400" b="1" u="sng" dirty="0" smtClean="0">
                <a:solidFill>
                  <a:schemeClr val="tx2"/>
                </a:solidFill>
                <a:cs typeface="Arial" panose="020B0604020202020204" pitchFamily="34" charset="0"/>
              </a:rPr>
              <a:t>effect BMs </a:t>
            </a:r>
            <a:r>
              <a:rPr lang="en-GB" sz="2400" b="1" dirty="0" smtClean="0">
                <a:solidFill>
                  <a:schemeClr val="tx2"/>
                </a:solidFill>
                <a:cs typeface="Arial" panose="020B0604020202020204" pitchFamily="34" charset="0"/>
              </a:rPr>
              <a:t>concentrations</a:t>
            </a:r>
            <a:endParaRPr lang="en-US" sz="2400" b="1" i="1" dirty="0">
              <a:solidFill>
                <a:schemeClr val="tx2"/>
              </a:solidFill>
              <a:cs typeface="Arial" panose="020B0604020202020204" pitchFamily="34" charset="0"/>
              <a:sym typeface="Wingdings" pitchFamily="2" charset="2"/>
            </a:endParaRPr>
          </a:p>
        </p:txBody>
      </p:sp>
      <p:sp>
        <p:nvSpPr>
          <p:cNvPr id="35" name="Espace réservé du contenu 2"/>
          <p:cNvSpPr>
            <a:spLocks noGrp="1"/>
          </p:cNvSpPr>
          <p:nvPr>
            <p:ph idx="1"/>
          </p:nvPr>
        </p:nvSpPr>
        <p:spPr>
          <a:xfrm>
            <a:off x="441921" y="1052812"/>
            <a:ext cx="6461148" cy="2446113"/>
          </a:xfrm>
        </p:spPr>
        <p:txBody>
          <a:bodyPr>
            <a:noAutofit/>
          </a:bodyPr>
          <a:lstStyle/>
          <a:p>
            <a:pPr>
              <a:lnSpc>
                <a:spcPts val="2200"/>
              </a:lnSpc>
              <a:spcBef>
                <a:spcPts val="600"/>
              </a:spcBef>
            </a:pPr>
            <a:r>
              <a:rPr lang="en-US" sz="1800" dirty="0" smtClean="0">
                <a:solidFill>
                  <a:schemeClr val="bg2">
                    <a:lumMod val="25000"/>
                  </a:schemeClr>
                </a:solidFill>
                <a:latin typeface="Arial" panose="020B0604020202020204" pitchFamily="34" charset="0"/>
                <a:cs typeface="Arial" panose="020B0604020202020204" pitchFamily="34" charset="0"/>
                <a:sym typeface="Wingdings" pitchFamily="2" charset="2"/>
              </a:rPr>
              <a:t>Review of field studies reporting simultaneous measurement of exposure biomarkers (Blood or Urinary Cd) and early effect biomarkers (</a:t>
            </a:r>
            <a:r>
              <a:rPr lang="el-GR" sz="1800" dirty="0">
                <a:solidFill>
                  <a:schemeClr val="bg2">
                    <a:lumMod val="25000"/>
                  </a:schemeClr>
                </a:solidFill>
                <a:latin typeface="Arial" panose="020B0604020202020204" pitchFamily="34" charset="0"/>
                <a:cs typeface="Arial" panose="020B0604020202020204" pitchFamily="34" charset="0"/>
                <a:sym typeface="Wingdings" pitchFamily="2" charset="2"/>
              </a:rPr>
              <a:t>β</a:t>
            </a:r>
            <a:r>
              <a:rPr lang="en-US" sz="1800" dirty="0">
                <a:solidFill>
                  <a:schemeClr val="bg2">
                    <a:lumMod val="25000"/>
                  </a:schemeClr>
                </a:solidFill>
                <a:latin typeface="Arial" panose="020B0604020202020204" pitchFamily="34" charset="0"/>
                <a:cs typeface="Arial" panose="020B0604020202020204" pitchFamily="34" charset="0"/>
                <a:sym typeface="Wingdings" pitchFamily="2" charset="2"/>
              </a:rPr>
              <a:t>2M or </a:t>
            </a:r>
            <a:r>
              <a:rPr lang="en-US" sz="1800" dirty="0" smtClean="0">
                <a:solidFill>
                  <a:schemeClr val="bg2">
                    <a:lumMod val="25000"/>
                  </a:schemeClr>
                </a:solidFill>
                <a:latin typeface="Arial" panose="020B0604020202020204" pitchFamily="34" charset="0"/>
                <a:cs typeface="Arial" panose="020B0604020202020204" pitchFamily="34" charset="0"/>
                <a:sym typeface="Wingdings" pitchFamily="2" charset="2"/>
              </a:rPr>
              <a:t>RBP) concentrations</a:t>
            </a:r>
            <a:endParaRPr lang="en-US" sz="1800" dirty="0">
              <a:solidFill>
                <a:schemeClr val="bg2">
                  <a:lumMod val="25000"/>
                </a:schemeClr>
              </a:solidFill>
              <a:latin typeface="Arial" panose="020B0604020202020204" pitchFamily="34" charset="0"/>
              <a:cs typeface="Arial" panose="020B0604020202020204" pitchFamily="34" charset="0"/>
              <a:sym typeface="Wingdings" pitchFamily="2" charset="2"/>
            </a:endParaRPr>
          </a:p>
        </p:txBody>
      </p:sp>
      <p:pic>
        <p:nvPicPr>
          <p:cNvPr id="37" name="Picture 3"/>
          <p:cNvPicPr>
            <a:picLocks noChangeAspect="1" noChangeArrowheads="1"/>
          </p:cNvPicPr>
          <p:nvPr/>
        </p:nvPicPr>
        <p:blipFill>
          <a:blip r:embed="rId3" cstate="print"/>
          <a:srcRect/>
          <a:stretch>
            <a:fillRect/>
          </a:stretch>
        </p:blipFill>
        <p:spPr bwMode="auto">
          <a:xfrm>
            <a:off x="6903069" y="1049063"/>
            <a:ext cx="2140568" cy="1185104"/>
          </a:xfrm>
          <a:prstGeom prst="rect">
            <a:avLst/>
          </a:prstGeom>
          <a:noFill/>
          <a:ln w="9525">
            <a:solidFill>
              <a:schemeClr val="tx1"/>
            </a:solidFill>
            <a:miter lim="800000"/>
            <a:headEnd/>
            <a:tailEnd/>
          </a:ln>
        </p:spPr>
      </p:pic>
      <p:sp>
        <p:nvSpPr>
          <p:cNvPr id="38" name="ZoneTexte 37"/>
          <p:cNvSpPr txBox="1"/>
          <p:nvPr/>
        </p:nvSpPr>
        <p:spPr>
          <a:xfrm>
            <a:off x="6697496" y="2258089"/>
            <a:ext cx="2446504" cy="246221"/>
          </a:xfrm>
          <a:prstGeom prst="rect">
            <a:avLst/>
          </a:prstGeom>
          <a:noFill/>
        </p:spPr>
        <p:txBody>
          <a:bodyPr wrap="none" rtlCol="0">
            <a:spAutoFit/>
          </a:bodyPr>
          <a:lstStyle/>
          <a:p>
            <a:r>
              <a:rPr lang="fr-FR" sz="1000" i="1" dirty="0" err="1" smtClean="0"/>
              <a:t>From</a:t>
            </a:r>
            <a:r>
              <a:rPr lang="fr-FR" sz="1000" i="1" dirty="0" smtClean="0"/>
              <a:t> Bernard et al. 1990 (</a:t>
            </a:r>
            <a:r>
              <a:rPr lang="fr-FR" sz="1000" i="1" dirty="0" err="1" smtClean="0"/>
              <a:t>Br</a:t>
            </a:r>
            <a:r>
              <a:rPr lang="fr-FR" sz="1000" i="1" dirty="0" smtClean="0"/>
              <a:t> J </a:t>
            </a:r>
            <a:r>
              <a:rPr lang="fr-FR" sz="1000" i="1" dirty="0" err="1" smtClean="0"/>
              <a:t>Ind</a:t>
            </a:r>
            <a:r>
              <a:rPr lang="fr-FR" sz="1000" i="1" dirty="0" smtClean="0"/>
              <a:t> Med)</a:t>
            </a:r>
            <a:endParaRPr lang="fr-FR" sz="1000" i="1" dirty="0"/>
          </a:p>
        </p:txBody>
      </p:sp>
      <p:sp>
        <p:nvSpPr>
          <p:cNvPr id="3" name="Rectangle 2"/>
          <p:cNvSpPr/>
          <p:nvPr/>
        </p:nvSpPr>
        <p:spPr>
          <a:xfrm>
            <a:off x="439904" y="2204498"/>
            <a:ext cx="8446065" cy="1656864"/>
          </a:xfrm>
          <a:prstGeom prst="rect">
            <a:avLst/>
          </a:prstGeom>
        </p:spPr>
        <p:txBody>
          <a:bodyPr wrap="square">
            <a:spAutoFit/>
          </a:bodyPr>
          <a:lstStyle/>
          <a:p>
            <a:pPr marL="285750" indent="-285750">
              <a:lnSpc>
                <a:spcPts val="2200"/>
              </a:lnSpc>
              <a:buFont typeface="Arial" panose="020B0604020202020204" pitchFamily="34" charset="0"/>
              <a:buChar char="•"/>
            </a:pPr>
            <a:r>
              <a:rPr lang="en-US" sz="2000" b="1" u="sng" dirty="0" smtClean="0">
                <a:solidFill>
                  <a:schemeClr val="bg2">
                    <a:lumMod val="25000"/>
                  </a:schemeClr>
                </a:solidFill>
                <a:latin typeface="Arial" panose="020B0604020202020204" pitchFamily="34" charset="0"/>
                <a:cs typeface="Arial" panose="020B0604020202020204" pitchFamily="34" charset="0"/>
                <a:sym typeface="Wingdings" pitchFamily="2" charset="2"/>
              </a:rPr>
              <a:t>Critical values for Urinary Cd (U-Cd)</a:t>
            </a:r>
            <a:endParaRPr lang="en-US" sz="2000" b="1" dirty="0" smtClean="0">
              <a:solidFill>
                <a:schemeClr val="bg2">
                  <a:lumMod val="25000"/>
                </a:schemeClr>
              </a:solidFill>
              <a:latin typeface="Arial" panose="020B0604020202020204" pitchFamily="34" charset="0"/>
              <a:cs typeface="Arial" panose="020B0604020202020204" pitchFamily="34" charset="0"/>
              <a:sym typeface="Wingdings" pitchFamily="2" charset="2"/>
            </a:endParaRPr>
          </a:p>
          <a:p>
            <a:pPr>
              <a:lnSpc>
                <a:spcPts val="2200"/>
              </a:lnSpc>
              <a:spcBef>
                <a:spcPts val="600"/>
              </a:spcBef>
            </a:pPr>
            <a:r>
              <a:rPr lang="en-US" dirty="0">
                <a:solidFill>
                  <a:schemeClr val="bg2">
                    <a:lumMod val="25000"/>
                  </a:schemeClr>
                </a:solidFill>
                <a:latin typeface="Arial" panose="020B0604020202020204" pitchFamily="34" charset="0"/>
                <a:cs typeface="Arial" panose="020B0604020202020204" pitchFamily="34" charset="0"/>
                <a:sym typeface="Wingdings" pitchFamily="2" charset="2"/>
              </a:rPr>
              <a:t> </a:t>
            </a:r>
            <a:r>
              <a:rPr lang="en-US" dirty="0" smtClean="0">
                <a:solidFill>
                  <a:schemeClr val="bg2">
                    <a:lumMod val="25000"/>
                  </a:schemeClr>
                </a:solidFill>
                <a:latin typeface="Arial" panose="020B0604020202020204" pitchFamily="34" charset="0"/>
                <a:cs typeface="Arial" panose="020B0604020202020204" pitchFamily="34" charset="0"/>
                <a:sym typeface="Wingdings" pitchFamily="2" charset="2"/>
              </a:rPr>
              <a:t>   *calculated from regression equation between U-Cd and urinary exposure BMs concentrations (target </a:t>
            </a:r>
            <a:r>
              <a:rPr lang="en-US" dirty="0">
                <a:solidFill>
                  <a:schemeClr val="bg2">
                    <a:lumMod val="25000"/>
                  </a:schemeClr>
                </a:solidFill>
                <a:latin typeface="Arial" panose="020B0604020202020204" pitchFamily="34" charset="0"/>
                <a:cs typeface="Arial" panose="020B0604020202020204" pitchFamily="34" charset="0"/>
                <a:sym typeface="Wingdings" pitchFamily="2" charset="2"/>
              </a:rPr>
              <a:t>value </a:t>
            </a:r>
            <a:r>
              <a:rPr lang="en-US" dirty="0" smtClean="0">
                <a:solidFill>
                  <a:schemeClr val="bg2">
                    <a:lumMod val="25000"/>
                  </a:schemeClr>
                </a:solidFill>
                <a:latin typeface="Arial" panose="020B0604020202020204" pitchFamily="34" charset="0"/>
                <a:cs typeface="Arial" panose="020B0604020202020204" pitchFamily="34" charset="0"/>
                <a:sym typeface="Wingdings" pitchFamily="2" charset="2"/>
              </a:rPr>
              <a:t>of </a:t>
            </a:r>
            <a:r>
              <a:rPr lang="el-GR" dirty="0">
                <a:solidFill>
                  <a:schemeClr val="bg2">
                    <a:lumMod val="25000"/>
                  </a:schemeClr>
                </a:solidFill>
                <a:latin typeface="Arial" panose="020B0604020202020204" pitchFamily="34" charset="0"/>
                <a:cs typeface="Arial" panose="020B0604020202020204" pitchFamily="34" charset="0"/>
                <a:sym typeface="Wingdings" pitchFamily="2" charset="2"/>
              </a:rPr>
              <a:t>β</a:t>
            </a:r>
            <a:r>
              <a:rPr lang="en-US" dirty="0">
                <a:solidFill>
                  <a:schemeClr val="bg2">
                    <a:lumMod val="25000"/>
                  </a:schemeClr>
                </a:solidFill>
                <a:latin typeface="Arial" panose="020B0604020202020204" pitchFamily="34" charset="0"/>
                <a:cs typeface="Arial" panose="020B0604020202020204" pitchFamily="34" charset="0"/>
                <a:sym typeface="Wingdings" pitchFamily="2" charset="2"/>
              </a:rPr>
              <a:t>2M or </a:t>
            </a:r>
            <a:r>
              <a:rPr lang="en-US" dirty="0" smtClean="0">
                <a:solidFill>
                  <a:schemeClr val="bg2">
                    <a:lumMod val="25000"/>
                  </a:schemeClr>
                </a:solidFill>
                <a:latin typeface="Arial" panose="020B0604020202020204" pitchFamily="34" charset="0"/>
                <a:cs typeface="Arial" panose="020B0604020202020204" pitchFamily="34" charset="0"/>
                <a:sym typeface="Wingdings" pitchFamily="2" charset="2"/>
              </a:rPr>
              <a:t>RBP at 300 </a:t>
            </a:r>
            <a:r>
              <a:rPr lang="en-US" dirty="0">
                <a:solidFill>
                  <a:schemeClr val="bg2">
                    <a:lumMod val="25000"/>
                  </a:schemeClr>
                </a:solidFill>
                <a:latin typeface="Arial" panose="020B0604020202020204" pitchFamily="34" charset="0"/>
                <a:cs typeface="Arial" panose="020B0604020202020204" pitchFamily="34" charset="0"/>
                <a:sym typeface="Wingdings" pitchFamily="2" charset="2"/>
              </a:rPr>
              <a:t>µg.g</a:t>
            </a:r>
            <a:r>
              <a:rPr lang="en-US" baseline="30000" dirty="0">
                <a:solidFill>
                  <a:schemeClr val="bg2">
                    <a:lumMod val="25000"/>
                  </a:schemeClr>
                </a:solidFill>
                <a:latin typeface="Arial" panose="020B0604020202020204" pitchFamily="34" charset="0"/>
                <a:cs typeface="Arial" panose="020B0604020202020204" pitchFamily="34" charset="0"/>
                <a:sym typeface="Wingdings" pitchFamily="2" charset="2"/>
              </a:rPr>
              <a:t>-1</a:t>
            </a:r>
            <a:r>
              <a:rPr lang="en-US" dirty="0">
                <a:solidFill>
                  <a:schemeClr val="bg2">
                    <a:lumMod val="25000"/>
                  </a:schemeClr>
                </a:solidFill>
                <a:latin typeface="Arial" panose="020B0604020202020204" pitchFamily="34" charset="0"/>
                <a:cs typeface="Arial" panose="020B0604020202020204" pitchFamily="34" charset="0"/>
                <a:sym typeface="Wingdings" pitchFamily="2" charset="2"/>
              </a:rPr>
              <a:t> </a:t>
            </a:r>
            <a:r>
              <a:rPr lang="en-US" dirty="0" smtClean="0">
                <a:solidFill>
                  <a:schemeClr val="bg2">
                    <a:lumMod val="25000"/>
                  </a:schemeClr>
                </a:solidFill>
                <a:latin typeface="Arial" panose="020B0604020202020204" pitchFamily="34" charset="0"/>
                <a:cs typeface="Arial" panose="020B0604020202020204" pitchFamily="34" charset="0"/>
                <a:sym typeface="Wingdings" pitchFamily="2" charset="2"/>
              </a:rPr>
              <a:t>creatinine) </a:t>
            </a:r>
          </a:p>
          <a:p>
            <a:pPr>
              <a:lnSpc>
                <a:spcPts val="2200"/>
              </a:lnSpc>
              <a:spcBef>
                <a:spcPts val="600"/>
              </a:spcBef>
            </a:pPr>
            <a:r>
              <a:rPr lang="en-US" dirty="0">
                <a:solidFill>
                  <a:schemeClr val="bg2">
                    <a:lumMod val="25000"/>
                  </a:schemeClr>
                </a:solidFill>
                <a:latin typeface="Arial" panose="020B0604020202020204" pitchFamily="34" charset="0"/>
                <a:cs typeface="Arial" panose="020B0604020202020204" pitchFamily="34" charset="0"/>
                <a:sym typeface="Wingdings" pitchFamily="2" charset="2"/>
              </a:rPr>
              <a:t> </a:t>
            </a:r>
            <a:r>
              <a:rPr lang="en-US" dirty="0" smtClean="0">
                <a:solidFill>
                  <a:schemeClr val="bg2">
                    <a:lumMod val="25000"/>
                  </a:schemeClr>
                </a:solidFill>
                <a:latin typeface="Arial" panose="020B0604020202020204" pitchFamily="34" charset="0"/>
                <a:cs typeface="Arial" panose="020B0604020202020204" pitchFamily="34" charset="0"/>
                <a:sym typeface="Wingdings" pitchFamily="2" charset="2"/>
              </a:rPr>
              <a:t>   *BMD approach: U-Cd concentration above which 5 or 10% of the Cd-exposed workers would have ‘abnormal’ urinary concentrations of tubular toxicity markers</a:t>
            </a:r>
            <a:endParaRPr lang="en-US" dirty="0">
              <a:solidFill>
                <a:schemeClr val="bg2">
                  <a:lumMod val="25000"/>
                </a:schemeClr>
              </a:solidFill>
              <a:latin typeface="Arial" panose="020B0604020202020204" pitchFamily="34" charset="0"/>
              <a:cs typeface="Arial" panose="020B0604020202020204" pitchFamily="34" charset="0"/>
              <a:sym typeface="Wingdings" pitchFamily="2" charset="2"/>
            </a:endParaRPr>
          </a:p>
        </p:txBody>
      </p:sp>
      <p:grpSp>
        <p:nvGrpSpPr>
          <p:cNvPr id="39" name="Groupe 38"/>
          <p:cNvGrpSpPr/>
          <p:nvPr/>
        </p:nvGrpSpPr>
        <p:grpSpPr>
          <a:xfrm>
            <a:off x="554954" y="4148978"/>
            <a:ext cx="8233580" cy="2204723"/>
            <a:chOff x="469438" y="1602664"/>
            <a:chExt cx="8436909" cy="2375103"/>
          </a:xfrm>
        </p:grpSpPr>
        <p:sp>
          <p:nvSpPr>
            <p:cNvPr id="40" name="AutoShape 18"/>
            <p:cNvSpPr>
              <a:spLocks noChangeArrowheads="1"/>
            </p:cNvSpPr>
            <p:nvPr/>
          </p:nvSpPr>
          <p:spPr bwMode="auto">
            <a:xfrm>
              <a:off x="1790114" y="1675833"/>
              <a:ext cx="2786062" cy="1301750"/>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defRPr/>
              </a:pPr>
              <a:endParaRPr lang="en-US" sz="1100" kern="0">
                <a:solidFill>
                  <a:srgbClr val="000000">
                    <a:lumMod val="50000"/>
                  </a:srgbClr>
                </a:solidFill>
                <a:cs typeface="Arial" pitchFamily="34" charset="0"/>
              </a:endParaRPr>
            </a:p>
          </p:txBody>
        </p:sp>
        <p:sp>
          <p:nvSpPr>
            <p:cNvPr id="41" name="AutoShape 19"/>
            <p:cNvSpPr>
              <a:spLocks noChangeArrowheads="1"/>
            </p:cNvSpPr>
            <p:nvPr/>
          </p:nvSpPr>
          <p:spPr bwMode="auto">
            <a:xfrm>
              <a:off x="4647614" y="1675833"/>
              <a:ext cx="3052762" cy="1301750"/>
            </a:xfrm>
            <a:prstGeom prst="roundRect">
              <a:avLst/>
            </a:prstGeom>
            <a:ln>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defRPr/>
              </a:pPr>
              <a:endParaRPr lang="en-US" sz="1100" kern="0">
                <a:solidFill>
                  <a:schemeClr val="tx1"/>
                </a:solidFill>
                <a:cs typeface="Arial" pitchFamily="34" charset="0"/>
              </a:endParaRPr>
            </a:p>
          </p:txBody>
        </p:sp>
        <p:sp>
          <p:nvSpPr>
            <p:cNvPr id="42" name="Text Box 4"/>
            <p:cNvSpPr txBox="1">
              <a:spLocks noChangeArrowheads="1"/>
            </p:cNvSpPr>
            <p:nvPr/>
          </p:nvSpPr>
          <p:spPr bwMode="auto">
            <a:xfrm>
              <a:off x="2318488" y="1725045"/>
              <a:ext cx="1827744" cy="261610"/>
            </a:xfrm>
            <a:prstGeom prst="rect">
              <a:avLst/>
            </a:prstGeom>
            <a:noFill/>
            <a:ln w="9525">
              <a:noFill/>
              <a:miter lim="800000"/>
              <a:headEnd/>
              <a:tailEnd/>
            </a:ln>
          </p:spPr>
          <p:txBody>
            <a:bodyPr wrap="none">
              <a:spAutoFit/>
            </a:bodyPr>
            <a:lstStyle/>
            <a:p>
              <a:pPr algn="ctr">
                <a:defRPr/>
              </a:pPr>
              <a:r>
                <a:rPr lang="en-US" sz="1100" kern="0" dirty="0" smtClean="0">
                  <a:solidFill>
                    <a:srgbClr val="0070C0"/>
                  </a:solidFill>
                  <a:latin typeface="Arial Black" pitchFamily="34" charset="0"/>
                  <a:cs typeface="Arial" pitchFamily="34" charset="0"/>
                </a:rPr>
                <a:t>Exposure biomarkers</a:t>
              </a:r>
              <a:endParaRPr lang="en-US" sz="1100" kern="0" dirty="0">
                <a:solidFill>
                  <a:srgbClr val="0070C0"/>
                </a:solidFill>
                <a:latin typeface="Arial Black" pitchFamily="34" charset="0"/>
                <a:cs typeface="Arial" pitchFamily="34" charset="0"/>
              </a:endParaRPr>
            </a:p>
          </p:txBody>
        </p:sp>
        <p:sp>
          <p:nvSpPr>
            <p:cNvPr id="43" name="Text Box 5"/>
            <p:cNvSpPr txBox="1">
              <a:spLocks noChangeArrowheads="1"/>
            </p:cNvSpPr>
            <p:nvPr/>
          </p:nvSpPr>
          <p:spPr bwMode="auto">
            <a:xfrm>
              <a:off x="1861458" y="2106720"/>
              <a:ext cx="1384485" cy="603504"/>
            </a:xfrm>
            <a:prstGeom prst="rect">
              <a:avLst/>
            </a:prstGeom>
            <a:noFill/>
            <a:ln w="9525">
              <a:noFill/>
              <a:miter lim="800000"/>
              <a:headEnd/>
              <a:tailEnd/>
            </a:ln>
          </p:spPr>
          <p:txBody>
            <a:bodyPr wrap="square" anchor="ctr" anchorCtr="0">
              <a:noAutofit/>
            </a:bodyPr>
            <a:lstStyle/>
            <a:p>
              <a:pPr algn="ctr">
                <a:defRPr/>
              </a:pPr>
              <a:r>
                <a:rPr lang="en-US" sz="1100" kern="0" smtClean="0">
                  <a:solidFill>
                    <a:srgbClr val="0070C0"/>
                  </a:solidFill>
                  <a:cs typeface="Arial" pitchFamily="34" charset="0"/>
                </a:rPr>
                <a:t>Internal dose</a:t>
              </a:r>
              <a:endParaRPr lang="en-US" sz="1100" kern="0">
                <a:solidFill>
                  <a:srgbClr val="0070C0"/>
                </a:solidFill>
                <a:cs typeface="Arial" pitchFamily="34" charset="0"/>
              </a:endParaRPr>
            </a:p>
          </p:txBody>
        </p:sp>
        <p:sp>
          <p:nvSpPr>
            <p:cNvPr id="44" name="Text Box 6"/>
            <p:cNvSpPr txBox="1">
              <a:spLocks noChangeArrowheads="1"/>
            </p:cNvSpPr>
            <p:nvPr/>
          </p:nvSpPr>
          <p:spPr bwMode="auto">
            <a:xfrm>
              <a:off x="3133735" y="1977458"/>
              <a:ext cx="1374180" cy="843945"/>
            </a:xfrm>
            <a:prstGeom prst="ellipse">
              <a:avLst/>
            </a:prstGeom>
            <a:noFill/>
            <a:ln w="9525">
              <a:noFill/>
              <a:miter lim="800000"/>
              <a:headEnd/>
              <a:tailEnd/>
            </a:ln>
          </p:spPr>
          <p:txBody>
            <a:bodyPr wrap="square">
              <a:spAutoFit/>
            </a:bodyPr>
            <a:lstStyle/>
            <a:p>
              <a:pPr algn="ctr">
                <a:defRPr/>
              </a:pPr>
              <a:r>
                <a:rPr lang="en-US" sz="1100" kern="0" smtClean="0">
                  <a:solidFill>
                    <a:srgbClr val="0070C0"/>
                  </a:solidFill>
                  <a:cs typeface="Arial" pitchFamily="34" charset="0"/>
                </a:rPr>
                <a:t>Biologically effective dose</a:t>
              </a:r>
              <a:endParaRPr lang="en-US" sz="1100" kern="0">
                <a:solidFill>
                  <a:srgbClr val="0070C0"/>
                </a:solidFill>
                <a:cs typeface="Arial" pitchFamily="34" charset="0"/>
              </a:endParaRPr>
            </a:p>
          </p:txBody>
        </p:sp>
        <p:sp>
          <p:nvSpPr>
            <p:cNvPr id="45" name="Text Box 7"/>
            <p:cNvSpPr txBox="1">
              <a:spLocks noChangeArrowheads="1"/>
            </p:cNvSpPr>
            <p:nvPr/>
          </p:nvSpPr>
          <p:spPr bwMode="auto">
            <a:xfrm>
              <a:off x="5292722" y="1725045"/>
              <a:ext cx="1653017" cy="261610"/>
            </a:xfrm>
            <a:prstGeom prst="rect">
              <a:avLst/>
            </a:prstGeom>
            <a:noFill/>
            <a:ln w="9525">
              <a:noFill/>
              <a:miter lim="800000"/>
              <a:headEnd/>
              <a:tailEnd/>
            </a:ln>
          </p:spPr>
          <p:txBody>
            <a:bodyPr wrap="none">
              <a:spAutoFit/>
            </a:bodyPr>
            <a:lstStyle/>
            <a:p>
              <a:pPr algn="ctr">
                <a:defRPr/>
              </a:pPr>
              <a:r>
                <a:rPr lang="en-US" sz="1100" kern="0" dirty="0" smtClean="0">
                  <a:solidFill>
                    <a:schemeClr val="accent3">
                      <a:lumMod val="50000"/>
                    </a:schemeClr>
                  </a:solidFill>
                  <a:latin typeface="Arial Black" pitchFamily="34" charset="0"/>
                  <a:cs typeface="Arial" pitchFamily="34" charset="0"/>
                </a:rPr>
                <a:t>Effects biomarkers</a:t>
              </a:r>
              <a:endParaRPr lang="en-US" sz="1100" kern="0" dirty="0">
                <a:solidFill>
                  <a:schemeClr val="accent3">
                    <a:lumMod val="50000"/>
                  </a:schemeClr>
                </a:solidFill>
                <a:latin typeface="Arial Black" pitchFamily="34" charset="0"/>
                <a:cs typeface="Arial" pitchFamily="34" charset="0"/>
              </a:endParaRPr>
            </a:p>
          </p:txBody>
        </p:sp>
        <p:sp>
          <p:nvSpPr>
            <p:cNvPr id="46" name="Text Box 8"/>
            <p:cNvSpPr txBox="1">
              <a:spLocks noChangeArrowheads="1"/>
            </p:cNvSpPr>
            <p:nvPr/>
          </p:nvSpPr>
          <p:spPr bwMode="auto">
            <a:xfrm>
              <a:off x="4719051" y="2107881"/>
              <a:ext cx="1871067" cy="605909"/>
            </a:xfrm>
            <a:prstGeom prst="ellipse">
              <a:avLst/>
            </a:prstGeom>
            <a:noFill/>
            <a:ln w="9525">
              <a:noFill/>
              <a:miter lim="800000"/>
              <a:headEnd/>
              <a:tailEnd/>
            </a:ln>
          </p:spPr>
          <p:txBody>
            <a:bodyPr wrap="square">
              <a:spAutoFit/>
            </a:bodyPr>
            <a:lstStyle/>
            <a:p>
              <a:pPr algn="ctr">
                <a:defRPr/>
              </a:pPr>
              <a:r>
                <a:rPr lang="en-US" sz="1100" kern="0" dirty="0" smtClean="0">
                  <a:solidFill>
                    <a:schemeClr val="accent3">
                      <a:lumMod val="50000"/>
                    </a:schemeClr>
                  </a:solidFill>
                  <a:cs typeface="Arial" pitchFamily="34" charset="0"/>
                </a:rPr>
                <a:t>Early biologic effects</a:t>
              </a:r>
              <a:endParaRPr lang="en-US" sz="1100" kern="0" dirty="0">
                <a:solidFill>
                  <a:schemeClr val="accent3">
                    <a:lumMod val="50000"/>
                  </a:schemeClr>
                </a:solidFill>
                <a:cs typeface="Arial" pitchFamily="34" charset="0"/>
              </a:endParaRPr>
            </a:p>
          </p:txBody>
        </p:sp>
        <p:sp>
          <p:nvSpPr>
            <p:cNvPr id="47" name="Text Box 9"/>
            <p:cNvSpPr txBox="1">
              <a:spLocks noChangeArrowheads="1"/>
            </p:cNvSpPr>
            <p:nvPr/>
          </p:nvSpPr>
          <p:spPr bwMode="auto">
            <a:xfrm>
              <a:off x="6147801" y="1962704"/>
              <a:ext cx="1500188" cy="843945"/>
            </a:xfrm>
            <a:prstGeom prst="ellipse">
              <a:avLst/>
            </a:prstGeom>
            <a:noFill/>
            <a:ln w="9525">
              <a:noFill/>
              <a:miter lim="800000"/>
              <a:headEnd/>
              <a:tailEnd/>
            </a:ln>
          </p:spPr>
          <p:txBody>
            <a:bodyPr>
              <a:spAutoFit/>
            </a:bodyPr>
            <a:lstStyle/>
            <a:p>
              <a:pPr algn="ctr">
                <a:defRPr/>
              </a:pPr>
              <a:r>
                <a:rPr lang="en-US" sz="1100" kern="0" dirty="0" smtClean="0">
                  <a:solidFill>
                    <a:schemeClr val="accent3">
                      <a:lumMod val="50000"/>
                    </a:schemeClr>
                  </a:solidFill>
                  <a:cs typeface="Arial" pitchFamily="34" charset="0"/>
                </a:rPr>
                <a:t>Altered structure/ function</a:t>
              </a:r>
              <a:endParaRPr lang="en-US" sz="1100" kern="0" dirty="0">
                <a:solidFill>
                  <a:schemeClr val="accent3">
                    <a:lumMod val="50000"/>
                  </a:schemeClr>
                </a:solidFill>
                <a:cs typeface="Arial" pitchFamily="34" charset="0"/>
              </a:endParaRPr>
            </a:p>
          </p:txBody>
        </p:sp>
        <p:sp>
          <p:nvSpPr>
            <p:cNvPr id="48" name="Rectangle 11"/>
            <p:cNvSpPr>
              <a:spLocks noChangeArrowheads="1"/>
            </p:cNvSpPr>
            <p:nvPr/>
          </p:nvSpPr>
          <p:spPr bwMode="auto">
            <a:xfrm>
              <a:off x="469438" y="2206058"/>
              <a:ext cx="1214437" cy="366712"/>
            </a:xfrm>
            <a:prstGeom prst="ellipse">
              <a:avLst/>
            </a:prstGeom>
            <a:noFill/>
            <a:ln w="9525">
              <a:solidFill>
                <a:schemeClr val="tx2">
                  <a:lumMod val="50000"/>
                </a:schemeClr>
              </a:solidFill>
              <a:miter lim="800000"/>
              <a:headEnd/>
              <a:tailEnd/>
            </a:ln>
          </p:spPr>
          <p:txBody>
            <a:bodyPr>
              <a:spAutoFit/>
            </a:bodyPr>
            <a:lstStyle/>
            <a:p>
              <a:pPr>
                <a:defRPr/>
              </a:pPr>
              <a:r>
                <a:rPr lang="en-US" sz="1100" kern="0" smtClean="0">
                  <a:solidFill>
                    <a:srgbClr val="000000">
                      <a:lumMod val="50000"/>
                    </a:srgbClr>
                  </a:solidFill>
                  <a:cs typeface="Arial" pitchFamily="34" charset="0"/>
                </a:rPr>
                <a:t>Exposure</a:t>
              </a:r>
              <a:endParaRPr lang="en-US" sz="1100" kern="0">
                <a:solidFill>
                  <a:srgbClr val="000000">
                    <a:lumMod val="50000"/>
                  </a:srgbClr>
                </a:solidFill>
                <a:cs typeface="Arial" pitchFamily="34" charset="0"/>
              </a:endParaRPr>
            </a:p>
          </p:txBody>
        </p:sp>
        <p:sp>
          <p:nvSpPr>
            <p:cNvPr id="49" name="Rectangle 12"/>
            <p:cNvSpPr>
              <a:spLocks noChangeArrowheads="1"/>
            </p:cNvSpPr>
            <p:nvPr/>
          </p:nvSpPr>
          <p:spPr bwMode="auto">
            <a:xfrm>
              <a:off x="7742246" y="2191200"/>
              <a:ext cx="978742" cy="367873"/>
            </a:xfrm>
            <a:prstGeom prst="ellipse">
              <a:avLst/>
            </a:prstGeom>
            <a:noFill/>
            <a:ln w="9525">
              <a:solidFill>
                <a:schemeClr val="tx1"/>
              </a:solidFill>
              <a:miter lim="800000"/>
              <a:headEnd/>
              <a:tailEnd/>
            </a:ln>
          </p:spPr>
          <p:txBody>
            <a:bodyPr wrap="none">
              <a:spAutoFit/>
            </a:bodyPr>
            <a:lstStyle/>
            <a:p>
              <a:pPr>
                <a:defRPr/>
              </a:pPr>
              <a:r>
                <a:rPr lang="en-US" sz="1100" kern="0" dirty="0" smtClean="0">
                  <a:cs typeface="Arial" pitchFamily="34" charset="0"/>
                </a:rPr>
                <a:t>Disease</a:t>
              </a:r>
              <a:endParaRPr lang="en-US" sz="1100" kern="0" dirty="0">
                <a:cs typeface="Arial" pitchFamily="34" charset="0"/>
              </a:endParaRPr>
            </a:p>
          </p:txBody>
        </p:sp>
        <p:sp>
          <p:nvSpPr>
            <p:cNvPr id="50" name="ZoneTexte 49"/>
            <p:cNvSpPr txBox="1"/>
            <p:nvPr/>
          </p:nvSpPr>
          <p:spPr>
            <a:xfrm>
              <a:off x="2624242" y="3234885"/>
              <a:ext cx="1502334" cy="261610"/>
            </a:xfrm>
            <a:prstGeom prst="rect">
              <a:avLst/>
            </a:prstGeom>
            <a:noFill/>
            <a:ln>
              <a:solidFill>
                <a:schemeClr val="tx2">
                  <a:lumMod val="50000"/>
                </a:schemeClr>
              </a:solidFill>
            </a:ln>
          </p:spPr>
          <p:txBody>
            <a:bodyPr wrap="none" rtlCol="0">
              <a:spAutoFit/>
            </a:bodyPr>
            <a:lstStyle/>
            <a:p>
              <a:pPr eaLnBrk="0" fontAlgn="base" hangingPunct="0">
                <a:spcBef>
                  <a:spcPct val="0"/>
                </a:spcBef>
                <a:spcAft>
                  <a:spcPct val="0"/>
                </a:spcAft>
              </a:pPr>
              <a:r>
                <a:rPr lang="en-US" sz="1100" b="1" smtClean="0">
                  <a:solidFill>
                    <a:srgbClr val="000000">
                      <a:lumMod val="50000"/>
                    </a:srgbClr>
                  </a:solidFill>
                  <a:latin typeface="Arial Black" pitchFamily="34" charset="0"/>
                  <a:cs typeface="Arial" pitchFamily="34" charset="0"/>
                </a:rPr>
                <a:t>Urinary cadmium</a:t>
              </a:r>
              <a:endParaRPr lang="en-US" sz="1100" b="1">
                <a:solidFill>
                  <a:srgbClr val="000000">
                    <a:lumMod val="50000"/>
                  </a:srgbClr>
                </a:solidFill>
                <a:latin typeface="Arial Black" pitchFamily="34" charset="0"/>
                <a:cs typeface="Arial" pitchFamily="34" charset="0"/>
              </a:endParaRPr>
            </a:p>
          </p:txBody>
        </p:sp>
        <p:sp>
          <p:nvSpPr>
            <p:cNvPr id="51" name="ZoneTexte 50"/>
            <p:cNvSpPr txBox="1"/>
            <p:nvPr/>
          </p:nvSpPr>
          <p:spPr>
            <a:xfrm>
              <a:off x="4645902" y="3546880"/>
              <a:ext cx="2039877" cy="430887"/>
            </a:xfrm>
            <a:prstGeom prst="rect">
              <a:avLst/>
            </a:prstGeom>
            <a:solidFill>
              <a:schemeClr val="bg1"/>
            </a:solidFill>
            <a:ln>
              <a:solidFill>
                <a:schemeClr val="tx1"/>
              </a:solidFill>
            </a:ln>
          </p:spPr>
          <p:txBody>
            <a:bodyPr wrap="square" rtlCol="0">
              <a:spAutoFit/>
            </a:bodyPr>
            <a:lstStyle/>
            <a:p>
              <a:pPr algn="ctr" eaLnBrk="0" fontAlgn="base" hangingPunct="0">
                <a:spcBef>
                  <a:spcPct val="0"/>
                </a:spcBef>
                <a:spcAft>
                  <a:spcPct val="0"/>
                </a:spcAft>
              </a:pPr>
              <a:r>
                <a:rPr lang="en-US" sz="1100" b="1" dirty="0" smtClean="0">
                  <a:latin typeface="Arial Black" pitchFamily="34" charset="0"/>
                  <a:cs typeface="Arial" pitchFamily="34" charset="0"/>
                </a:rPr>
                <a:t>Early BM for </a:t>
              </a:r>
              <a:r>
                <a:rPr lang="en-US" sz="1100" b="1" dirty="0" err="1" smtClean="0">
                  <a:latin typeface="Arial Black" pitchFamily="34" charset="0"/>
                  <a:cs typeface="Arial" pitchFamily="34" charset="0"/>
                </a:rPr>
                <a:t>tubulopathy</a:t>
              </a:r>
              <a:r>
                <a:rPr lang="en-US" sz="1100" b="1" dirty="0" smtClean="0">
                  <a:latin typeface="Arial Black" pitchFamily="34" charset="0"/>
                  <a:cs typeface="Arial" pitchFamily="34" charset="0"/>
                </a:rPr>
                <a:t> increase</a:t>
              </a:r>
              <a:endParaRPr lang="en-US" sz="1100" b="1" dirty="0">
                <a:latin typeface="Arial Black" pitchFamily="34" charset="0"/>
                <a:cs typeface="Arial" pitchFamily="34" charset="0"/>
              </a:endParaRPr>
            </a:p>
          </p:txBody>
        </p:sp>
        <p:sp>
          <p:nvSpPr>
            <p:cNvPr id="52" name="ZoneTexte 51"/>
            <p:cNvSpPr txBox="1"/>
            <p:nvPr/>
          </p:nvSpPr>
          <p:spPr>
            <a:xfrm>
              <a:off x="6158070" y="3186840"/>
              <a:ext cx="1268296" cy="261610"/>
            </a:xfrm>
            <a:prstGeom prst="rect">
              <a:avLst/>
            </a:prstGeom>
            <a:no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GFR decrease</a:t>
              </a:r>
              <a:endParaRPr lang="en-US" sz="1100" b="1" dirty="0">
                <a:solidFill>
                  <a:srgbClr val="B2B2B2"/>
                </a:solidFill>
                <a:latin typeface="Arial Black" pitchFamily="34" charset="0"/>
                <a:cs typeface="Arial" pitchFamily="34" charset="0"/>
              </a:endParaRPr>
            </a:p>
          </p:txBody>
        </p:sp>
        <p:cxnSp>
          <p:nvCxnSpPr>
            <p:cNvPr id="53" name="Connecteur droit avec flèche 52"/>
            <p:cNvCxnSpPr>
              <a:stCxn id="46" idx="4"/>
              <a:endCxn id="51" idx="0"/>
            </p:cNvCxnSpPr>
            <p:nvPr/>
          </p:nvCxnSpPr>
          <p:spPr>
            <a:xfrm>
              <a:off x="5654585" y="2713790"/>
              <a:ext cx="0" cy="833090"/>
            </a:xfrm>
            <a:prstGeom prst="straightConnector1">
              <a:avLst/>
            </a:prstGeom>
            <a:ln w="190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4" name="Flèche droite 53"/>
            <p:cNvSpPr/>
            <p:nvPr/>
          </p:nvSpPr>
          <p:spPr bwMode="auto">
            <a:xfrm>
              <a:off x="1693574" y="1747841"/>
              <a:ext cx="6048672" cy="1296144"/>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b="1" smtClean="0">
                <a:solidFill>
                  <a:srgbClr val="000000"/>
                </a:solidFill>
              </a:endParaRPr>
            </a:p>
          </p:txBody>
        </p:sp>
        <p:sp>
          <p:nvSpPr>
            <p:cNvPr id="55" name="ZoneTexte 54"/>
            <p:cNvSpPr txBox="1"/>
            <p:nvPr/>
          </p:nvSpPr>
          <p:spPr>
            <a:xfrm>
              <a:off x="682206" y="3214423"/>
              <a:ext cx="1377300" cy="261610"/>
            </a:xfrm>
            <a:prstGeom prst="rect">
              <a:avLst/>
            </a:prstGeom>
            <a:noFill/>
            <a:ln>
              <a:solidFill>
                <a:schemeClr val="tx1"/>
              </a:solidFill>
            </a:ln>
          </p:spPr>
          <p:txBody>
            <a:bodyPr wrap="none" rtlCol="0">
              <a:spAutoFit/>
            </a:bodyPr>
            <a:lstStyle/>
            <a:p>
              <a:pPr eaLnBrk="0" fontAlgn="base" hangingPunct="0">
                <a:spcBef>
                  <a:spcPct val="0"/>
                </a:spcBef>
                <a:spcAft>
                  <a:spcPct val="0"/>
                </a:spcAft>
              </a:pPr>
              <a:r>
                <a:rPr lang="en-US" sz="1100" b="1" smtClean="0">
                  <a:solidFill>
                    <a:srgbClr val="000000"/>
                  </a:solidFill>
                  <a:latin typeface="Arial Black" pitchFamily="34" charset="0"/>
                  <a:cs typeface="Arial" pitchFamily="34" charset="0"/>
                </a:rPr>
                <a:t>Blood cadmium</a:t>
              </a:r>
              <a:endParaRPr lang="en-US" sz="1100" b="1">
                <a:solidFill>
                  <a:srgbClr val="000000"/>
                </a:solidFill>
                <a:latin typeface="Arial Black" pitchFamily="34" charset="0"/>
                <a:cs typeface="Arial" pitchFamily="34" charset="0"/>
              </a:endParaRPr>
            </a:p>
          </p:txBody>
        </p:sp>
        <p:sp>
          <p:nvSpPr>
            <p:cNvPr id="56" name="ZoneTexte 55"/>
            <p:cNvSpPr txBox="1"/>
            <p:nvPr/>
          </p:nvSpPr>
          <p:spPr>
            <a:xfrm>
              <a:off x="537488" y="1603825"/>
              <a:ext cx="1156086" cy="261610"/>
            </a:xfrm>
            <a:prstGeom prst="rect">
              <a:avLst/>
            </a:prstGeom>
            <a:no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Air cadmium</a:t>
              </a:r>
              <a:endParaRPr lang="en-US" sz="1100" b="1" dirty="0">
                <a:solidFill>
                  <a:srgbClr val="B2B2B2"/>
                </a:solidFill>
                <a:latin typeface="Arial Black" pitchFamily="34" charset="0"/>
                <a:cs typeface="Arial" pitchFamily="34" charset="0"/>
              </a:endParaRPr>
            </a:p>
          </p:txBody>
        </p:sp>
        <p:cxnSp>
          <p:nvCxnSpPr>
            <p:cNvPr id="57" name="Connecteur droit avec flèche 56"/>
            <p:cNvCxnSpPr>
              <a:stCxn id="43" idx="2"/>
            </p:cNvCxnSpPr>
            <p:nvPr/>
          </p:nvCxnSpPr>
          <p:spPr bwMode="auto">
            <a:xfrm>
              <a:off x="2553701" y="2710224"/>
              <a:ext cx="629444" cy="504199"/>
            </a:xfrm>
            <a:prstGeom prst="straightConnector1">
              <a:avLst/>
            </a:prstGeom>
            <a:solidFill>
              <a:schemeClr val="accent1"/>
            </a:solidFill>
            <a:ln w="19050" cap="flat" cmpd="sng" algn="ctr">
              <a:solidFill>
                <a:schemeClr val="accent2">
                  <a:lumMod val="75000"/>
                </a:schemeClr>
              </a:solidFill>
              <a:prstDash val="solid"/>
              <a:round/>
              <a:headEnd type="none" w="med" len="med"/>
              <a:tailEnd type="triangle" w="med" len="med"/>
            </a:ln>
            <a:effectLst/>
          </p:spPr>
        </p:cxnSp>
        <p:cxnSp>
          <p:nvCxnSpPr>
            <p:cNvPr id="58" name="Connecteur droit avec flèche 57"/>
            <p:cNvCxnSpPr>
              <a:stCxn id="43" idx="2"/>
            </p:cNvCxnSpPr>
            <p:nvPr/>
          </p:nvCxnSpPr>
          <p:spPr bwMode="auto">
            <a:xfrm flipH="1">
              <a:off x="1737449" y="2710224"/>
              <a:ext cx="816252" cy="495952"/>
            </a:xfrm>
            <a:prstGeom prst="straightConnector1">
              <a:avLst/>
            </a:prstGeom>
            <a:solidFill>
              <a:schemeClr val="accent1"/>
            </a:solidFill>
            <a:ln w="19050" cap="flat" cmpd="sng" algn="ctr">
              <a:solidFill>
                <a:schemeClr val="accent2">
                  <a:lumMod val="75000"/>
                </a:schemeClr>
              </a:solidFill>
              <a:prstDash val="solid"/>
              <a:round/>
              <a:headEnd type="none" w="med" len="med"/>
              <a:tailEnd type="triangle" w="med" len="med"/>
            </a:ln>
            <a:effectLst/>
          </p:spPr>
        </p:cxnSp>
        <p:cxnSp>
          <p:nvCxnSpPr>
            <p:cNvPr id="59" name="Connecteur droit avec flèche 58"/>
            <p:cNvCxnSpPr/>
            <p:nvPr/>
          </p:nvCxnSpPr>
          <p:spPr>
            <a:xfrm flipH="1">
              <a:off x="6899288" y="2754792"/>
              <a:ext cx="0" cy="433209"/>
            </a:xfrm>
            <a:prstGeom prst="straightConnector1">
              <a:avLst/>
            </a:prstGeom>
            <a:ln w="19050">
              <a:solidFill>
                <a:schemeClr val="accent2">
                  <a:lumMod val="75000"/>
                  <a:alpha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0" name="Connecteur droit avec flèche 59"/>
            <p:cNvCxnSpPr/>
            <p:nvPr/>
          </p:nvCxnSpPr>
          <p:spPr bwMode="auto">
            <a:xfrm flipH="1" flipV="1">
              <a:off x="1115531" y="1864274"/>
              <a:ext cx="0" cy="340623"/>
            </a:xfrm>
            <a:prstGeom prst="straightConnector1">
              <a:avLst/>
            </a:prstGeom>
            <a:solidFill>
              <a:schemeClr val="accent1"/>
            </a:solidFill>
            <a:ln w="19050" cap="flat" cmpd="sng" algn="ctr">
              <a:solidFill>
                <a:schemeClr val="accent2">
                  <a:lumMod val="75000"/>
                  <a:alpha val="40000"/>
                </a:schemeClr>
              </a:solidFill>
              <a:prstDash val="solid"/>
              <a:round/>
              <a:headEnd type="none" w="med" len="med"/>
              <a:tailEnd type="triangle"/>
            </a:ln>
            <a:effectLst/>
          </p:spPr>
        </p:cxnSp>
        <p:sp>
          <p:nvSpPr>
            <p:cNvPr id="61" name="ZoneTexte 60"/>
            <p:cNvSpPr txBox="1"/>
            <p:nvPr/>
          </p:nvSpPr>
          <p:spPr>
            <a:xfrm>
              <a:off x="7742246" y="1602664"/>
              <a:ext cx="1164101" cy="261610"/>
            </a:xfrm>
            <a:prstGeom prst="rect">
              <a:avLst/>
            </a:prstGeom>
            <a:no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Renal failure</a:t>
              </a:r>
              <a:endParaRPr lang="en-US" sz="1100" b="1" dirty="0">
                <a:solidFill>
                  <a:srgbClr val="B2B2B2"/>
                </a:solidFill>
                <a:latin typeface="Arial Black" pitchFamily="34" charset="0"/>
                <a:cs typeface="Arial" pitchFamily="34" charset="0"/>
              </a:endParaRPr>
            </a:p>
          </p:txBody>
        </p:sp>
        <p:cxnSp>
          <p:nvCxnSpPr>
            <p:cNvPr id="62" name="Connecteur droit avec flèche 61"/>
            <p:cNvCxnSpPr>
              <a:endCxn id="61" idx="2"/>
            </p:cNvCxnSpPr>
            <p:nvPr/>
          </p:nvCxnSpPr>
          <p:spPr bwMode="auto">
            <a:xfrm flipH="1" flipV="1">
              <a:off x="8324297" y="1864274"/>
              <a:ext cx="0" cy="326926"/>
            </a:xfrm>
            <a:prstGeom prst="straightConnector1">
              <a:avLst/>
            </a:prstGeom>
            <a:solidFill>
              <a:schemeClr val="accent1"/>
            </a:solidFill>
            <a:ln w="19050" cap="flat" cmpd="sng" algn="ctr">
              <a:solidFill>
                <a:schemeClr val="accent2">
                  <a:lumMod val="75000"/>
                  <a:alpha val="40000"/>
                </a:schemeClr>
              </a:solidFill>
              <a:prstDash val="solid"/>
              <a:round/>
              <a:headEnd type="none" w="med" len="med"/>
              <a:tailEnd type="triangle" w="med" len="med"/>
            </a:ln>
            <a:effectLst/>
          </p:spPr>
        </p:cxnSp>
      </p:grpSp>
      <p:cxnSp>
        <p:nvCxnSpPr>
          <p:cNvPr id="63" name="Forme 33"/>
          <p:cNvCxnSpPr>
            <a:endCxn id="49" idx="4"/>
          </p:cNvCxnSpPr>
          <p:nvPr/>
        </p:nvCxnSpPr>
        <p:spPr bwMode="auto">
          <a:xfrm flipV="1">
            <a:off x="7360427" y="5036778"/>
            <a:ext cx="769638" cy="735224"/>
          </a:xfrm>
          <a:prstGeom prst="bentConnector2">
            <a:avLst/>
          </a:prstGeom>
          <a:solidFill>
            <a:schemeClr val="accent1"/>
          </a:solidFill>
          <a:ln w="38100" cap="flat" cmpd="sng" algn="ctr">
            <a:solidFill>
              <a:srgbClr val="C00000"/>
            </a:solidFill>
            <a:prstDash val="solid"/>
            <a:round/>
            <a:headEnd type="triangle" w="med" len="med"/>
            <a:tailEnd type="triangle"/>
          </a:ln>
          <a:effectLst/>
        </p:spPr>
      </p:cxnSp>
      <p:cxnSp>
        <p:nvCxnSpPr>
          <p:cNvPr id="64" name="Forme 31"/>
          <p:cNvCxnSpPr>
            <a:stCxn id="51" idx="3"/>
          </p:cNvCxnSpPr>
          <p:nvPr/>
        </p:nvCxnSpPr>
        <p:spPr bwMode="auto">
          <a:xfrm flipV="1">
            <a:off x="6621481" y="5862356"/>
            <a:ext cx="281588" cy="291357"/>
          </a:xfrm>
          <a:prstGeom prst="bentConnector2">
            <a:avLst/>
          </a:prstGeom>
          <a:solidFill>
            <a:schemeClr val="accent1"/>
          </a:solidFill>
          <a:ln w="38100" cap="flat" cmpd="sng" algn="ctr">
            <a:solidFill>
              <a:srgbClr val="C00000"/>
            </a:solidFill>
            <a:prstDash val="solid"/>
            <a:round/>
            <a:headEnd type="triangle" w="med" len="med"/>
            <a:tailEnd type="triangle"/>
          </a:ln>
          <a:effectLst/>
        </p:spPr>
      </p:cxnSp>
    </p:spTree>
    <p:extLst>
      <p:ext uri="{BB962C8B-B14F-4D97-AF65-F5344CB8AC3E}">
        <p14:creationId xmlns:p14="http://schemas.microsoft.com/office/powerpoint/2010/main" val="3758314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14</a:t>
            </a:fld>
            <a:endParaRPr lang="en-US" dirty="0"/>
          </a:p>
        </p:txBody>
      </p:sp>
      <p:sp>
        <p:nvSpPr>
          <p:cNvPr id="9" name="Textfeld 8"/>
          <p:cNvSpPr txBox="1"/>
          <p:nvPr/>
        </p:nvSpPr>
        <p:spPr>
          <a:xfrm>
            <a:off x="3624148" y="6487996"/>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5" name="ZoneTexte 4"/>
          <p:cNvSpPr txBox="1"/>
          <p:nvPr/>
        </p:nvSpPr>
        <p:spPr>
          <a:xfrm>
            <a:off x="463899" y="232509"/>
            <a:ext cx="7455760" cy="492443"/>
          </a:xfrm>
          <a:prstGeom prst="rect">
            <a:avLst/>
          </a:prstGeom>
          <a:noFill/>
        </p:spPr>
        <p:txBody>
          <a:bodyPr wrap="square" rtlCol="0">
            <a:spAutoFit/>
          </a:bodyPr>
          <a:lstStyle/>
          <a:p>
            <a:r>
              <a:rPr lang="fr-FR" sz="2600" b="1" dirty="0" smtClean="0">
                <a:solidFill>
                  <a:schemeClr val="tx2"/>
                </a:solidFill>
              </a:rPr>
              <a:t>8 - Key </a:t>
            </a:r>
            <a:r>
              <a:rPr lang="fr-FR" sz="2600" b="1" dirty="0" err="1" smtClean="0">
                <a:solidFill>
                  <a:schemeClr val="tx2"/>
                </a:solidFill>
              </a:rPr>
              <a:t>study</a:t>
            </a:r>
            <a:r>
              <a:rPr lang="fr-FR" sz="2600" b="1" dirty="0" smtClean="0">
                <a:solidFill>
                  <a:schemeClr val="tx2"/>
                </a:solidFill>
              </a:rPr>
              <a:t> and HBM-</a:t>
            </a:r>
            <a:r>
              <a:rPr lang="fr-FR" sz="2600" b="1" dirty="0" err="1" smtClean="0">
                <a:solidFill>
                  <a:schemeClr val="tx2"/>
                </a:solidFill>
              </a:rPr>
              <a:t>GV</a:t>
            </a:r>
            <a:r>
              <a:rPr lang="fr-FR" sz="2600" b="1" baseline="-25000" dirty="0" err="1" smtClean="0">
                <a:solidFill>
                  <a:schemeClr val="tx2"/>
                </a:solidFill>
              </a:rPr>
              <a:t>worker</a:t>
            </a:r>
            <a:r>
              <a:rPr lang="fr-FR" sz="2600" b="1" baseline="-25000" dirty="0" smtClean="0">
                <a:solidFill>
                  <a:schemeClr val="tx2"/>
                </a:solidFill>
              </a:rPr>
              <a:t> </a:t>
            </a:r>
            <a:r>
              <a:rPr lang="fr-FR" sz="2600" b="1" dirty="0" smtClean="0">
                <a:solidFill>
                  <a:schemeClr val="tx2"/>
                </a:solidFill>
              </a:rPr>
              <a:t>for </a:t>
            </a:r>
            <a:r>
              <a:rPr lang="fr-FR" sz="2600" b="1" u="sng" dirty="0" err="1" smtClean="0">
                <a:solidFill>
                  <a:schemeClr val="tx2"/>
                </a:solidFill>
              </a:rPr>
              <a:t>Urinary</a:t>
            </a:r>
            <a:r>
              <a:rPr lang="fr-FR" sz="2600" b="1" u="sng" dirty="0" smtClean="0">
                <a:solidFill>
                  <a:schemeClr val="tx2"/>
                </a:solidFill>
              </a:rPr>
              <a:t> Cd </a:t>
            </a:r>
            <a:endParaRPr lang="fr-FR" sz="2600" b="1" u="sng" dirty="0">
              <a:solidFill>
                <a:schemeClr val="tx2"/>
              </a:solidFill>
            </a:endParaRPr>
          </a:p>
        </p:txBody>
      </p:sp>
      <p:sp>
        <p:nvSpPr>
          <p:cNvPr id="2" name="ZoneTexte 1"/>
          <p:cNvSpPr txBox="1"/>
          <p:nvPr/>
        </p:nvSpPr>
        <p:spPr>
          <a:xfrm>
            <a:off x="317500" y="851895"/>
            <a:ext cx="8572823" cy="1738938"/>
          </a:xfrm>
          <a:prstGeom prst="rect">
            <a:avLst/>
          </a:prstGeom>
          <a:noFill/>
        </p:spPr>
        <p:txBody>
          <a:bodyPr wrap="square" rtlCol="0">
            <a:spAutoFit/>
          </a:bodyPr>
          <a:lstStyle/>
          <a:p>
            <a:pPr>
              <a:spcBef>
                <a:spcPts val="600"/>
              </a:spcBef>
              <a:spcAft>
                <a:spcPts val="600"/>
              </a:spcAft>
            </a:pPr>
            <a:r>
              <a:rPr lang="fr-FR" sz="2000" b="1" dirty="0" smtClean="0">
                <a:solidFill>
                  <a:schemeClr val="tx1">
                    <a:lumMod val="75000"/>
                    <a:lumOff val="25000"/>
                  </a:schemeClr>
                </a:solidFill>
                <a:sym typeface="Wingdings 3" panose="05040102010807070707" pitchFamily="18" charset="2"/>
              </a:rPr>
              <a:t> </a:t>
            </a:r>
            <a:r>
              <a:rPr lang="fr-FR" sz="2100" b="1" u="sng" dirty="0" smtClean="0">
                <a:solidFill>
                  <a:schemeClr val="tx1">
                    <a:lumMod val="75000"/>
                    <a:lumOff val="25000"/>
                  </a:schemeClr>
                </a:solidFill>
              </a:rPr>
              <a:t>Chaumont </a:t>
            </a:r>
            <a:r>
              <a:rPr lang="fr-FR" sz="2100" b="1" u="sng" dirty="0">
                <a:solidFill>
                  <a:schemeClr val="tx1">
                    <a:lumMod val="75000"/>
                    <a:lumOff val="25000"/>
                  </a:schemeClr>
                </a:solidFill>
              </a:rPr>
              <a:t>et al. </a:t>
            </a:r>
            <a:r>
              <a:rPr lang="fr-FR" sz="2100" b="1" u="sng" dirty="0" smtClean="0">
                <a:solidFill>
                  <a:schemeClr val="tx1">
                    <a:lumMod val="75000"/>
                    <a:lumOff val="25000"/>
                  </a:schemeClr>
                </a:solidFill>
              </a:rPr>
              <a:t>2011</a:t>
            </a:r>
            <a:endParaRPr lang="fr-FR" sz="2100" dirty="0" smtClean="0">
              <a:solidFill>
                <a:schemeClr val="tx1">
                  <a:lumMod val="75000"/>
                  <a:lumOff val="25000"/>
                </a:schemeClr>
              </a:solidFill>
            </a:endParaRPr>
          </a:p>
          <a:p>
            <a:pPr marL="285750" indent="-285750">
              <a:spcAft>
                <a:spcPts val="600"/>
              </a:spcAft>
              <a:buFont typeface="Arial" panose="020B0604020202020204" pitchFamily="34" charset="0"/>
              <a:buChar char="•"/>
            </a:pPr>
            <a:r>
              <a:rPr lang="en-GB" dirty="0" smtClean="0">
                <a:solidFill>
                  <a:schemeClr val="tx1">
                    <a:lumMod val="75000"/>
                    <a:lumOff val="25000"/>
                  </a:schemeClr>
                </a:solidFill>
              </a:rPr>
              <a:t>Measurement </a:t>
            </a:r>
            <a:r>
              <a:rPr lang="en-GB" dirty="0">
                <a:solidFill>
                  <a:schemeClr val="tx1">
                    <a:lumMod val="75000"/>
                    <a:lumOff val="25000"/>
                  </a:schemeClr>
                </a:solidFill>
              </a:rPr>
              <a:t>of </a:t>
            </a:r>
            <a:r>
              <a:rPr lang="en-GB" b="1" dirty="0">
                <a:solidFill>
                  <a:schemeClr val="tx1">
                    <a:lumMod val="75000"/>
                    <a:lumOff val="25000"/>
                  </a:schemeClr>
                </a:solidFill>
              </a:rPr>
              <a:t>U-Cd levels associated with </a:t>
            </a:r>
            <a:r>
              <a:rPr lang="en-GB" b="1" dirty="0" smtClean="0">
                <a:solidFill>
                  <a:schemeClr val="tx1">
                    <a:lumMod val="75000"/>
                    <a:lumOff val="25000"/>
                  </a:schemeClr>
                </a:solidFill>
              </a:rPr>
              <a:t>levels of effect BMs </a:t>
            </a:r>
            <a:r>
              <a:rPr lang="en-GB" dirty="0" smtClean="0">
                <a:solidFill>
                  <a:schemeClr val="tx1">
                    <a:lumMod val="75000"/>
                    <a:lumOff val="25000"/>
                  </a:schemeClr>
                </a:solidFill>
              </a:rPr>
              <a:t>(β2M </a:t>
            </a:r>
            <a:r>
              <a:rPr lang="en-GB" dirty="0">
                <a:solidFill>
                  <a:schemeClr val="tx1">
                    <a:lumMod val="75000"/>
                    <a:lumOff val="25000"/>
                  </a:schemeClr>
                </a:solidFill>
              </a:rPr>
              <a:t>and </a:t>
            </a:r>
            <a:r>
              <a:rPr lang="en-GB" dirty="0" smtClean="0">
                <a:solidFill>
                  <a:schemeClr val="tx1">
                    <a:lumMod val="75000"/>
                    <a:lumOff val="25000"/>
                  </a:schemeClr>
                </a:solidFill>
              </a:rPr>
              <a:t>RBP) </a:t>
            </a:r>
            <a:r>
              <a:rPr lang="en-GB" dirty="0">
                <a:solidFill>
                  <a:schemeClr val="tx1">
                    <a:lumMod val="75000"/>
                    <a:lumOff val="25000"/>
                  </a:schemeClr>
                </a:solidFill>
              </a:rPr>
              <a:t>in a large population of French, European and American workers employed in 4 nickel-Cd battery plants for 18.8 years on average </a:t>
            </a:r>
            <a:r>
              <a:rPr lang="en-GB" dirty="0" smtClean="0">
                <a:solidFill>
                  <a:schemeClr val="tx1">
                    <a:lumMod val="75000"/>
                    <a:lumOff val="25000"/>
                  </a:schemeClr>
                </a:solidFill>
              </a:rPr>
              <a:t>(</a:t>
            </a:r>
            <a:r>
              <a:rPr lang="en-GB" dirty="0">
                <a:solidFill>
                  <a:schemeClr val="tx1">
                    <a:lumMod val="75000"/>
                    <a:lumOff val="25000"/>
                  </a:schemeClr>
                </a:solidFill>
              </a:rPr>
              <a:t>n = 599; mean age </a:t>
            </a:r>
            <a:r>
              <a:rPr lang="en-GB" dirty="0" smtClean="0">
                <a:solidFill>
                  <a:schemeClr val="tx1">
                    <a:lumMod val="75000"/>
                    <a:lumOff val="25000"/>
                  </a:schemeClr>
                </a:solidFill>
              </a:rPr>
              <a:t>45 years)</a:t>
            </a:r>
            <a:endParaRPr lang="en-GB" dirty="0">
              <a:solidFill>
                <a:schemeClr val="tx1">
                  <a:lumMod val="75000"/>
                  <a:lumOff val="25000"/>
                </a:schemeClr>
              </a:solidFill>
            </a:endParaRPr>
          </a:p>
          <a:p>
            <a:pPr>
              <a:spcBef>
                <a:spcPts val="600"/>
              </a:spcBef>
              <a:spcAft>
                <a:spcPts val="600"/>
              </a:spcAft>
            </a:pPr>
            <a:r>
              <a:rPr lang="fr-FR" dirty="0" smtClean="0">
                <a:solidFill>
                  <a:schemeClr val="tx1">
                    <a:lumMod val="75000"/>
                    <a:lumOff val="25000"/>
                  </a:schemeClr>
                </a:solidFill>
              </a:rPr>
              <a:t> </a:t>
            </a:r>
            <a:endParaRPr lang="fr-FR" dirty="0">
              <a:solidFill>
                <a:schemeClr val="tx1">
                  <a:lumMod val="75000"/>
                  <a:lumOff val="25000"/>
                </a:schemeClr>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2570388192"/>
              </p:ext>
            </p:extLst>
          </p:nvPr>
        </p:nvGraphicFramePr>
        <p:xfrm>
          <a:off x="676011" y="2163345"/>
          <a:ext cx="7334703" cy="1720755"/>
        </p:xfrm>
        <a:graphic>
          <a:graphicData uri="http://schemas.openxmlformats.org/drawingml/2006/table">
            <a:tbl>
              <a:tblPr firstRow="1" firstCol="1" bandRow="1">
                <a:tableStyleId>{BC89EF96-8CEA-46FF-86C4-4CE0E7609802}</a:tableStyleId>
              </a:tblPr>
              <a:tblGrid>
                <a:gridCol w="1542541">
                  <a:extLst>
                    <a:ext uri="{9D8B030D-6E8A-4147-A177-3AD203B41FA5}">
                      <a16:colId xmlns:a16="http://schemas.microsoft.com/office/drawing/2014/main" val="507471446"/>
                    </a:ext>
                  </a:extLst>
                </a:gridCol>
                <a:gridCol w="1542541">
                  <a:extLst>
                    <a:ext uri="{9D8B030D-6E8A-4147-A177-3AD203B41FA5}">
                      <a16:colId xmlns:a16="http://schemas.microsoft.com/office/drawing/2014/main" val="1858100338"/>
                    </a:ext>
                  </a:extLst>
                </a:gridCol>
                <a:gridCol w="2220169">
                  <a:extLst>
                    <a:ext uri="{9D8B030D-6E8A-4147-A177-3AD203B41FA5}">
                      <a16:colId xmlns:a16="http://schemas.microsoft.com/office/drawing/2014/main" val="4160795668"/>
                    </a:ext>
                  </a:extLst>
                </a:gridCol>
                <a:gridCol w="2029452">
                  <a:extLst>
                    <a:ext uri="{9D8B030D-6E8A-4147-A177-3AD203B41FA5}">
                      <a16:colId xmlns:a16="http://schemas.microsoft.com/office/drawing/2014/main" val="4132770425"/>
                    </a:ext>
                  </a:extLst>
                </a:gridCol>
              </a:tblGrid>
              <a:tr h="325809">
                <a:tc rowSpan="2" gridSpan="2">
                  <a:txBody>
                    <a:bodyPr/>
                    <a:lstStyle/>
                    <a:p>
                      <a:pPr algn="ctr">
                        <a:lnSpc>
                          <a:spcPts val="1200"/>
                        </a:lnSpc>
                        <a:spcBef>
                          <a:spcPts val="200"/>
                        </a:spcBef>
                        <a:spcAft>
                          <a:spcPts val="200"/>
                        </a:spcAft>
                      </a:pPr>
                      <a:r>
                        <a:rPr lang="en-GB" sz="1500" dirty="0" smtClean="0">
                          <a:effectLst/>
                        </a:rPr>
                        <a:t> Elevated</a:t>
                      </a:r>
                      <a:r>
                        <a:rPr lang="en-GB" sz="1500" baseline="0" dirty="0" smtClean="0">
                          <a:effectLst/>
                        </a:rPr>
                        <a:t> concentrations of u</a:t>
                      </a:r>
                      <a:r>
                        <a:rPr lang="en-GB" sz="1500" dirty="0" smtClean="0">
                          <a:effectLst/>
                        </a:rPr>
                        <a:t>rinary </a:t>
                      </a:r>
                      <a:r>
                        <a:rPr lang="en-GB" sz="1500" baseline="0" dirty="0" smtClean="0">
                          <a:effectLst/>
                        </a:rPr>
                        <a:t>effect BMs for 5% of the workers</a:t>
                      </a:r>
                      <a:endParaRPr lang="fr-FR" sz="1500" dirty="0">
                        <a:solidFill>
                          <a:srgbClr val="4B4B4D"/>
                        </a:solidFill>
                        <a:effectLst/>
                        <a:latin typeface="Arial" panose="020B0604020202020204" pitchFamily="34" charset="0"/>
                        <a:ea typeface="Meta Offc"/>
                        <a:cs typeface="Times New Roman" panose="02020603050405020304" pitchFamily="18" charset="0"/>
                      </a:endParaRPr>
                    </a:p>
                  </a:txBody>
                  <a:tcPr anchor="ctr"/>
                </a:tc>
                <a:tc rowSpan="2" hMerge="1">
                  <a:txBody>
                    <a:bodyPr/>
                    <a:lstStyle/>
                    <a:p>
                      <a:endParaRPr lang="fr-FR"/>
                    </a:p>
                  </a:txBody>
                  <a:tcPr/>
                </a:tc>
                <a:tc gridSpan="2">
                  <a:txBody>
                    <a:bodyPr/>
                    <a:lstStyle/>
                    <a:p>
                      <a:pPr algn="ctr">
                        <a:lnSpc>
                          <a:spcPts val="1200"/>
                        </a:lnSpc>
                        <a:spcBef>
                          <a:spcPts val="200"/>
                        </a:spcBef>
                        <a:spcAft>
                          <a:spcPts val="200"/>
                        </a:spcAft>
                      </a:pPr>
                      <a:r>
                        <a:rPr lang="en-GB" sz="1500" b="1" dirty="0" smtClean="0">
                          <a:effectLst/>
                        </a:rPr>
                        <a:t>U-Cd </a:t>
                      </a:r>
                      <a:r>
                        <a:rPr lang="en-GB" sz="1500" b="1" dirty="0">
                          <a:effectLst/>
                        </a:rPr>
                        <a:t>(µg.g</a:t>
                      </a:r>
                      <a:r>
                        <a:rPr lang="en-GB" sz="1500" b="1" baseline="30000" dirty="0">
                          <a:effectLst/>
                        </a:rPr>
                        <a:t>-1</a:t>
                      </a:r>
                      <a:r>
                        <a:rPr lang="en-GB" sz="1500" b="1" dirty="0">
                          <a:effectLst/>
                        </a:rPr>
                        <a:t> </a:t>
                      </a:r>
                      <a:r>
                        <a:rPr lang="en-GB" sz="1500" b="1" dirty="0" err="1">
                          <a:effectLst/>
                        </a:rPr>
                        <a:t>creat</a:t>
                      </a:r>
                      <a:r>
                        <a:rPr lang="en-GB" sz="1500" b="1" dirty="0">
                          <a:effectLst/>
                        </a:rPr>
                        <a:t>)</a:t>
                      </a:r>
                      <a:endParaRPr lang="fr-FR" sz="1500" b="1" dirty="0">
                        <a:solidFill>
                          <a:srgbClr val="4B4B4D"/>
                        </a:solidFill>
                        <a:effectLst/>
                        <a:latin typeface="Arial" panose="020B0604020202020204" pitchFamily="34" charset="0"/>
                        <a:ea typeface="Meta Offc"/>
                        <a:cs typeface="Times New Roman" panose="02020603050405020304" pitchFamily="18" charset="0"/>
                      </a:endParaRPr>
                    </a:p>
                  </a:txBody>
                  <a:tcPr anchor="ctr"/>
                </a:tc>
                <a:tc hMerge="1">
                  <a:txBody>
                    <a:bodyPr/>
                    <a:lstStyle/>
                    <a:p>
                      <a:endParaRPr lang="fr-FR"/>
                    </a:p>
                  </a:txBody>
                  <a:tcPr/>
                </a:tc>
                <a:extLst>
                  <a:ext uri="{0D108BD9-81ED-4DB2-BD59-A6C34878D82A}">
                    <a16:rowId xmlns:a16="http://schemas.microsoft.com/office/drawing/2014/main" val="1067172668"/>
                  </a:ext>
                </a:extLst>
              </a:tr>
              <a:tr h="325809">
                <a:tc gridSpan="2" vMerge="1">
                  <a:txBody>
                    <a:bodyPr/>
                    <a:lstStyle/>
                    <a:p>
                      <a:endParaRPr lang="fr-FR"/>
                    </a:p>
                  </a:txBody>
                  <a:tcPr/>
                </a:tc>
                <a:tc hMerge="1" vMerge="1">
                  <a:txBody>
                    <a:bodyPr/>
                    <a:lstStyle/>
                    <a:p>
                      <a:endParaRPr lang="fr-FR"/>
                    </a:p>
                  </a:txBody>
                  <a:tcPr/>
                </a:tc>
                <a:tc>
                  <a:txBody>
                    <a:bodyPr/>
                    <a:lstStyle/>
                    <a:p>
                      <a:pPr algn="ctr">
                        <a:lnSpc>
                          <a:spcPts val="1200"/>
                        </a:lnSpc>
                        <a:spcBef>
                          <a:spcPts val="200"/>
                        </a:spcBef>
                        <a:spcAft>
                          <a:spcPts val="200"/>
                        </a:spcAft>
                      </a:pPr>
                      <a:r>
                        <a:rPr lang="en-GB" sz="1500" b="1" dirty="0" smtClean="0">
                          <a:effectLst/>
                        </a:rPr>
                        <a:t>Including </a:t>
                      </a:r>
                      <a:r>
                        <a:rPr lang="en-GB" sz="1500" b="1" dirty="0">
                          <a:effectLst/>
                        </a:rPr>
                        <a:t>smokers</a:t>
                      </a:r>
                      <a:endParaRPr lang="fr-FR" sz="1500" b="1" dirty="0">
                        <a:solidFill>
                          <a:srgbClr val="4B4B4D"/>
                        </a:solidFill>
                        <a:effectLst/>
                        <a:latin typeface="Arial" panose="020B0604020202020204" pitchFamily="34" charset="0"/>
                        <a:ea typeface="Meta Offc"/>
                        <a:cs typeface="Times New Roman" panose="02020603050405020304" pitchFamily="18" charset="0"/>
                      </a:endParaRPr>
                    </a:p>
                  </a:txBody>
                  <a:tcPr anchor="ctr"/>
                </a:tc>
                <a:tc>
                  <a:txBody>
                    <a:bodyPr/>
                    <a:lstStyle/>
                    <a:p>
                      <a:pPr algn="ctr">
                        <a:lnSpc>
                          <a:spcPts val="1200"/>
                        </a:lnSpc>
                        <a:spcBef>
                          <a:spcPts val="200"/>
                        </a:spcBef>
                        <a:spcAft>
                          <a:spcPts val="200"/>
                        </a:spcAft>
                      </a:pPr>
                      <a:r>
                        <a:rPr lang="en-GB" sz="1500" b="1" dirty="0">
                          <a:effectLst/>
                        </a:rPr>
                        <a:t>Without smokers</a:t>
                      </a:r>
                      <a:endParaRPr lang="fr-FR" sz="1500" b="1" dirty="0">
                        <a:solidFill>
                          <a:srgbClr val="4B4B4D"/>
                        </a:solidFill>
                        <a:effectLst/>
                        <a:latin typeface="Arial" panose="020B0604020202020204" pitchFamily="34" charset="0"/>
                        <a:ea typeface="Meta Offc"/>
                        <a:cs typeface="Times New Roman" panose="02020603050405020304" pitchFamily="18" charset="0"/>
                      </a:endParaRPr>
                    </a:p>
                  </a:txBody>
                  <a:tcPr anchor="ctr"/>
                </a:tc>
                <a:extLst>
                  <a:ext uri="{0D108BD9-81ED-4DB2-BD59-A6C34878D82A}">
                    <a16:rowId xmlns:a16="http://schemas.microsoft.com/office/drawing/2014/main" val="1576597640"/>
                  </a:ext>
                </a:extLst>
              </a:tr>
              <a:tr h="325809">
                <a:tc rowSpan="2">
                  <a:txBody>
                    <a:bodyPr/>
                    <a:lstStyle/>
                    <a:p>
                      <a:pPr algn="ctr">
                        <a:lnSpc>
                          <a:spcPts val="1200"/>
                        </a:lnSpc>
                        <a:spcBef>
                          <a:spcPts val="200"/>
                        </a:spcBef>
                        <a:spcAft>
                          <a:spcPts val="200"/>
                        </a:spcAft>
                      </a:pPr>
                      <a:r>
                        <a:rPr lang="en-GB" sz="1500" dirty="0">
                          <a:effectLst/>
                        </a:rPr>
                        <a:t>β2M</a:t>
                      </a:r>
                      <a:endParaRPr lang="fr-FR" sz="1500" dirty="0">
                        <a:solidFill>
                          <a:srgbClr val="4B4B4D"/>
                        </a:solidFill>
                        <a:effectLst/>
                        <a:latin typeface="Arial" panose="020B0604020202020204" pitchFamily="34" charset="0"/>
                        <a:ea typeface="Meta Offc"/>
                        <a:cs typeface="Times New Roman" panose="02020603050405020304" pitchFamily="18" charset="0"/>
                      </a:endParaRPr>
                    </a:p>
                  </a:txBody>
                  <a:tcPr anchor="ctr"/>
                </a:tc>
                <a:tc>
                  <a:txBody>
                    <a:bodyPr/>
                    <a:lstStyle/>
                    <a:p>
                      <a:pPr algn="ctr">
                        <a:lnSpc>
                          <a:spcPts val="1200"/>
                        </a:lnSpc>
                        <a:spcBef>
                          <a:spcPts val="200"/>
                        </a:spcBef>
                        <a:spcAft>
                          <a:spcPts val="200"/>
                        </a:spcAft>
                      </a:pPr>
                      <a:r>
                        <a:rPr lang="en-GB" sz="1500" dirty="0">
                          <a:effectLst/>
                        </a:rPr>
                        <a:t>BMD5</a:t>
                      </a:r>
                      <a:endParaRPr lang="fr-FR" sz="1500" dirty="0">
                        <a:solidFill>
                          <a:srgbClr val="4B4B4D"/>
                        </a:solidFill>
                        <a:effectLst/>
                        <a:latin typeface="Arial" panose="020B0604020202020204" pitchFamily="34" charset="0"/>
                        <a:ea typeface="Meta Offc"/>
                        <a:cs typeface="Times New Roman" panose="02020603050405020304" pitchFamily="18" charset="0"/>
                      </a:endParaRPr>
                    </a:p>
                  </a:txBody>
                  <a:tcPr anchor="ctr"/>
                </a:tc>
                <a:tc>
                  <a:txBody>
                    <a:bodyPr/>
                    <a:lstStyle/>
                    <a:p>
                      <a:pPr algn="ctr">
                        <a:lnSpc>
                          <a:spcPts val="1200"/>
                        </a:lnSpc>
                        <a:spcBef>
                          <a:spcPts val="200"/>
                        </a:spcBef>
                        <a:spcAft>
                          <a:spcPts val="200"/>
                        </a:spcAft>
                      </a:pPr>
                      <a:r>
                        <a:rPr lang="en-GB" sz="1500" dirty="0">
                          <a:effectLst/>
                        </a:rPr>
                        <a:t>5.1</a:t>
                      </a:r>
                      <a:endParaRPr lang="fr-FR" sz="1500" dirty="0">
                        <a:solidFill>
                          <a:srgbClr val="4B4B4D"/>
                        </a:solidFill>
                        <a:effectLst/>
                        <a:latin typeface="Arial" panose="020B0604020202020204" pitchFamily="34" charset="0"/>
                        <a:ea typeface="Meta Offc"/>
                        <a:cs typeface="Times New Roman" panose="02020603050405020304" pitchFamily="18" charset="0"/>
                      </a:endParaRPr>
                    </a:p>
                  </a:txBody>
                  <a:tcPr anchor="ctr"/>
                </a:tc>
                <a:tc>
                  <a:txBody>
                    <a:bodyPr/>
                    <a:lstStyle/>
                    <a:p>
                      <a:pPr algn="ctr">
                        <a:lnSpc>
                          <a:spcPts val="1200"/>
                        </a:lnSpc>
                        <a:spcBef>
                          <a:spcPts val="200"/>
                        </a:spcBef>
                        <a:spcAft>
                          <a:spcPts val="200"/>
                        </a:spcAft>
                      </a:pPr>
                      <a:r>
                        <a:rPr lang="en-GB" sz="1500" dirty="0">
                          <a:effectLst/>
                        </a:rPr>
                        <a:t>12.6</a:t>
                      </a:r>
                      <a:endParaRPr lang="fr-FR" sz="1500" dirty="0">
                        <a:solidFill>
                          <a:srgbClr val="4B4B4D"/>
                        </a:solidFill>
                        <a:effectLst/>
                        <a:latin typeface="Arial" panose="020B0604020202020204" pitchFamily="34" charset="0"/>
                        <a:ea typeface="Meta Offc"/>
                        <a:cs typeface="Times New Roman" panose="02020603050405020304" pitchFamily="18" charset="0"/>
                      </a:endParaRPr>
                    </a:p>
                  </a:txBody>
                  <a:tcPr anchor="ctr"/>
                </a:tc>
                <a:extLst>
                  <a:ext uri="{0D108BD9-81ED-4DB2-BD59-A6C34878D82A}">
                    <a16:rowId xmlns:a16="http://schemas.microsoft.com/office/drawing/2014/main" val="2590408195"/>
                  </a:ext>
                </a:extLst>
              </a:tr>
              <a:tr h="255648">
                <a:tc vMerge="1">
                  <a:txBody>
                    <a:bodyPr/>
                    <a:lstStyle/>
                    <a:p>
                      <a:endParaRPr lang="fr-FR"/>
                    </a:p>
                  </a:txBody>
                  <a:tcPr/>
                </a:tc>
                <a:tc>
                  <a:txBody>
                    <a:bodyPr/>
                    <a:lstStyle/>
                    <a:p>
                      <a:pPr algn="ctr">
                        <a:lnSpc>
                          <a:spcPts val="1200"/>
                        </a:lnSpc>
                        <a:spcBef>
                          <a:spcPts val="200"/>
                        </a:spcBef>
                        <a:spcAft>
                          <a:spcPts val="200"/>
                        </a:spcAft>
                      </a:pPr>
                      <a:r>
                        <a:rPr lang="en-GB" sz="1500" b="1" dirty="0">
                          <a:solidFill>
                            <a:srgbClr val="002060"/>
                          </a:solidFill>
                          <a:effectLst/>
                        </a:rPr>
                        <a:t>BMD5L95</a:t>
                      </a:r>
                      <a:endParaRPr lang="fr-FR" sz="1500" b="1" dirty="0">
                        <a:solidFill>
                          <a:srgbClr val="002060"/>
                        </a:solidFill>
                        <a:effectLst/>
                        <a:latin typeface="Arial" panose="020B0604020202020204" pitchFamily="34" charset="0"/>
                        <a:ea typeface="Meta Offc"/>
                        <a:cs typeface="Times New Roman" panose="02020603050405020304" pitchFamily="18" charset="0"/>
                      </a:endParaRPr>
                    </a:p>
                  </a:txBody>
                  <a:tcPr anchor="ctr"/>
                </a:tc>
                <a:tc>
                  <a:txBody>
                    <a:bodyPr/>
                    <a:lstStyle/>
                    <a:p>
                      <a:pPr algn="ctr">
                        <a:lnSpc>
                          <a:spcPts val="1200"/>
                        </a:lnSpc>
                        <a:spcBef>
                          <a:spcPts val="200"/>
                        </a:spcBef>
                        <a:spcAft>
                          <a:spcPts val="200"/>
                        </a:spcAft>
                      </a:pPr>
                      <a:r>
                        <a:rPr lang="en-GB" sz="1500" b="1" dirty="0">
                          <a:solidFill>
                            <a:srgbClr val="002060"/>
                          </a:solidFill>
                          <a:effectLst/>
                        </a:rPr>
                        <a:t>3</a:t>
                      </a:r>
                      <a:endParaRPr lang="fr-FR" sz="1500" b="1" dirty="0">
                        <a:solidFill>
                          <a:srgbClr val="002060"/>
                        </a:solidFill>
                        <a:effectLst/>
                        <a:latin typeface="Arial" panose="020B0604020202020204" pitchFamily="34" charset="0"/>
                        <a:ea typeface="Meta Offc"/>
                        <a:cs typeface="Times New Roman" panose="02020603050405020304" pitchFamily="18" charset="0"/>
                      </a:endParaRPr>
                    </a:p>
                  </a:txBody>
                  <a:tcPr anchor="ctr"/>
                </a:tc>
                <a:tc>
                  <a:txBody>
                    <a:bodyPr/>
                    <a:lstStyle/>
                    <a:p>
                      <a:pPr algn="ctr">
                        <a:lnSpc>
                          <a:spcPts val="1200"/>
                        </a:lnSpc>
                        <a:spcBef>
                          <a:spcPts val="200"/>
                        </a:spcBef>
                        <a:spcAft>
                          <a:spcPts val="200"/>
                        </a:spcAft>
                      </a:pPr>
                      <a:r>
                        <a:rPr lang="en-GB" sz="1500" b="1" dirty="0">
                          <a:solidFill>
                            <a:srgbClr val="002060"/>
                          </a:solidFill>
                          <a:effectLst/>
                        </a:rPr>
                        <a:t>6.6</a:t>
                      </a:r>
                      <a:endParaRPr lang="fr-FR" sz="1500" b="1" dirty="0">
                        <a:solidFill>
                          <a:srgbClr val="002060"/>
                        </a:solidFill>
                        <a:effectLst/>
                        <a:latin typeface="Arial" panose="020B0604020202020204" pitchFamily="34" charset="0"/>
                        <a:ea typeface="Meta Offc"/>
                        <a:cs typeface="Times New Roman" panose="02020603050405020304" pitchFamily="18" charset="0"/>
                      </a:endParaRPr>
                    </a:p>
                  </a:txBody>
                  <a:tcPr anchor="ctr"/>
                </a:tc>
                <a:extLst>
                  <a:ext uri="{0D108BD9-81ED-4DB2-BD59-A6C34878D82A}">
                    <a16:rowId xmlns:a16="http://schemas.microsoft.com/office/drawing/2014/main" val="810131521"/>
                  </a:ext>
                </a:extLst>
              </a:tr>
              <a:tr h="223024">
                <a:tc rowSpan="2">
                  <a:txBody>
                    <a:bodyPr/>
                    <a:lstStyle/>
                    <a:p>
                      <a:pPr algn="ctr">
                        <a:lnSpc>
                          <a:spcPts val="1200"/>
                        </a:lnSpc>
                        <a:spcBef>
                          <a:spcPts val="200"/>
                        </a:spcBef>
                        <a:spcAft>
                          <a:spcPts val="200"/>
                        </a:spcAft>
                      </a:pPr>
                      <a:r>
                        <a:rPr lang="en-GB" sz="1500" dirty="0">
                          <a:effectLst/>
                        </a:rPr>
                        <a:t>RBP</a:t>
                      </a:r>
                      <a:endParaRPr lang="fr-FR" sz="1500" dirty="0">
                        <a:solidFill>
                          <a:srgbClr val="4B4B4D"/>
                        </a:solidFill>
                        <a:effectLst/>
                        <a:latin typeface="Arial" panose="020B0604020202020204" pitchFamily="34" charset="0"/>
                        <a:ea typeface="Meta Offc"/>
                        <a:cs typeface="Times New Roman" panose="02020603050405020304" pitchFamily="18" charset="0"/>
                      </a:endParaRPr>
                    </a:p>
                  </a:txBody>
                  <a:tcPr anchor="ctr"/>
                </a:tc>
                <a:tc>
                  <a:txBody>
                    <a:bodyPr/>
                    <a:lstStyle/>
                    <a:p>
                      <a:pPr algn="ctr">
                        <a:lnSpc>
                          <a:spcPts val="1200"/>
                        </a:lnSpc>
                        <a:spcBef>
                          <a:spcPts val="200"/>
                        </a:spcBef>
                        <a:spcAft>
                          <a:spcPts val="200"/>
                        </a:spcAft>
                      </a:pPr>
                      <a:r>
                        <a:rPr lang="en-GB" sz="1500" dirty="0">
                          <a:effectLst/>
                        </a:rPr>
                        <a:t>BMD5</a:t>
                      </a:r>
                      <a:endParaRPr lang="fr-FR" sz="1500" dirty="0">
                        <a:solidFill>
                          <a:srgbClr val="4B4B4D"/>
                        </a:solidFill>
                        <a:effectLst/>
                        <a:latin typeface="Arial" panose="020B0604020202020204" pitchFamily="34" charset="0"/>
                        <a:ea typeface="Meta Offc"/>
                        <a:cs typeface="Times New Roman" panose="02020603050405020304" pitchFamily="18" charset="0"/>
                      </a:endParaRPr>
                    </a:p>
                  </a:txBody>
                  <a:tcPr anchor="ctr"/>
                </a:tc>
                <a:tc>
                  <a:txBody>
                    <a:bodyPr/>
                    <a:lstStyle/>
                    <a:p>
                      <a:pPr algn="ctr">
                        <a:lnSpc>
                          <a:spcPts val="1200"/>
                        </a:lnSpc>
                        <a:spcBef>
                          <a:spcPts val="200"/>
                        </a:spcBef>
                        <a:spcAft>
                          <a:spcPts val="200"/>
                        </a:spcAft>
                      </a:pPr>
                      <a:r>
                        <a:rPr lang="en-GB" sz="1500" dirty="0">
                          <a:effectLst/>
                        </a:rPr>
                        <a:t>9.6</a:t>
                      </a:r>
                      <a:endParaRPr lang="fr-FR" sz="1500" dirty="0">
                        <a:solidFill>
                          <a:srgbClr val="4B4B4D"/>
                        </a:solidFill>
                        <a:effectLst/>
                        <a:latin typeface="Arial" panose="020B0604020202020204" pitchFamily="34" charset="0"/>
                        <a:ea typeface="Meta Offc"/>
                        <a:cs typeface="Times New Roman" panose="02020603050405020304" pitchFamily="18" charset="0"/>
                      </a:endParaRPr>
                    </a:p>
                  </a:txBody>
                  <a:tcPr anchor="ctr"/>
                </a:tc>
                <a:tc>
                  <a:txBody>
                    <a:bodyPr/>
                    <a:lstStyle/>
                    <a:p>
                      <a:pPr algn="ctr">
                        <a:lnSpc>
                          <a:spcPts val="1200"/>
                        </a:lnSpc>
                        <a:spcBef>
                          <a:spcPts val="200"/>
                        </a:spcBef>
                        <a:spcAft>
                          <a:spcPts val="200"/>
                        </a:spcAft>
                      </a:pPr>
                      <a:r>
                        <a:rPr lang="en-GB" sz="1500" dirty="0">
                          <a:effectLst/>
                        </a:rPr>
                        <a:t>12.2</a:t>
                      </a:r>
                      <a:endParaRPr lang="fr-FR" sz="1500" dirty="0">
                        <a:solidFill>
                          <a:srgbClr val="4B4B4D"/>
                        </a:solidFill>
                        <a:effectLst/>
                        <a:latin typeface="Arial" panose="020B0604020202020204" pitchFamily="34" charset="0"/>
                        <a:ea typeface="Meta Offc"/>
                        <a:cs typeface="Times New Roman" panose="02020603050405020304" pitchFamily="18" charset="0"/>
                      </a:endParaRPr>
                    </a:p>
                  </a:txBody>
                  <a:tcPr anchor="ctr"/>
                </a:tc>
                <a:extLst>
                  <a:ext uri="{0D108BD9-81ED-4DB2-BD59-A6C34878D82A}">
                    <a16:rowId xmlns:a16="http://schemas.microsoft.com/office/drawing/2014/main" val="277169435"/>
                  </a:ext>
                </a:extLst>
              </a:tr>
              <a:tr h="0">
                <a:tc vMerge="1">
                  <a:txBody>
                    <a:bodyPr/>
                    <a:lstStyle/>
                    <a:p>
                      <a:endParaRPr lang="fr-FR"/>
                    </a:p>
                  </a:txBody>
                  <a:tcPr/>
                </a:tc>
                <a:tc>
                  <a:txBody>
                    <a:bodyPr/>
                    <a:lstStyle/>
                    <a:p>
                      <a:pPr algn="ctr">
                        <a:lnSpc>
                          <a:spcPts val="1200"/>
                        </a:lnSpc>
                        <a:spcBef>
                          <a:spcPts val="200"/>
                        </a:spcBef>
                        <a:spcAft>
                          <a:spcPts val="200"/>
                        </a:spcAft>
                      </a:pPr>
                      <a:r>
                        <a:rPr lang="en-GB" sz="1500" b="1" dirty="0">
                          <a:solidFill>
                            <a:srgbClr val="002060"/>
                          </a:solidFill>
                          <a:effectLst/>
                        </a:rPr>
                        <a:t>BMD5L95</a:t>
                      </a:r>
                      <a:endParaRPr lang="fr-FR" sz="1500" b="1" dirty="0">
                        <a:solidFill>
                          <a:srgbClr val="002060"/>
                        </a:solidFill>
                        <a:effectLst/>
                        <a:latin typeface="Arial" panose="020B0604020202020204" pitchFamily="34" charset="0"/>
                        <a:ea typeface="Meta Offc"/>
                        <a:cs typeface="Times New Roman" panose="02020603050405020304" pitchFamily="18" charset="0"/>
                      </a:endParaRPr>
                    </a:p>
                  </a:txBody>
                  <a:tcPr anchor="ctr"/>
                </a:tc>
                <a:tc>
                  <a:txBody>
                    <a:bodyPr/>
                    <a:lstStyle/>
                    <a:p>
                      <a:pPr algn="ctr">
                        <a:lnSpc>
                          <a:spcPts val="1200"/>
                        </a:lnSpc>
                        <a:spcBef>
                          <a:spcPts val="200"/>
                        </a:spcBef>
                        <a:spcAft>
                          <a:spcPts val="200"/>
                        </a:spcAft>
                      </a:pPr>
                      <a:r>
                        <a:rPr lang="en-GB" sz="1500" b="1" dirty="0">
                          <a:solidFill>
                            <a:srgbClr val="002060"/>
                          </a:solidFill>
                          <a:effectLst/>
                        </a:rPr>
                        <a:t>5.9</a:t>
                      </a:r>
                      <a:endParaRPr lang="fr-FR" sz="1500" b="1" dirty="0">
                        <a:solidFill>
                          <a:srgbClr val="002060"/>
                        </a:solidFill>
                        <a:effectLst/>
                        <a:latin typeface="Arial" panose="020B0604020202020204" pitchFamily="34" charset="0"/>
                        <a:ea typeface="Meta Offc"/>
                        <a:cs typeface="Times New Roman" panose="02020603050405020304" pitchFamily="18" charset="0"/>
                      </a:endParaRPr>
                    </a:p>
                  </a:txBody>
                  <a:tcPr anchor="ctr"/>
                </a:tc>
                <a:tc>
                  <a:txBody>
                    <a:bodyPr/>
                    <a:lstStyle/>
                    <a:p>
                      <a:pPr algn="ctr">
                        <a:lnSpc>
                          <a:spcPts val="1200"/>
                        </a:lnSpc>
                        <a:spcBef>
                          <a:spcPts val="200"/>
                        </a:spcBef>
                        <a:spcAft>
                          <a:spcPts val="200"/>
                        </a:spcAft>
                      </a:pPr>
                      <a:r>
                        <a:rPr lang="en-GB" sz="1500" b="1" dirty="0">
                          <a:solidFill>
                            <a:srgbClr val="002060"/>
                          </a:solidFill>
                          <a:effectLst/>
                        </a:rPr>
                        <a:t>5.5</a:t>
                      </a:r>
                      <a:endParaRPr lang="fr-FR" sz="1500" b="1" dirty="0">
                        <a:solidFill>
                          <a:srgbClr val="002060"/>
                        </a:solidFill>
                        <a:effectLst/>
                        <a:latin typeface="Arial" panose="020B0604020202020204" pitchFamily="34" charset="0"/>
                        <a:ea typeface="Meta Offc"/>
                        <a:cs typeface="Times New Roman" panose="02020603050405020304" pitchFamily="18" charset="0"/>
                      </a:endParaRPr>
                    </a:p>
                  </a:txBody>
                  <a:tcPr anchor="ctr"/>
                </a:tc>
                <a:extLst>
                  <a:ext uri="{0D108BD9-81ED-4DB2-BD59-A6C34878D82A}">
                    <a16:rowId xmlns:a16="http://schemas.microsoft.com/office/drawing/2014/main" val="4199128615"/>
                  </a:ext>
                </a:extLst>
              </a:tr>
            </a:tbl>
          </a:graphicData>
        </a:graphic>
      </p:graphicFrame>
      <p:sp>
        <p:nvSpPr>
          <p:cNvPr id="6" name="ZoneTexte 5"/>
          <p:cNvSpPr txBox="1"/>
          <p:nvPr/>
        </p:nvSpPr>
        <p:spPr>
          <a:xfrm>
            <a:off x="355601" y="3885167"/>
            <a:ext cx="8686800" cy="2700739"/>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fr-FR" sz="1900" b="1" u="sng" dirty="0" err="1"/>
              <a:t>S</a:t>
            </a:r>
            <a:r>
              <a:rPr lang="fr-FR" sz="1900" b="1" u="sng" dirty="0" err="1" smtClean="0"/>
              <a:t>elected</a:t>
            </a:r>
            <a:r>
              <a:rPr lang="fr-FR" sz="1900" b="1" u="sng" dirty="0" smtClean="0"/>
              <a:t> POD</a:t>
            </a:r>
            <a:r>
              <a:rPr lang="fr-FR" sz="1900" dirty="0" smtClean="0"/>
              <a:t>: </a:t>
            </a:r>
            <a:r>
              <a:rPr lang="fr-FR" sz="1900" dirty="0" err="1" smtClean="0"/>
              <a:t>Lowest</a:t>
            </a:r>
            <a:r>
              <a:rPr lang="fr-FR" sz="1900" dirty="0" smtClean="0"/>
              <a:t> BMD</a:t>
            </a:r>
            <a:r>
              <a:rPr lang="fr-FR" sz="1900" baseline="-25000" dirty="0" smtClean="0"/>
              <a:t>5</a:t>
            </a:r>
            <a:r>
              <a:rPr lang="fr-FR" sz="1900" dirty="0" smtClean="0"/>
              <a:t>L</a:t>
            </a:r>
            <a:r>
              <a:rPr lang="fr-FR" sz="1900" baseline="-25000" dirty="0" smtClean="0"/>
              <a:t>95 </a:t>
            </a:r>
            <a:r>
              <a:rPr lang="fr-FR" sz="1900" dirty="0" smtClean="0"/>
              <a:t>in the non-smoking group </a:t>
            </a:r>
          </a:p>
          <a:p>
            <a:pPr marL="285750" indent="-285750">
              <a:spcBef>
                <a:spcPts val="600"/>
              </a:spcBef>
              <a:spcAft>
                <a:spcPts val="600"/>
              </a:spcAft>
              <a:buFont typeface="Arial" panose="020B0604020202020204" pitchFamily="34" charset="0"/>
              <a:buChar char="•"/>
            </a:pPr>
            <a:r>
              <a:rPr lang="fr-FR" sz="2000" b="1" u="sng" dirty="0" smtClean="0">
                <a:solidFill>
                  <a:srgbClr val="C00000"/>
                </a:solidFill>
              </a:rPr>
              <a:t>HBM-</a:t>
            </a:r>
            <a:r>
              <a:rPr lang="fr-FR" sz="2000" b="1" u="sng" dirty="0" err="1" smtClean="0">
                <a:solidFill>
                  <a:srgbClr val="C00000"/>
                </a:solidFill>
              </a:rPr>
              <a:t>GV</a:t>
            </a:r>
            <a:r>
              <a:rPr lang="fr-FR" sz="2000" b="1" u="sng" baseline="-25000" dirty="0" err="1" smtClean="0">
                <a:solidFill>
                  <a:srgbClr val="C00000"/>
                </a:solidFill>
              </a:rPr>
              <a:t>worker</a:t>
            </a:r>
            <a:r>
              <a:rPr lang="fr-FR" sz="2000" b="1" baseline="-25000" dirty="0" smtClean="0">
                <a:solidFill>
                  <a:srgbClr val="C00000"/>
                </a:solidFill>
              </a:rPr>
              <a:t> </a:t>
            </a:r>
            <a:r>
              <a:rPr lang="fr-FR" sz="2000" b="1" dirty="0" smtClean="0">
                <a:solidFill>
                  <a:srgbClr val="C00000"/>
                </a:solidFill>
              </a:rPr>
              <a:t>for U-Cd: </a:t>
            </a:r>
            <a:r>
              <a:rPr lang="fr-FR" sz="2000" dirty="0" smtClean="0"/>
              <a:t>POD </a:t>
            </a:r>
            <a:r>
              <a:rPr lang="fr-FR" sz="2000" dirty="0" err="1"/>
              <a:t>rounded</a:t>
            </a:r>
            <a:r>
              <a:rPr lang="fr-FR" sz="2000" dirty="0"/>
              <a:t> to </a:t>
            </a:r>
            <a:r>
              <a:rPr lang="fr-FR" sz="2000" b="1" dirty="0">
                <a:solidFill>
                  <a:srgbClr val="C00000"/>
                </a:solidFill>
              </a:rPr>
              <a:t>5 µg/g </a:t>
            </a:r>
            <a:r>
              <a:rPr lang="fr-FR" sz="2000" b="1" dirty="0" err="1" smtClean="0">
                <a:solidFill>
                  <a:srgbClr val="C00000"/>
                </a:solidFill>
              </a:rPr>
              <a:t>creat</a:t>
            </a:r>
            <a:r>
              <a:rPr lang="fr-FR" sz="2000" b="1" dirty="0" smtClean="0">
                <a:solidFill>
                  <a:srgbClr val="C00000"/>
                </a:solidFill>
              </a:rPr>
              <a:t> </a:t>
            </a:r>
            <a:r>
              <a:rPr lang="fr-FR" sz="2000" dirty="0" smtClean="0"/>
              <a:t>(no Assessment Factor)</a:t>
            </a:r>
          </a:p>
          <a:p>
            <a:pPr>
              <a:lnSpc>
                <a:spcPts val="2100"/>
              </a:lnSpc>
              <a:spcBef>
                <a:spcPts val="600"/>
              </a:spcBef>
              <a:spcAft>
                <a:spcPts val="600"/>
              </a:spcAft>
            </a:pPr>
            <a:r>
              <a:rPr lang="fr-FR" b="1" dirty="0" err="1" smtClean="0">
                <a:solidFill>
                  <a:schemeClr val="tx1">
                    <a:lumMod val="75000"/>
                    <a:lumOff val="25000"/>
                  </a:schemeClr>
                </a:solidFill>
              </a:rPr>
              <a:t>Based</a:t>
            </a:r>
            <a:r>
              <a:rPr lang="fr-FR" b="1" dirty="0" smtClean="0">
                <a:solidFill>
                  <a:schemeClr val="tx1">
                    <a:lumMod val="75000"/>
                    <a:lumOff val="25000"/>
                  </a:schemeClr>
                </a:solidFill>
              </a:rPr>
              <a:t> on </a:t>
            </a:r>
            <a:r>
              <a:rPr lang="fr-FR" b="1" dirty="0" err="1" smtClean="0">
                <a:solidFill>
                  <a:schemeClr val="tx1">
                    <a:lumMod val="75000"/>
                    <a:lumOff val="25000"/>
                  </a:schemeClr>
                </a:solidFill>
              </a:rPr>
              <a:t>Jarup</a:t>
            </a:r>
            <a:r>
              <a:rPr lang="fr-FR" b="1" dirty="0" smtClean="0">
                <a:solidFill>
                  <a:schemeClr val="tx1">
                    <a:lumMod val="75000"/>
                    <a:lumOff val="25000"/>
                  </a:schemeClr>
                </a:solidFill>
              </a:rPr>
              <a:t> &amp; </a:t>
            </a:r>
            <a:r>
              <a:rPr lang="fr-FR" b="1" dirty="0" err="1">
                <a:solidFill>
                  <a:schemeClr val="tx1">
                    <a:lumMod val="75000"/>
                    <a:lumOff val="25000"/>
                  </a:schemeClr>
                </a:solidFill>
              </a:rPr>
              <a:t>Elinder</a:t>
            </a:r>
            <a:r>
              <a:rPr lang="fr-FR" b="1" dirty="0">
                <a:solidFill>
                  <a:schemeClr val="tx1">
                    <a:lumMod val="75000"/>
                    <a:lumOff val="25000"/>
                  </a:schemeClr>
                </a:solidFill>
              </a:rPr>
              <a:t>, 1994 </a:t>
            </a:r>
            <a:r>
              <a:rPr lang="fr-FR" dirty="0" smtClean="0">
                <a:solidFill>
                  <a:schemeClr val="tx1">
                    <a:lumMod val="75000"/>
                    <a:lumOff val="25000"/>
                  </a:schemeClr>
                </a:solidFill>
              </a:rPr>
              <a:t>(</a:t>
            </a:r>
            <a:r>
              <a:rPr lang="fr-FR" dirty="0">
                <a:solidFill>
                  <a:schemeClr val="tx1">
                    <a:lumMod val="75000"/>
                    <a:lumOff val="25000"/>
                  </a:schemeClr>
                </a:solidFill>
              </a:rPr>
              <a:t>Cd-</a:t>
            </a:r>
            <a:r>
              <a:rPr lang="fr-FR" dirty="0" err="1">
                <a:solidFill>
                  <a:schemeClr val="tx1">
                    <a:lumMod val="75000"/>
                    <a:lumOff val="25000"/>
                  </a:schemeClr>
                </a:solidFill>
              </a:rPr>
              <a:t>exposed</a:t>
            </a:r>
            <a:r>
              <a:rPr lang="fr-FR" dirty="0">
                <a:solidFill>
                  <a:schemeClr val="tx1">
                    <a:lumMod val="75000"/>
                    <a:lumOff val="25000"/>
                  </a:schemeClr>
                </a:solidFill>
              </a:rPr>
              <a:t> </a:t>
            </a:r>
            <a:r>
              <a:rPr lang="fr-FR" dirty="0" err="1" smtClean="0">
                <a:solidFill>
                  <a:schemeClr val="tx1">
                    <a:lumMod val="75000"/>
                    <a:lumOff val="25000"/>
                  </a:schemeClr>
                </a:solidFill>
              </a:rPr>
              <a:t>workers</a:t>
            </a:r>
            <a:r>
              <a:rPr lang="fr-FR" dirty="0" smtClean="0">
                <a:solidFill>
                  <a:schemeClr val="tx1">
                    <a:lumMod val="75000"/>
                    <a:lumOff val="25000"/>
                  </a:schemeClr>
                </a:solidFill>
              </a:rPr>
              <a:t>: 300 &lt; 60 </a:t>
            </a:r>
            <a:r>
              <a:rPr lang="fr-FR" dirty="0" err="1" smtClean="0">
                <a:solidFill>
                  <a:schemeClr val="tx1">
                    <a:lumMod val="75000"/>
                    <a:lumOff val="25000"/>
                  </a:schemeClr>
                </a:solidFill>
              </a:rPr>
              <a:t>years</a:t>
            </a:r>
            <a:r>
              <a:rPr lang="fr-FR" dirty="0" smtClean="0">
                <a:solidFill>
                  <a:schemeClr val="tx1">
                    <a:lumMod val="75000"/>
                    <a:lumOff val="25000"/>
                  </a:schemeClr>
                </a:solidFill>
              </a:rPr>
              <a:t> and 86 &gt; 60 </a:t>
            </a:r>
            <a:r>
              <a:rPr lang="fr-FR" dirty="0" err="1" smtClean="0">
                <a:solidFill>
                  <a:schemeClr val="tx1">
                    <a:lumMod val="75000"/>
                    <a:lumOff val="25000"/>
                  </a:schemeClr>
                </a:solidFill>
              </a:rPr>
              <a:t>years</a:t>
            </a:r>
            <a:r>
              <a:rPr lang="fr-FR" dirty="0" smtClean="0">
                <a:solidFill>
                  <a:schemeClr val="tx1">
                    <a:lumMod val="75000"/>
                    <a:lumOff val="25000"/>
                  </a:schemeClr>
                </a:solidFill>
              </a:rPr>
              <a:t>) </a:t>
            </a:r>
          </a:p>
          <a:p>
            <a:pPr>
              <a:lnSpc>
                <a:spcPts val="2100"/>
              </a:lnSpc>
            </a:pPr>
            <a:r>
              <a:rPr lang="fr-FR" sz="1700" b="1" dirty="0" smtClean="0">
                <a:solidFill>
                  <a:schemeClr val="tx1">
                    <a:lumMod val="75000"/>
                    <a:lumOff val="25000"/>
                  </a:schemeClr>
                </a:solidFill>
              </a:rPr>
              <a:t>	</a:t>
            </a:r>
            <a:r>
              <a:rPr lang="fr-FR" b="1" dirty="0" smtClean="0">
                <a:solidFill>
                  <a:schemeClr val="tx1">
                    <a:lumMod val="75000"/>
                    <a:lumOff val="25000"/>
                  </a:schemeClr>
                </a:solidFill>
              </a:rPr>
              <a:t>BMD</a:t>
            </a:r>
            <a:r>
              <a:rPr lang="fr-FR" b="1" baseline="-25000" dirty="0" smtClean="0">
                <a:solidFill>
                  <a:schemeClr val="tx1">
                    <a:lumMod val="75000"/>
                    <a:lumOff val="25000"/>
                  </a:schemeClr>
                </a:solidFill>
              </a:rPr>
              <a:t>10</a:t>
            </a:r>
            <a:r>
              <a:rPr lang="fr-FR" b="1" dirty="0" smtClean="0">
                <a:solidFill>
                  <a:schemeClr val="tx1">
                    <a:lumMod val="75000"/>
                    <a:lumOff val="25000"/>
                  </a:schemeClr>
                </a:solidFill>
              </a:rPr>
              <a:t> = 5 µg U-Cd/g </a:t>
            </a:r>
            <a:r>
              <a:rPr lang="fr-FR" b="1" dirty="0" err="1" smtClean="0">
                <a:solidFill>
                  <a:schemeClr val="tx1">
                    <a:lumMod val="75000"/>
                    <a:lumOff val="25000"/>
                  </a:schemeClr>
                </a:solidFill>
              </a:rPr>
              <a:t>creat</a:t>
            </a:r>
            <a:r>
              <a:rPr lang="fr-FR" b="1" dirty="0" smtClean="0">
                <a:solidFill>
                  <a:schemeClr val="tx1">
                    <a:lumMod val="75000"/>
                    <a:lumOff val="25000"/>
                  </a:schemeClr>
                </a:solidFill>
              </a:rPr>
              <a:t>    </a:t>
            </a:r>
            <a:r>
              <a:rPr lang="fr-FR" b="1" dirty="0" smtClean="0">
                <a:solidFill>
                  <a:schemeClr val="tx1">
                    <a:lumMod val="75000"/>
                    <a:lumOff val="25000"/>
                  </a:schemeClr>
                </a:solidFill>
                <a:sym typeface="Wingdings" panose="05000000000000000000" pitchFamily="2" charset="2"/>
              </a:rPr>
              <a:t>  </a:t>
            </a:r>
            <a:r>
              <a:rPr lang="fr-FR" b="1" dirty="0" err="1" smtClean="0">
                <a:solidFill>
                  <a:schemeClr val="tx1">
                    <a:lumMod val="75000"/>
                    <a:lumOff val="25000"/>
                  </a:schemeClr>
                </a:solidFill>
                <a:sym typeface="Wingdings" panose="05000000000000000000" pitchFamily="2" charset="2"/>
              </a:rPr>
              <a:t>workers</a:t>
            </a:r>
            <a:r>
              <a:rPr lang="fr-FR" b="1" dirty="0" smtClean="0">
                <a:solidFill>
                  <a:schemeClr val="tx1">
                    <a:lumMod val="75000"/>
                    <a:lumOff val="25000"/>
                  </a:schemeClr>
                </a:solidFill>
                <a:sym typeface="Wingdings" panose="05000000000000000000" pitchFamily="2" charset="2"/>
              </a:rPr>
              <a:t> </a:t>
            </a:r>
            <a:r>
              <a:rPr lang="fr-FR" b="1" dirty="0" smtClean="0">
                <a:solidFill>
                  <a:schemeClr val="tx1">
                    <a:lumMod val="75000"/>
                    <a:lumOff val="25000"/>
                  </a:schemeClr>
                </a:solidFill>
                <a:sym typeface="Wingdings" panose="05000000000000000000" pitchFamily="2" charset="2"/>
              </a:rPr>
              <a:t>&lt; </a:t>
            </a:r>
            <a:r>
              <a:rPr lang="fr-FR" b="1" dirty="0" smtClean="0">
                <a:solidFill>
                  <a:schemeClr val="tx1">
                    <a:lumMod val="75000"/>
                    <a:lumOff val="25000"/>
                  </a:schemeClr>
                </a:solidFill>
                <a:sym typeface="Wingdings" panose="05000000000000000000" pitchFamily="2" charset="2"/>
              </a:rPr>
              <a:t>60 </a:t>
            </a:r>
            <a:r>
              <a:rPr lang="fr-FR" b="1" dirty="0" err="1" smtClean="0">
                <a:solidFill>
                  <a:schemeClr val="tx1">
                    <a:lumMod val="75000"/>
                    <a:lumOff val="25000"/>
                  </a:schemeClr>
                </a:solidFill>
                <a:sym typeface="Wingdings" panose="05000000000000000000" pitchFamily="2" charset="2"/>
              </a:rPr>
              <a:t>years</a:t>
            </a:r>
            <a:endParaRPr lang="fr-FR" b="1" dirty="0" smtClean="0">
              <a:solidFill>
                <a:schemeClr val="tx1">
                  <a:lumMod val="75000"/>
                  <a:lumOff val="25000"/>
                </a:schemeClr>
              </a:solidFill>
              <a:sym typeface="Wingdings" panose="05000000000000000000" pitchFamily="2" charset="2"/>
            </a:endParaRPr>
          </a:p>
          <a:p>
            <a:pPr>
              <a:lnSpc>
                <a:spcPts val="2100"/>
              </a:lnSpc>
            </a:pPr>
            <a:r>
              <a:rPr lang="fr-FR" b="1" dirty="0" smtClean="0">
                <a:solidFill>
                  <a:schemeClr val="tx1">
                    <a:lumMod val="75000"/>
                    <a:lumOff val="25000"/>
                  </a:schemeClr>
                </a:solidFill>
              </a:rPr>
              <a:t>	</a:t>
            </a:r>
            <a:r>
              <a:rPr lang="fr-FR" b="1" dirty="0" smtClean="0">
                <a:solidFill>
                  <a:schemeClr val="accent1">
                    <a:lumMod val="50000"/>
                  </a:schemeClr>
                </a:solidFill>
              </a:rPr>
              <a:t>BMD</a:t>
            </a:r>
            <a:r>
              <a:rPr lang="fr-FR" b="1" baseline="-25000" dirty="0" smtClean="0">
                <a:solidFill>
                  <a:schemeClr val="accent1">
                    <a:lumMod val="50000"/>
                  </a:schemeClr>
                </a:solidFill>
              </a:rPr>
              <a:t>10</a:t>
            </a:r>
            <a:r>
              <a:rPr lang="fr-FR" b="1" dirty="0" smtClean="0">
                <a:solidFill>
                  <a:schemeClr val="accent1">
                    <a:lumMod val="50000"/>
                  </a:schemeClr>
                </a:solidFill>
              </a:rPr>
              <a:t> </a:t>
            </a:r>
            <a:r>
              <a:rPr lang="fr-FR" b="1" dirty="0">
                <a:solidFill>
                  <a:schemeClr val="accent1">
                    <a:lumMod val="50000"/>
                  </a:schemeClr>
                </a:solidFill>
              </a:rPr>
              <a:t>= </a:t>
            </a:r>
            <a:r>
              <a:rPr lang="fr-FR" b="1" dirty="0" smtClean="0">
                <a:solidFill>
                  <a:schemeClr val="accent1">
                    <a:lumMod val="50000"/>
                  </a:schemeClr>
                </a:solidFill>
              </a:rPr>
              <a:t>1.5</a:t>
            </a:r>
            <a:r>
              <a:rPr lang="fr-FR" b="1" dirty="0">
                <a:solidFill>
                  <a:schemeClr val="accent1">
                    <a:lumMod val="50000"/>
                  </a:schemeClr>
                </a:solidFill>
              </a:rPr>
              <a:t> </a:t>
            </a:r>
            <a:r>
              <a:rPr lang="fr-FR" b="1" dirty="0" smtClean="0">
                <a:solidFill>
                  <a:schemeClr val="accent1">
                    <a:lumMod val="50000"/>
                  </a:schemeClr>
                </a:solidFill>
              </a:rPr>
              <a:t>µg U-Cd/g </a:t>
            </a:r>
            <a:r>
              <a:rPr lang="fr-FR" b="1" dirty="0" err="1" smtClean="0">
                <a:solidFill>
                  <a:schemeClr val="accent1">
                    <a:lumMod val="50000"/>
                  </a:schemeClr>
                </a:solidFill>
              </a:rPr>
              <a:t>creat</a:t>
            </a:r>
            <a:r>
              <a:rPr lang="fr-FR" b="1" dirty="0" smtClean="0">
                <a:solidFill>
                  <a:schemeClr val="accent1">
                    <a:lumMod val="50000"/>
                  </a:schemeClr>
                </a:solidFill>
              </a:rPr>
              <a:t> </a:t>
            </a:r>
            <a:r>
              <a:rPr lang="fr-FR" b="1" dirty="0" smtClean="0">
                <a:solidFill>
                  <a:schemeClr val="accent1">
                    <a:lumMod val="50000"/>
                  </a:schemeClr>
                </a:solidFill>
                <a:sym typeface="Wingdings" panose="05000000000000000000" pitchFamily="2" charset="2"/>
              </a:rPr>
              <a:t> </a:t>
            </a:r>
            <a:r>
              <a:rPr lang="fr-FR" b="1" dirty="0" err="1">
                <a:solidFill>
                  <a:schemeClr val="accent1">
                    <a:lumMod val="50000"/>
                  </a:schemeClr>
                </a:solidFill>
                <a:sym typeface="Wingdings" panose="05000000000000000000" pitchFamily="2" charset="2"/>
              </a:rPr>
              <a:t>workers</a:t>
            </a:r>
            <a:r>
              <a:rPr lang="fr-FR" b="1" dirty="0">
                <a:solidFill>
                  <a:schemeClr val="accent1">
                    <a:lumMod val="50000"/>
                  </a:schemeClr>
                </a:solidFill>
                <a:sym typeface="Wingdings" panose="05000000000000000000" pitchFamily="2" charset="2"/>
              </a:rPr>
              <a:t> </a:t>
            </a:r>
            <a:r>
              <a:rPr lang="fr-FR" b="1" dirty="0" smtClean="0">
                <a:solidFill>
                  <a:schemeClr val="accent1">
                    <a:lumMod val="50000"/>
                  </a:schemeClr>
                </a:solidFill>
                <a:sym typeface="Wingdings" panose="05000000000000000000" pitchFamily="2" charset="2"/>
              </a:rPr>
              <a:t>&gt; </a:t>
            </a:r>
            <a:r>
              <a:rPr lang="fr-FR" b="1" dirty="0" smtClean="0">
                <a:solidFill>
                  <a:schemeClr val="accent1">
                    <a:lumMod val="50000"/>
                  </a:schemeClr>
                </a:solidFill>
                <a:sym typeface="Wingdings" panose="05000000000000000000" pitchFamily="2" charset="2"/>
              </a:rPr>
              <a:t>60 </a:t>
            </a:r>
            <a:r>
              <a:rPr lang="fr-FR" b="1" dirty="0" err="1" smtClean="0">
                <a:solidFill>
                  <a:schemeClr val="accent1">
                    <a:lumMod val="50000"/>
                  </a:schemeClr>
                </a:solidFill>
                <a:sym typeface="Wingdings" panose="05000000000000000000" pitchFamily="2" charset="2"/>
              </a:rPr>
              <a:t>years</a:t>
            </a:r>
            <a:endParaRPr lang="fr-FR" b="1" dirty="0">
              <a:solidFill>
                <a:schemeClr val="accent1">
                  <a:lumMod val="50000"/>
                </a:schemeClr>
              </a:solidFill>
            </a:endParaRPr>
          </a:p>
          <a:p>
            <a:pPr>
              <a:spcBef>
                <a:spcPts val="1200"/>
              </a:spcBef>
            </a:pPr>
            <a:r>
              <a:rPr lang="en-GB" sz="2000" b="1" dirty="0" smtClean="0">
                <a:solidFill>
                  <a:srgbClr val="0070C0"/>
                </a:solidFill>
                <a:sym typeface="Wingdings 3" panose="05040102010807070707" pitchFamily="18" charset="2"/>
              </a:rPr>
              <a:t> </a:t>
            </a:r>
            <a:r>
              <a:rPr lang="en-GB" sz="2000" b="1" dirty="0" smtClean="0">
                <a:solidFill>
                  <a:srgbClr val="0070C0"/>
                </a:solidFill>
              </a:rPr>
              <a:t>Value of </a:t>
            </a:r>
            <a:r>
              <a:rPr lang="en-GB" sz="2000" b="1" u="sng" dirty="0" smtClean="0">
                <a:solidFill>
                  <a:srgbClr val="0070C0"/>
                </a:solidFill>
              </a:rPr>
              <a:t>2 </a:t>
            </a:r>
            <a:r>
              <a:rPr lang="en-GB" sz="2000" b="1" u="sng" dirty="0">
                <a:solidFill>
                  <a:srgbClr val="0070C0"/>
                </a:solidFill>
              </a:rPr>
              <a:t>µg U-Cd/g </a:t>
            </a:r>
            <a:r>
              <a:rPr lang="en-GB" sz="2000" b="1" u="sng" dirty="0" err="1" smtClean="0">
                <a:solidFill>
                  <a:srgbClr val="0070C0"/>
                </a:solidFill>
              </a:rPr>
              <a:t>creat</a:t>
            </a:r>
            <a:r>
              <a:rPr lang="en-GB" sz="2000" b="1" u="sng" dirty="0" smtClean="0">
                <a:solidFill>
                  <a:srgbClr val="0070C0"/>
                </a:solidFill>
              </a:rPr>
              <a:t> </a:t>
            </a:r>
            <a:r>
              <a:rPr lang="en-GB" sz="2000" b="1" dirty="0" smtClean="0">
                <a:solidFill>
                  <a:srgbClr val="0070C0"/>
                </a:solidFill>
              </a:rPr>
              <a:t>as </a:t>
            </a:r>
            <a:r>
              <a:rPr lang="en-GB" sz="2000" b="1" dirty="0">
                <a:solidFill>
                  <a:srgbClr val="0070C0"/>
                </a:solidFill>
              </a:rPr>
              <a:t>threshold value </a:t>
            </a:r>
            <a:r>
              <a:rPr lang="en-GB" sz="2000" b="1" dirty="0" smtClean="0">
                <a:solidFill>
                  <a:srgbClr val="0070C0"/>
                </a:solidFill>
              </a:rPr>
              <a:t>for initiating monitoring </a:t>
            </a:r>
            <a:r>
              <a:rPr lang="en-GB" sz="2000" b="1" dirty="0">
                <a:solidFill>
                  <a:srgbClr val="0070C0"/>
                </a:solidFill>
              </a:rPr>
              <a:t>of </a:t>
            </a:r>
            <a:r>
              <a:rPr lang="en-GB" sz="2000" b="1" dirty="0" smtClean="0">
                <a:solidFill>
                  <a:srgbClr val="0070C0"/>
                </a:solidFill>
              </a:rPr>
              <a:t>early effects BMs (urinary β2M </a:t>
            </a:r>
            <a:r>
              <a:rPr lang="en-GB" sz="2000" b="1" dirty="0">
                <a:solidFill>
                  <a:srgbClr val="0070C0"/>
                </a:solidFill>
              </a:rPr>
              <a:t>and </a:t>
            </a:r>
            <a:r>
              <a:rPr lang="en-GB" sz="2000" b="1" dirty="0" smtClean="0">
                <a:solidFill>
                  <a:srgbClr val="0070C0"/>
                </a:solidFill>
              </a:rPr>
              <a:t>RBP)</a:t>
            </a:r>
            <a:endParaRPr lang="fr-FR" sz="2000" b="1" dirty="0">
              <a:solidFill>
                <a:srgbClr val="0070C0"/>
              </a:solidFill>
            </a:endParaRPr>
          </a:p>
        </p:txBody>
      </p:sp>
      <p:cxnSp>
        <p:nvCxnSpPr>
          <p:cNvPr id="8" name="Connecteur en angle 7"/>
          <p:cNvCxnSpPr/>
          <p:nvPr/>
        </p:nvCxnSpPr>
        <p:spPr>
          <a:xfrm flipV="1">
            <a:off x="6502400" y="3836632"/>
            <a:ext cx="416933" cy="279212"/>
          </a:xfrm>
          <a:prstGeom prst="bentConnector3">
            <a:avLst>
              <a:gd name="adj1" fmla="val 101783"/>
            </a:avLst>
          </a:prstGeom>
          <a:ln w="28575">
            <a:solidFill>
              <a:srgbClr val="4C91AE"/>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243053" y="5469040"/>
            <a:ext cx="4939990" cy="301083"/>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222564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15</a:t>
            </a:fld>
            <a:endParaRPr lang="en-US" dirty="0"/>
          </a:p>
        </p:txBody>
      </p:sp>
      <p:sp>
        <p:nvSpPr>
          <p:cNvPr id="9" name="Textfeld 8"/>
          <p:cNvSpPr txBox="1"/>
          <p:nvPr/>
        </p:nvSpPr>
        <p:spPr>
          <a:xfrm>
            <a:off x="3623661" y="6489298"/>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5" name="ZoneTexte 4"/>
          <p:cNvSpPr txBox="1"/>
          <p:nvPr/>
        </p:nvSpPr>
        <p:spPr>
          <a:xfrm>
            <a:off x="554954" y="254929"/>
            <a:ext cx="7455760" cy="461665"/>
          </a:xfrm>
          <a:prstGeom prst="rect">
            <a:avLst/>
          </a:prstGeom>
          <a:noFill/>
        </p:spPr>
        <p:txBody>
          <a:bodyPr wrap="square" rtlCol="0">
            <a:spAutoFit/>
          </a:bodyPr>
          <a:lstStyle/>
          <a:p>
            <a:r>
              <a:rPr lang="fr-FR" sz="2400" b="1" dirty="0" smtClean="0">
                <a:solidFill>
                  <a:schemeClr val="tx2"/>
                </a:solidFill>
              </a:rPr>
              <a:t>9 - </a:t>
            </a:r>
            <a:r>
              <a:rPr lang="fr-FR" sz="2400" b="1" dirty="0">
                <a:solidFill>
                  <a:schemeClr val="tx2"/>
                </a:solidFill>
              </a:rPr>
              <a:t>K</a:t>
            </a:r>
            <a:r>
              <a:rPr lang="fr-FR" sz="2400" b="1" dirty="0" smtClean="0">
                <a:solidFill>
                  <a:schemeClr val="tx2"/>
                </a:solidFill>
              </a:rPr>
              <a:t>ey </a:t>
            </a:r>
            <a:r>
              <a:rPr lang="fr-FR" sz="2400" b="1" dirty="0" err="1" smtClean="0">
                <a:solidFill>
                  <a:schemeClr val="tx2"/>
                </a:solidFill>
              </a:rPr>
              <a:t>study</a:t>
            </a:r>
            <a:r>
              <a:rPr lang="fr-FR" sz="2400" b="1" dirty="0" smtClean="0">
                <a:solidFill>
                  <a:schemeClr val="tx2"/>
                </a:solidFill>
              </a:rPr>
              <a:t> and HBM-</a:t>
            </a:r>
            <a:r>
              <a:rPr lang="fr-FR" sz="2400" b="1" dirty="0" err="1" smtClean="0">
                <a:solidFill>
                  <a:schemeClr val="tx2"/>
                </a:solidFill>
              </a:rPr>
              <a:t>GV</a:t>
            </a:r>
            <a:r>
              <a:rPr lang="fr-FR" sz="2400" b="1" baseline="-25000" dirty="0" err="1" smtClean="0">
                <a:solidFill>
                  <a:schemeClr val="tx2"/>
                </a:solidFill>
              </a:rPr>
              <a:t>worker</a:t>
            </a:r>
            <a:r>
              <a:rPr lang="fr-FR" sz="2400" b="1" baseline="-25000" dirty="0" smtClean="0">
                <a:solidFill>
                  <a:schemeClr val="tx2"/>
                </a:solidFill>
              </a:rPr>
              <a:t> </a:t>
            </a:r>
            <a:r>
              <a:rPr lang="fr-FR" sz="2400" b="1" dirty="0" smtClean="0">
                <a:solidFill>
                  <a:schemeClr val="tx2"/>
                </a:solidFill>
              </a:rPr>
              <a:t>for </a:t>
            </a:r>
            <a:r>
              <a:rPr lang="fr-FR" sz="2400" b="1" u="sng" dirty="0" smtClean="0">
                <a:solidFill>
                  <a:schemeClr val="tx2"/>
                </a:solidFill>
              </a:rPr>
              <a:t>Blood Cd (B-Cd) </a:t>
            </a:r>
            <a:endParaRPr lang="fr-FR" sz="2400" b="1" u="sng" dirty="0">
              <a:solidFill>
                <a:schemeClr val="tx2"/>
              </a:solidFill>
            </a:endParaRPr>
          </a:p>
        </p:txBody>
      </p:sp>
      <p:grpSp>
        <p:nvGrpSpPr>
          <p:cNvPr id="51" name="Groupe 50"/>
          <p:cNvGrpSpPr/>
          <p:nvPr/>
        </p:nvGrpSpPr>
        <p:grpSpPr>
          <a:xfrm>
            <a:off x="461326" y="3995900"/>
            <a:ext cx="8436909" cy="2375103"/>
            <a:chOff x="179512" y="4078233"/>
            <a:chExt cx="8436909" cy="2375103"/>
          </a:xfrm>
        </p:grpSpPr>
        <p:cxnSp>
          <p:nvCxnSpPr>
            <p:cNvPr id="24" name="Forme 30"/>
            <p:cNvCxnSpPr/>
            <p:nvPr/>
          </p:nvCxnSpPr>
          <p:spPr>
            <a:xfrm rot="10800000">
              <a:off x="3149518" y="6213212"/>
              <a:ext cx="1206459" cy="169858"/>
            </a:xfrm>
            <a:prstGeom prst="bentConnector2">
              <a:avLst/>
            </a:prstGeom>
            <a:ln w="38100">
              <a:solidFill>
                <a:srgbClr val="C00000">
                  <a:alpha val="40000"/>
                </a:srgb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Forme 31"/>
            <p:cNvCxnSpPr/>
            <p:nvPr/>
          </p:nvCxnSpPr>
          <p:spPr bwMode="auto">
            <a:xfrm flipV="1">
              <a:off x="6395853" y="5950441"/>
              <a:ext cx="264379" cy="432629"/>
            </a:xfrm>
            <a:prstGeom prst="bentConnector2">
              <a:avLst/>
            </a:prstGeom>
            <a:solidFill>
              <a:schemeClr val="accent1"/>
            </a:solidFill>
            <a:ln w="38100" cap="flat" cmpd="sng" algn="ctr">
              <a:solidFill>
                <a:srgbClr val="C00000">
                  <a:alpha val="40000"/>
                </a:srgbClr>
              </a:solidFill>
              <a:prstDash val="solid"/>
              <a:round/>
              <a:headEnd type="triangle" w="med" len="med"/>
              <a:tailEnd type="triangle"/>
            </a:ln>
            <a:effectLst/>
          </p:spPr>
        </p:cxnSp>
        <p:cxnSp>
          <p:nvCxnSpPr>
            <p:cNvPr id="26" name="Forme 32"/>
            <p:cNvCxnSpPr/>
            <p:nvPr/>
          </p:nvCxnSpPr>
          <p:spPr bwMode="auto">
            <a:xfrm flipV="1">
              <a:off x="7236296" y="5035906"/>
              <a:ext cx="757143" cy="758469"/>
            </a:xfrm>
            <a:prstGeom prst="bentConnector2">
              <a:avLst/>
            </a:prstGeom>
            <a:solidFill>
              <a:schemeClr val="accent1"/>
            </a:solidFill>
            <a:ln w="38100" cap="flat" cmpd="sng" algn="ctr">
              <a:solidFill>
                <a:srgbClr val="C00000">
                  <a:alpha val="40000"/>
                </a:srgbClr>
              </a:solidFill>
              <a:prstDash val="solid"/>
              <a:round/>
              <a:headEnd type="triangle" w="med" len="med"/>
              <a:tailEnd type="triangle"/>
            </a:ln>
            <a:effectLst/>
          </p:spPr>
        </p:cxnSp>
        <p:sp>
          <p:nvSpPr>
            <p:cNvPr id="27" name="AutoShape 18"/>
            <p:cNvSpPr>
              <a:spLocks noChangeArrowheads="1"/>
            </p:cNvSpPr>
            <p:nvPr/>
          </p:nvSpPr>
          <p:spPr bwMode="auto">
            <a:xfrm>
              <a:off x="1500188" y="4151402"/>
              <a:ext cx="2786062" cy="1301750"/>
            </a:xfrm>
            <a:prstGeom prst="roundRect">
              <a:avLst/>
            </a:prstGeom>
            <a:solidFill>
              <a:schemeClr val="bg1"/>
            </a:solidFill>
            <a:ln>
              <a:headEnd/>
              <a:tailEnd/>
            </a:ln>
          </p:spPr>
          <p:style>
            <a:lnRef idx="2">
              <a:schemeClr val="accent1"/>
            </a:lnRef>
            <a:fillRef idx="1">
              <a:schemeClr val="lt1"/>
            </a:fillRef>
            <a:effectRef idx="0">
              <a:schemeClr val="accent1"/>
            </a:effectRef>
            <a:fontRef idx="minor">
              <a:schemeClr val="dk1"/>
            </a:fontRef>
          </p:style>
          <p:txBody>
            <a:bodyPr wrap="none" anchor="ctr"/>
            <a:lstStyle/>
            <a:p>
              <a:pPr>
                <a:defRPr/>
              </a:pPr>
              <a:endParaRPr lang="en-US" sz="1100" kern="0">
                <a:solidFill>
                  <a:srgbClr val="000000">
                    <a:lumMod val="50000"/>
                  </a:srgbClr>
                </a:solidFill>
                <a:cs typeface="Arial" pitchFamily="34" charset="0"/>
              </a:endParaRPr>
            </a:p>
          </p:txBody>
        </p:sp>
        <p:sp>
          <p:nvSpPr>
            <p:cNvPr id="28" name="AutoShape 19"/>
            <p:cNvSpPr>
              <a:spLocks noChangeArrowheads="1"/>
            </p:cNvSpPr>
            <p:nvPr/>
          </p:nvSpPr>
          <p:spPr bwMode="auto">
            <a:xfrm>
              <a:off x="4357688" y="4151402"/>
              <a:ext cx="3052762" cy="1301750"/>
            </a:xfrm>
            <a:prstGeom prst="roundRect">
              <a:avLst/>
            </a:prstGeom>
            <a:solidFill>
              <a:schemeClr val="bg1"/>
            </a:solidFill>
            <a:ln>
              <a:headEnd/>
              <a:tailEnd/>
            </a:ln>
          </p:spPr>
          <p:style>
            <a:lnRef idx="2">
              <a:schemeClr val="accent1"/>
            </a:lnRef>
            <a:fillRef idx="1">
              <a:schemeClr val="lt1"/>
            </a:fillRef>
            <a:effectRef idx="0">
              <a:schemeClr val="accent1"/>
            </a:effectRef>
            <a:fontRef idx="minor">
              <a:schemeClr val="dk1"/>
            </a:fontRef>
          </p:style>
          <p:txBody>
            <a:bodyPr wrap="none" anchor="ctr"/>
            <a:lstStyle/>
            <a:p>
              <a:pPr>
                <a:defRPr/>
              </a:pPr>
              <a:endParaRPr lang="en-US" sz="1100" kern="0">
                <a:solidFill>
                  <a:srgbClr val="000000">
                    <a:lumMod val="50000"/>
                  </a:srgbClr>
                </a:solidFill>
                <a:cs typeface="Arial" pitchFamily="34" charset="0"/>
              </a:endParaRPr>
            </a:p>
          </p:txBody>
        </p:sp>
        <p:sp>
          <p:nvSpPr>
            <p:cNvPr id="29" name="Text Box 4"/>
            <p:cNvSpPr txBox="1">
              <a:spLocks noChangeArrowheads="1"/>
            </p:cNvSpPr>
            <p:nvPr/>
          </p:nvSpPr>
          <p:spPr bwMode="auto">
            <a:xfrm>
              <a:off x="2028562" y="4200614"/>
              <a:ext cx="1827744" cy="261610"/>
            </a:xfrm>
            <a:prstGeom prst="rect">
              <a:avLst/>
            </a:prstGeom>
            <a:solidFill>
              <a:schemeClr val="bg1"/>
            </a:solidFill>
            <a:ln w="9525">
              <a:noFill/>
              <a:miter lim="800000"/>
              <a:headEnd/>
              <a:tailEnd/>
            </a:ln>
          </p:spPr>
          <p:txBody>
            <a:bodyPr wrap="none">
              <a:spAutoFit/>
            </a:bodyPr>
            <a:lstStyle/>
            <a:p>
              <a:pPr algn="ctr">
                <a:defRPr/>
              </a:pPr>
              <a:r>
                <a:rPr lang="en-US" sz="1100" kern="0" smtClean="0">
                  <a:solidFill>
                    <a:srgbClr val="000000">
                      <a:lumMod val="50000"/>
                    </a:srgbClr>
                  </a:solidFill>
                  <a:latin typeface="Arial Black" pitchFamily="34" charset="0"/>
                  <a:cs typeface="Arial" pitchFamily="34" charset="0"/>
                </a:rPr>
                <a:t>Exposure biomarkers</a:t>
              </a:r>
              <a:endParaRPr lang="en-US" sz="1100" kern="0">
                <a:solidFill>
                  <a:srgbClr val="000000">
                    <a:lumMod val="50000"/>
                  </a:srgbClr>
                </a:solidFill>
                <a:latin typeface="Arial Black" pitchFamily="34" charset="0"/>
                <a:cs typeface="Arial" pitchFamily="34" charset="0"/>
              </a:endParaRPr>
            </a:p>
          </p:txBody>
        </p:sp>
        <p:sp>
          <p:nvSpPr>
            <p:cNvPr id="30" name="Text Box 5"/>
            <p:cNvSpPr txBox="1">
              <a:spLocks noChangeArrowheads="1"/>
            </p:cNvSpPr>
            <p:nvPr/>
          </p:nvSpPr>
          <p:spPr bwMode="auto">
            <a:xfrm>
              <a:off x="1571532" y="4582289"/>
              <a:ext cx="1384485" cy="603504"/>
            </a:xfrm>
            <a:prstGeom prst="rect">
              <a:avLst/>
            </a:prstGeom>
            <a:solidFill>
              <a:schemeClr val="bg1"/>
            </a:solidFill>
            <a:ln w="9525">
              <a:noFill/>
              <a:miter lim="800000"/>
              <a:headEnd/>
              <a:tailEnd/>
            </a:ln>
          </p:spPr>
          <p:txBody>
            <a:bodyPr wrap="square" anchor="ctr" anchorCtr="0">
              <a:noAutofit/>
            </a:bodyPr>
            <a:lstStyle/>
            <a:p>
              <a:pPr algn="ctr">
                <a:defRPr/>
              </a:pPr>
              <a:r>
                <a:rPr lang="en-US" sz="1100" kern="0" smtClean="0">
                  <a:solidFill>
                    <a:srgbClr val="000000">
                      <a:lumMod val="50000"/>
                    </a:srgbClr>
                  </a:solidFill>
                  <a:cs typeface="Arial" pitchFamily="34" charset="0"/>
                </a:rPr>
                <a:t>Internal dose</a:t>
              </a:r>
              <a:endParaRPr lang="en-US" sz="1100" kern="0">
                <a:solidFill>
                  <a:srgbClr val="000000">
                    <a:lumMod val="50000"/>
                  </a:srgbClr>
                </a:solidFill>
                <a:cs typeface="Arial" pitchFamily="34" charset="0"/>
              </a:endParaRPr>
            </a:p>
          </p:txBody>
        </p:sp>
        <p:sp>
          <p:nvSpPr>
            <p:cNvPr id="31" name="Text Box 6"/>
            <p:cNvSpPr txBox="1">
              <a:spLocks noChangeArrowheads="1"/>
            </p:cNvSpPr>
            <p:nvPr/>
          </p:nvSpPr>
          <p:spPr bwMode="auto">
            <a:xfrm>
              <a:off x="2843809" y="4453027"/>
              <a:ext cx="1374180" cy="843945"/>
            </a:xfrm>
            <a:prstGeom prst="ellipse">
              <a:avLst/>
            </a:prstGeom>
            <a:solidFill>
              <a:schemeClr val="bg1"/>
            </a:solidFill>
            <a:ln w="9525">
              <a:noFill/>
              <a:miter lim="800000"/>
              <a:headEnd/>
              <a:tailEnd/>
            </a:ln>
          </p:spPr>
          <p:txBody>
            <a:bodyPr wrap="square">
              <a:spAutoFit/>
            </a:bodyPr>
            <a:lstStyle/>
            <a:p>
              <a:pPr algn="ctr">
                <a:defRPr/>
              </a:pPr>
              <a:r>
                <a:rPr lang="en-US" sz="1100" kern="0" smtClean="0">
                  <a:solidFill>
                    <a:srgbClr val="000000">
                      <a:lumMod val="50000"/>
                    </a:srgbClr>
                  </a:solidFill>
                  <a:cs typeface="Arial" pitchFamily="34" charset="0"/>
                </a:rPr>
                <a:t>Biologically effective dose</a:t>
              </a:r>
              <a:endParaRPr lang="en-US" sz="1100" kern="0">
                <a:solidFill>
                  <a:srgbClr val="000000">
                    <a:lumMod val="50000"/>
                  </a:srgbClr>
                </a:solidFill>
                <a:cs typeface="Arial" pitchFamily="34" charset="0"/>
              </a:endParaRPr>
            </a:p>
          </p:txBody>
        </p:sp>
        <p:sp>
          <p:nvSpPr>
            <p:cNvPr id="32" name="Text Box 7"/>
            <p:cNvSpPr txBox="1">
              <a:spLocks noChangeArrowheads="1"/>
            </p:cNvSpPr>
            <p:nvPr/>
          </p:nvSpPr>
          <p:spPr bwMode="auto">
            <a:xfrm>
              <a:off x="5002796" y="4200614"/>
              <a:ext cx="1653017" cy="261610"/>
            </a:xfrm>
            <a:prstGeom prst="rect">
              <a:avLst/>
            </a:prstGeom>
            <a:solidFill>
              <a:schemeClr val="bg1"/>
            </a:solidFill>
            <a:ln w="9525">
              <a:noFill/>
              <a:miter lim="800000"/>
              <a:headEnd/>
              <a:tailEnd/>
            </a:ln>
          </p:spPr>
          <p:txBody>
            <a:bodyPr wrap="none">
              <a:spAutoFit/>
            </a:bodyPr>
            <a:lstStyle/>
            <a:p>
              <a:pPr algn="ctr">
                <a:defRPr/>
              </a:pPr>
              <a:r>
                <a:rPr lang="en-US" sz="1100" kern="0" dirty="0" smtClean="0">
                  <a:solidFill>
                    <a:srgbClr val="000000">
                      <a:lumMod val="50000"/>
                    </a:srgbClr>
                  </a:solidFill>
                  <a:latin typeface="Arial Black" pitchFamily="34" charset="0"/>
                  <a:cs typeface="Arial" pitchFamily="34" charset="0"/>
                </a:rPr>
                <a:t>Effects biomarkers</a:t>
              </a:r>
              <a:endParaRPr lang="en-US" sz="1100" kern="0" dirty="0">
                <a:solidFill>
                  <a:srgbClr val="000000">
                    <a:lumMod val="50000"/>
                  </a:srgbClr>
                </a:solidFill>
                <a:latin typeface="Arial Black" pitchFamily="34" charset="0"/>
                <a:cs typeface="Arial" pitchFamily="34" charset="0"/>
              </a:endParaRPr>
            </a:p>
          </p:txBody>
        </p:sp>
        <p:sp>
          <p:nvSpPr>
            <p:cNvPr id="33" name="Text Box 8"/>
            <p:cNvSpPr txBox="1">
              <a:spLocks noChangeArrowheads="1"/>
            </p:cNvSpPr>
            <p:nvPr/>
          </p:nvSpPr>
          <p:spPr bwMode="auto">
            <a:xfrm>
              <a:off x="4429125" y="4583450"/>
              <a:ext cx="1871067" cy="605909"/>
            </a:xfrm>
            <a:prstGeom prst="ellipse">
              <a:avLst/>
            </a:prstGeom>
            <a:solidFill>
              <a:schemeClr val="bg1"/>
            </a:solidFill>
            <a:ln w="9525">
              <a:noFill/>
              <a:miter lim="800000"/>
              <a:headEnd/>
              <a:tailEnd/>
            </a:ln>
          </p:spPr>
          <p:txBody>
            <a:bodyPr wrap="square">
              <a:spAutoFit/>
            </a:bodyPr>
            <a:lstStyle/>
            <a:p>
              <a:pPr algn="ctr">
                <a:defRPr/>
              </a:pPr>
              <a:r>
                <a:rPr lang="en-US" sz="1100" kern="0" smtClean="0">
                  <a:solidFill>
                    <a:srgbClr val="000000">
                      <a:lumMod val="50000"/>
                    </a:srgbClr>
                  </a:solidFill>
                  <a:cs typeface="Arial" pitchFamily="34" charset="0"/>
                </a:rPr>
                <a:t>Early biologic effects</a:t>
              </a:r>
              <a:endParaRPr lang="en-US" sz="1100" kern="0">
                <a:solidFill>
                  <a:srgbClr val="000000">
                    <a:lumMod val="50000"/>
                  </a:srgbClr>
                </a:solidFill>
                <a:cs typeface="Arial" pitchFamily="34" charset="0"/>
              </a:endParaRPr>
            </a:p>
          </p:txBody>
        </p:sp>
        <p:sp>
          <p:nvSpPr>
            <p:cNvPr id="34" name="Rectangle 11"/>
            <p:cNvSpPr>
              <a:spLocks noChangeArrowheads="1"/>
            </p:cNvSpPr>
            <p:nvPr/>
          </p:nvSpPr>
          <p:spPr bwMode="auto">
            <a:xfrm>
              <a:off x="179512" y="4681627"/>
              <a:ext cx="1214437" cy="366712"/>
            </a:xfrm>
            <a:prstGeom prst="ellipse">
              <a:avLst/>
            </a:prstGeom>
            <a:solidFill>
              <a:schemeClr val="bg1"/>
            </a:solidFill>
            <a:ln w="9525">
              <a:solidFill>
                <a:schemeClr val="tx2">
                  <a:lumMod val="50000"/>
                </a:schemeClr>
              </a:solidFill>
              <a:miter lim="800000"/>
              <a:headEnd/>
              <a:tailEnd/>
            </a:ln>
          </p:spPr>
          <p:txBody>
            <a:bodyPr>
              <a:spAutoFit/>
            </a:bodyPr>
            <a:lstStyle/>
            <a:p>
              <a:pPr>
                <a:defRPr/>
              </a:pPr>
              <a:r>
                <a:rPr lang="en-US" sz="1100" kern="0" smtClean="0">
                  <a:solidFill>
                    <a:srgbClr val="000000">
                      <a:lumMod val="50000"/>
                    </a:srgbClr>
                  </a:solidFill>
                  <a:cs typeface="Arial" pitchFamily="34" charset="0"/>
                </a:rPr>
                <a:t>Exposure</a:t>
              </a:r>
              <a:endParaRPr lang="en-US" sz="1100" kern="0">
                <a:solidFill>
                  <a:srgbClr val="000000">
                    <a:lumMod val="50000"/>
                  </a:srgbClr>
                </a:solidFill>
                <a:cs typeface="Arial" pitchFamily="34" charset="0"/>
              </a:endParaRPr>
            </a:p>
          </p:txBody>
        </p:sp>
        <p:sp>
          <p:nvSpPr>
            <p:cNvPr id="35" name="Rectangle 12"/>
            <p:cNvSpPr>
              <a:spLocks noChangeArrowheads="1"/>
            </p:cNvSpPr>
            <p:nvPr/>
          </p:nvSpPr>
          <p:spPr bwMode="auto">
            <a:xfrm>
              <a:off x="7452320" y="4666769"/>
              <a:ext cx="978742" cy="367873"/>
            </a:xfrm>
            <a:prstGeom prst="ellipse">
              <a:avLst/>
            </a:prstGeom>
            <a:solidFill>
              <a:schemeClr val="bg1"/>
            </a:solidFill>
            <a:ln w="9525">
              <a:solidFill>
                <a:schemeClr val="tx1"/>
              </a:solidFill>
              <a:miter lim="800000"/>
              <a:headEnd/>
              <a:tailEnd/>
            </a:ln>
          </p:spPr>
          <p:txBody>
            <a:bodyPr wrap="none">
              <a:spAutoFit/>
            </a:bodyPr>
            <a:lstStyle/>
            <a:p>
              <a:pPr>
                <a:defRPr/>
              </a:pPr>
              <a:r>
                <a:rPr lang="en-US" sz="1100" kern="0" dirty="0" smtClean="0">
                  <a:cs typeface="Arial" pitchFamily="34" charset="0"/>
                </a:rPr>
                <a:t>Disease</a:t>
              </a:r>
              <a:endParaRPr lang="en-US" sz="1100" kern="0" dirty="0">
                <a:cs typeface="Arial" pitchFamily="34" charset="0"/>
              </a:endParaRPr>
            </a:p>
          </p:txBody>
        </p:sp>
        <p:sp>
          <p:nvSpPr>
            <p:cNvPr id="36" name="ZoneTexte 35"/>
            <p:cNvSpPr txBox="1"/>
            <p:nvPr/>
          </p:nvSpPr>
          <p:spPr>
            <a:xfrm>
              <a:off x="4355976" y="6022449"/>
              <a:ext cx="2039877" cy="430887"/>
            </a:xfrm>
            <a:prstGeom prst="rect">
              <a:avLst/>
            </a:prstGeom>
            <a:solidFill>
              <a:schemeClr val="bg1"/>
            </a:solidFill>
            <a:ln>
              <a:solidFill>
                <a:schemeClr val="tx1">
                  <a:alpha val="40000"/>
                </a:schemeClr>
              </a:solidFill>
            </a:ln>
          </p:spPr>
          <p:txBody>
            <a:bodyPr wrap="square" rtlCol="0">
              <a:spAutoFit/>
            </a:bodyPr>
            <a:lstStyle/>
            <a:p>
              <a:pPr algn="ct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Early BM for </a:t>
              </a:r>
              <a:r>
                <a:rPr lang="en-US" sz="1100" b="1" dirty="0" err="1" smtClean="0">
                  <a:solidFill>
                    <a:srgbClr val="B2B2B2"/>
                  </a:solidFill>
                  <a:latin typeface="Arial Black" pitchFamily="34" charset="0"/>
                  <a:cs typeface="Arial" pitchFamily="34" charset="0"/>
                </a:rPr>
                <a:t>tubulopathy</a:t>
              </a:r>
              <a:r>
                <a:rPr lang="en-US" sz="1100" b="1" dirty="0" smtClean="0">
                  <a:solidFill>
                    <a:srgbClr val="B2B2B2"/>
                  </a:solidFill>
                  <a:latin typeface="Arial Black" pitchFamily="34" charset="0"/>
                  <a:cs typeface="Arial" pitchFamily="34" charset="0"/>
                </a:rPr>
                <a:t> increase</a:t>
              </a:r>
              <a:endParaRPr lang="en-US" sz="1100" b="1" dirty="0">
                <a:solidFill>
                  <a:srgbClr val="B2B2B2"/>
                </a:solidFill>
                <a:latin typeface="Arial Black" pitchFamily="34" charset="0"/>
                <a:cs typeface="Arial" pitchFamily="34" charset="0"/>
              </a:endParaRPr>
            </a:p>
          </p:txBody>
        </p:sp>
        <p:sp>
          <p:nvSpPr>
            <p:cNvPr id="37" name="ZoneTexte 36"/>
            <p:cNvSpPr txBox="1"/>
            <p:nvPr/>
          </p:nvSpPr>
          <p:spPr>
            <a:xfrm>
              <a:off x="5982427" y="5663570"/>
              <a:ext cx="1159292" cy="261610"/>
            </a:xfrm>
            <a:prstGeom prst="rect">
              <a:avLst/>
            </a:prstGeom>
            <a:solidFill>
              <a:schemeClr val="bg1"/>
            </a:solid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GF decrease</a:t>
              </a:r>
              <a:endParaRPr lang="en-US" sz="1100" b="1" dirty="0">
                <a:solidFill>
                  <a:srgbClr val="B2B2B2"/>
                </a:solidFill>
                <a:latin typeface="Arial Black" pitchFamily="34" charset="0"/>
                <a:cs typeface="Arial" pitchFamily="34" charset="0"/>
              </a:endParaRPr>
            </a:p>
          </p:txBody>
        </p:sp>
        <p:cxnSp>
          <p:nvCxnSpPr>
            <p:cNvPr id="38" name="Connecteur droit avec flèche 37"/>
            <p:cNvCxnSpPr>
              <a:stCxn id="33" idx="4"/>
              <a:endCxn id="36" idx="0"/>
            </p:cNvCxnSpPr>
            <p:nvPr/>
          </p:nvCxnSpPr>
          <p:spPr>
            <a:xfrm>
              <a:off x="5364659" y="5189359"/>
              <a:ext cx="11256" cy="833090"/>
            </a:xfrm>
            <a:prstGeom prst="straightConnector1">
              <a:avLst/>
            </a:prstGeom>
            <a:ln w="19050">
              <a:solidFill>
                <a:schemeClr val="accent2">
                  <a:lumMod val="75000"/>
                  <a:alpha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Flèche droite 38"/>
            <p:cNvSpPr/>
            <p:nvPr/>
          </p:nvSpPr>
          <p:spPr bwMode="auto">
            <a:xfrm>
              <a:off x="1403648" y="4223410"/>
              <a:ext cx="6048672" cy="1296144"/>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b="1" smtClean="0">
                <a:solidFill>
                  <a:srgbClr val="000000"/>
                </a:solidFill>
              </a:endParaRPr>
            </a:p>
          </p:txBody>
        </p:sp>
        <p:sp>
          <p:nvSpPr>
            <p:cNvPr id="40" name="ZoneTexte 39"/>
            <p:cNvSpPr txBox="1"/>
            <p:nvPr/>
          </p:nvSpPr>
          <p:spPr>
            <a:xfrm>
              <a:off x="247562" y="4079394"/>
              <a:ext cx="1156086" cy="261610"/>
            </a:xfrm>
            <a:prstGeom prst="rect">
              <a:avLst/>
            </a:prstGeom>
            <a:solidFill>
              <a:schemeClr val="bg1"/>
            </a:solid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Air cadmium</a:t>
              </a:r>
              <a:endParaRPr lang="en-US" sz="1100" b="1" dirty="0">
                <a:solidFill>
                  <a:srgbClr val="B2B2B2"/>
                </a:solidFill>
                <a:latin typeface="Arial Black" pitchFamily="34" charset="0"/>
                <a:cs typeface="Arial" pitchFamily="34" charset="0"/>
              </a:endParaRPr>
            </a:p>
          </p:txBody>
        </p:sp>
        <p:cxnSp>
          <p:nvCxnSpPr>
            <p:cNvPr id="41" name="Connecteur droit avec flèche 40"/>
            <p:cNvCxnSpPr>
              <a:endCxn id="40" idx="2"/>
            </p:cNvCxnSpPr>
            <p:nvPr/>
          </p:nvCxnSpPr>
          <p:spPr bwMode="auto">
            <a:xfrm flipH="1" flipV="1">
              <a:off x="825605" y="4341004"/>
              <a:ext cx="0" cy="340623"/>
            </a:xfrm>
            <a:prstGeom prst="straightConnector1">
              <a:avLst/>
            </a:prstGeom>
            <a:solidFill>
              <a:schemeClr val="accent1"/>
            </a:solidFill>
            <a:ln w="19050" cap="flat" cmpd="sng" algn="ctr">
              <a:solidFill>
                <a:schemeClr val="accent2">
                  <a:lumMod val="75000"/>
                  <a:alpha val="40000"/>
                </a:schemeClr>
              </a:solidFill>
              <a:prstDash val="solid"/>
              <a:round/>
              <a:headEnd type="none" w="med" len="med"/>
              <a:tailEnd type="triangle"/>
            </a:ln>
            <a:effectLst/>
          </p:spPr>
        </p:cxnSp>
        <p:cxnSp>
          <p:nvCxnSpPr>
            <p:cNvPr id="42" name="Connecteur droit avec flèche 41"/>
            <p:cNvCxnSpPr/>
            <p:nvPr/>
          </p:nvCxnSpPr>
          <p:spPr>
            <a:xfrm flipH="1">
              <a:off x="6609362" y="5230361"/>
              <a:ext cx="0" cy="433209"/>
            </a:xfrm>
            <a:prstGeom prst="straightConnector1">
              <a:avLst/>
            </a:prstGeom>
            <a:ln w="19050">
              <a:solidFill>
                <a:schemeClr val="accent2">
                  <a:lumMod val="75000"/>
                  <a:alpha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a:endCxn id="46" idx="3"/>
            </p:cNvCxnSpPr>
            <p:nvPr/>
          </p:nvCxnSpPr>
          <p:spPr bwMode="auto">
            <a:xfrm flipH="1">
              <a:off x="1736182" y="6082407"/>
              <a:ext cx="638924" cy="0"/>
            </a:xfrm>
            <a:prstGeom prst="straightConnector1">
              <a:avLst/>
            </a:prstGeom>
            <a:solidFill>
              <a:schemeClr val="accent1"/>
            </a:solidFill>
            <a:ln w="38100" cap="flat" cmpd="sng" algn="ctr">
              <a:solidFill>
                <a:srgbClr val="C00000"/>
              </a:solidFill>
              <a:prstDash val="solid"/>
              <a:round/>
              <a:headEnd type="triangle" w="med" len="med"/>
              <a:tailEnd type="triangle"/>
            </a:ln>
            <a:effectLst/>
          </p:spPr>
        </p:cxnSp>
        <p:sp>
          <p:nvSpPr>
            <p:cNvPr id="44" name="ZoneTexte 43"/>
            <p:cNvSpPr txBox="1"/>
            <p:nvPr/>
          </p:nvSpPr>
          <p:spPr>
            <a:xfrm>
              <a:off x="2375106" y="5951602"/>
              <a:ext cx="1502334" cy="261610"/>
            </a:xfrm>
            <a:prstGeom prst="rect">
              <a:avLst/>
            </a:prstGeom>
            <a:solidFill>
              <a:schemeClr val="bg1"/>
            </a:solidFill>
            <a:ln>
              <a:solidFill>
                <a:schemeClr val="tx2">
                  <a:lumMod val="50000"/>
                </a:schemeClr>
              </a:solidFill>
            </a:ln>
          </p:spPr>
          <p:txBody>
            <a:bodyPr wrap="none" rtlCol="0">
              <a:spAutoFit/>
            </a:bodyPr>
            <a:lstStyle/>
            <a:p>
              <a:pPr eaLnBrk="0" fontAlgn="base" hangingPunct="0">
                <a:spcBef>
                  <a:spcPct val="0"/>
                </a:spcBef>
                <a:spcAft>
                  <a:spcPct val="0"/>
                </a:spcAft>
              </a:pPr>
              <a:r>
                <a:rPr lang="en-US" sz="1100" b="1" smtClean="0">
                  <a:solidFill>
                    <a:srgbClr val="000000">
                      <a:lumMod val="50000"/>
                    </a:srgbClr>
                  </a:solidFill>
                  <a:latin typeface="Arial Black" pitchFamily="34" charset="0"/>
                  <a:cs typeface="Arial" pitchFamily="34" charset="0"/>
                </a:rPr>
                <a:t>Urinary cadmium</a:t>
              </a:r>
              <a:endParaRPr lang="en-US" sz="1100" b="1">
                <a:solidFill>
                  <a:srgbClr val="000000">
                    <a:lumMod val="50000"/>
                  </a:srgbClr>
                </a:solidFill>
                <a:latin typeface="Arial Black" pitchFamily="34" charset="0"/>
                <a:cs typeface="Arial" pitchFamily="34" charset="0"/>
              </a:endParaRPr>
            </a:p>
          </p:txBody>
        </p:sp>
        <p:cxnSp>
          <p:nvCxnSpPr>
            <p:cNvPr id="45" name="Connecteur droit avec flèche 44"/>
            <p:cNvCxnSpPr>
              <a:endCxn id="44" idx="0"/>
            </p:cNvCxnSpPr>
            <p:nvPr/>
          </p:nvCxnSpPr>
          <p:spPr bwMode="auto">
            <a:xfrm>
              <a:off x="2263775" y="5185793"/>
              <a:ext cx="862498" cy="765809"/>
            </a:xfrm>
            <a:prstGeom prst="straightConnector1">
              <a:avLst/>
            </a:prstGeom>
            <a:solidFill>
              <a:schemeClr val="accent1"/>
            </a:solidFill>
            <a:ln w="19050" cap="flat" cmpd="sng" algn="ctr">
              <a:solidFill>
                <a:schemeClr val="accent2">
                  <a:lumMod val="75000"/>
                </a:schemeClr>
              </a:solidFill>
              <a:prstDash val="solid"/>
              <a:round/>
              <a:headEnd type="none" w="med" len="med"/>
              <a:tailEnd type="arrow"/>
            </a:ln>
            <a:effectLst/>
          </p:spPr>
        </p:cxnSp>
        <p:sp>
          <p:nvSpPr>
            <p:cNvPr id="46" name="ZoneTexte 45"/>
            <p:cNvSpPr txBox="1"/>
            <p:nvPr/>
          </p:nvSpPr>
          <p:spPr>
            <a:xfrm>
              <a:off x="358882" y="5951602"/>
              <a:ext cx="1377300" cy="261610"/>
            </a:xfrm>
            <a:prstGeom prst="rect">
              <a:avLst/>
            </a:prstGeom>
            <a:solidFill>
              <a:schemeClr val="bg1"/>
            </a:solidFill>
            <a:ln>
              <a:solidFill>
                <a:schemeClr val="tx1"/>
              </a:solidFill>
            </a:ln>
          </p:spPr>
          <p:txBody>
            <a:bodyPr wrap="none" rtlCol="0">
              <a:spAutoFit/>
            </a:bodyPr>
            <a:lstStyle/>
            <a:p>
              <a:pPr eaLnBrk="0" fontAlgn="base" hangingPunct="0">
                <a:spcBef>
                  <a:spcPct val="0"/>
                </a:spcBef>
                <a:spcAft>
                  <a:spcPct val="0"/>
                </a:spcAft>
              </a:pPr>
              <a:r>
                <a:rPr lang="en-US" sz="1100" b="1" smtClean="0">
                  <a:solidFill>
                    <a:srgbClr val="000000"/>
                  </a:solidFill>
                  <a:latin typeface="Arial Black" pitchFamily="34" charset="0"/>
                  <a:cs typeface="Arial" pitchFamily="34" charset="0"/>
                </a:rPr>
                <a:t>Blood cadmium</a:t>
              </a:r>
              <a:endParaRPr lang="en-US" sz="1100" b="1">
                <a:solidFill>
                  <a:srgbClr val="000000"/>
                </a:solidFill>
                <a:latin typeface="Arial Black" pitchFamily="34" charset="0"/>
                <a:cs typeface="Arial" pitchFamily="34" charset="0"/>
              </a:endParaRPr>
            </a:p>
          </p:txBody>
        </p:sp>
        <p:cxnSp>
          <p:nvCxnSpPr>
            <p:cNvPr id="47" name="Connecteur droit avec flèche 46"/>
            <p:cNvCxnSpPr>
              <a:endCxn id="46" idx="0"/>
            </p:cNvCxnSpPr>
            <p:nvPr/>
          </p:nvCxnSpPr>
          <p:spPr bwMode="auto">
            <a:xfrm flipH="1">
              <a:off x="1047532" y="5185793"/>
              <a:ext cx="1216243" cy="765809"/>
            </a:xfrm>
            <a:prstGeom prst="straightConnector1">
              <a:avLst/>
            </a:prstGeom>
            <a:solidFill>
              <a:schemeClr val="accent1"/>
            </a:solidFill>
            <a:ln w="19050" cap="flat" cmpd="sng" algn="ctr">
              <a:solidFill>
                <a:schemeClr val="accent2">
                  <a:lumMod val="75000"/>
                </a:schemeClr>
              </a:solidFill>
              <a:prstDash val="solid"/>
              <a:round/>
              <a:headEnd type="none" w="med" len="med"/>
              <a:tailEnd type="arrow"/>
            </a:ln>
            <a:effectLst/>
          </p:spPr>
        </p:cxnSp>
        <p:sp>
          <p:nvSpPr>
            <p:cNvPr id="48" name="ZoneTexte 47"/>
            <p:cNvSpPr txBox="1"/>
            <p:nvPr/>
          </p:nvSpPr>
          <p:spPr>
            <a:xfrm>
              <a:off x="7452320" y="4078233"/>
              <a:ext cx="1164101" cy="261610"/>
            </a:xfrm>
            <a:prstGeom prst="rect">
              <a:avLst/>
            </a:prstGeom>
            <a:noFill/>
            <a:ln>
              <a:solidFill>
                <a:schemeClr val="tx1">
                  <a:alpha val="40000"/>
                </a:schemeClr>
              </a:solidFill>
            </a:ln>
          </p:spPr>
          <p:txBody>
            <a:bodyPr wrap="none" rtlCol="0">
              <a:spAutoFit/>
            </a:bodyPr>
            <a:lstStyle/>
            <a:p>
              <a:pPr eaLnBrk="0" fontAlgn="base" hangingPunct="0">
                <a:spcBef>
                  <a:spcPct val="0"/>
                </a:spcBef>
                <a:spcAft>
                  <a:spcPct val="0"/>
                </a:spcAft>
              </a:pPr>
              <a:r>
                <a:rPr lang="en-US" sz="1100" b="1" dirty="0" smtClean="0">
                  <a:solidFill>
                    <a:srgbClr val="B2B2B2"/>
                  </a:solidFill>
                  <a:latin typeface="Arial Black" pitchFamily="34" charset="0"/>
                  <a:cs typeface="Arial" pitchFamily="34" charset="0"/>
                </a:rPr>
                <a:t>Renal failure</a:t>
              </a:r>
              <a:endParaRPr lang="en-US" sz="1100" b="1" dirty="0">
                <a:solidFill>
                  <a:srgbClr val="B2B2B2"/>
                </a:solidFill>
                <a:latin typeface="Arial Black" pitchFamily="34" charset="0"/>
                <a:cs typeface="Arial" pitchFamily="34" charset="0"/>
              </a:endParaRPr>
            </a:p>
          </p:txBody>
        </p:sp>
        <p:cxnSp>
          <p:nvCxnSpPr>
            <p:cNvPr id="49" name="Connecteur droit avec flèche 48"/>
            <p:cNvCxnSpPr>
              <a:endCxn id="48" idx="2"/>
            </p:cNvCxnSpPr>
            <p:nvPr/>
          </p:nvCxnSpPr>
          <p:spPr bwMode="auto">
            <a:xfrm flipH="1" flipV="1">
              <a:off x="8034371" y="4339843"/>
              <a:ext cx="0" cy="326926"/>
            </a:xfrm>
            <a:prstGeom prst="straightConnector1">
              <a:avLst/>
            </a:prstGeom>
            <a:solidFill>
              <a:schemeClr val="accent1"/>
            </a:solidFill>
            <a:ln w="19050" cap="flat" cmpd="sng" algn="ctr">
              <a:solidFill>
                <a:schemeClr val="accent2">
                  <a:lumMod val="75000"/>
                  <a:alpha val="40000"/>
                </a:schemeClr>
              </a:solidFill>
              <a:prstDash val="solid"/>
              <a:round/>
              <a:headEnd type="none" w="med" len="med"/>
              <a:tailEnd type="triangle" w="med" len="med"/>
            </a:ln>
            <a:effectLst/>
          </p:spPr>
        </p:cxnSp>
        <p:sp>
          <p:nvSpPr>
            <p:cNvPr id="50" name="Text Box 9"/>
            <p:cNvSpPr txBox="1">
              <a:spLocks noChangeArrowheads="1"/>
            </p:cNvSpPr>
            <p:nvPr/>
          </p:nvSpPr>
          <p:spPr bwMode="auto">
            <a:xfrm>
              <a:off x="5857875" y="4438273"/>
              <a:ext cx="1500188" cy="843945"/>
            </a:xfrm>
            <a:prstGeom prst="ellipse">
              <a:avLst/>
            </a:prstGeom>
            <a:noFill/>
            <a:ln w="9525">
              <a:noFill/>
              <a:miter lim="800000"/>
              <a:headEnd/>
              <a:tailEnd/>
            </a:ln>
          </p:spPr>
          <p:txBody>
            <a:bodyPr>
              <a:spAutoFit/>
            </a:bodyPr>
            <a:lstStyle/>
            <a:p>
              <a:pPr algn="ctr">
                <a:defRPr/>
              </a:pPr>
              <a:r>
                <a:rPr lang="en-US" sz="1100" kern="0" dirty="0" smtClean="0">
                  <a:cs typeface="Arial" pitchFamily="34" charset="0"/>
                </a:rPr>
                <a:t>Altered structure/ function</a:t>
              </a:r>
              <a:endParaRPr lang="en-US" sz="1100" kern="0" dirty="0">
                <a:cs typeface="Arial" pitchFamily="34" charset="0"/>
              </a:endParaRPr>
            </a:p>
          </p:txBody>
        </p:sp>
      </p:grpSp>
      <p:sp>
        <p:nvSpPr>
          <p:cNvPr id="53" name="ZoneTexte 52"/>
          <p:cNvSpPr txBox="1"/>
          <p:nvPr/>
        </p:nvSpPr>
        <p:spPr>
          <a:xfrm>
            <a:off x="461326" y="864273"/>
            <a:ext cx="8581074" cy="2977738"/>
          </a:xfrm>
          <a:prstGeom prst="rect">
            <a:avLst/>
          </a:prstGeom>
          <a:noFill/>
        </p:spPr>
        <p:txBody>
          <a:bodyPr wrap="square" rtlCol="0">
            <a:spAutoFit/>
          </a:bodyPr>
          <a:lstStyle/>
          <a:p>
            <a:pPr>
              <a:lnSpc>
                <a:spcPts val="2700"/>
              </a:lnSpc>
              <a:spcBef>
                <a:spcPts val="600"/>
              </a:spcBef>
              <a:spcAft>
                <a:spcPts val="1200"/>
              </a:spcAft>
            </a:pPr>
            <a:r>
              <a:rPr lang="fr-FR" sz="1900" dirty="0" err="1" smtClean="0"/>
              <a:t>Review</a:t>
            </a:r>
            <a:r>
              <a:rPr lang="fr-FR" sz="1900" dirty="0" smtClean="0"/>
              <a:t> of </a:t>
            </a:r>
            <a:r>
              <a:rPr lang="fr-FR" sz="1900" dirty="0" err="1" smtClean="0"/>
              <a:t>field</a:t>
            </a:r>
            <a:r>
              <a:rPr lang="fr-FR" sz="1900" dirty="0" smtClean="0"/>
              <a:t> </a:t>
            </a:r>
            <a:r>
              <a:rPr lang="fr-FR" sz="1900" dirty="0" err="1" smtClean="0"/>
              <a:t>studies</a:t>
            </a:r>
            <a:r>
              <a:rPr lang="fr-FR" sz="1900" dirty="0" smtClean="0"/>
              <a:t> </a:t>
            </a:r>
            <a:r>
              <a:rPr lang="fr-FR" sz="1900" dirty="0" err="1" smtClean="0"/>
              <a:t>reporting</a:t>
            </a:r>
            <a:r>
              <a:rPr lang="fr-FR" sz="1900" dirty="0" smtClean="0"/>
              <a:t>: 1) the </a:t>
            </a:r>
            <a:r>
              <a:rPr lang="fr-FR" sz="1900" b="1" dirty="0" err="1" smtClean="0"/>
              <a:t>relationship</a:t>
            </a:r>
            <a:r>
              <a:rPr lang="fr-FR" sz="1900" b="1" dirty="0" smtClean="0"/>
              <a:t> </a:t>
            </a:r>
            <a:r>
              <a:rPr lang="fr-FR" sz="1900" b="1" dirty="0" err="1" smtClean="0"/>
              <a:t>between</a:t>
            </a:r>
            <a:r>
              <a:rPr lang="fr-FR" sz="1900" b="1" dirty="0" smtClean="0"/>
              <a:t> B-Cd and </a:t>
            </a:r>
            <a:r>
              <a:rPr lang="fr-FR" sz="1900" b="1" dirty="0" err="1" smtClean="0"/>
              <a:t>BMs</a:t>
            </a:r>
            <a:r>
              <a:rPr lang="fr-FR" sz="1900" b="1" dirty="0" smtClean="0"/>
              <a:t> of </a:t>
            </a:r>
            <a:r>
              <a:rPr lang="fr-FR" sz="1900" b="1" dirty="0" err="1" smtClean="0"/>
              <a:t>effect</a:t>
            </a:r>
            <a:r>
              <a:rPr lang="fr-FR" sz="1900" b="1" dirty="0" smtClean="0"/>
              <a:t> </a:t>
            </a:r>
            <a:r>
              <a:rPr lang="fr-FR" sz="1900" dirty="0" smtClean="0"/>
              <a:t>concentrations and 2) the </a:t>
            </a:r>
            <a:r>
              <a:rPr lang="fr-FR" sz="1900" b="1" dirty="0" err="1" smtClean="0"/>
              <a:t>correlation</a:t>
            </a:r>
            <a:r>
              <a:rPr lang="fr-FR" sz="1900" b="1" dirty="0" smtClean="0"/>
              <a:t> </a:t>
            </a:r>
            <a:r>
              <a:rPr lang="fr-FR" sz="1900" b="1" dirty="0" err="1" smtClean="0"/>
              <a:t>between</a:t>
            </a:r>
            <a:r>
              <a:rPr lang="fr-FR" sz="1900" b="1" dirty="0" smtClean="0"/>
              <a:t> U-Cd and B-Cd </a:t>
            </a:r>
            <a:r>
              <a:rPr lang="fr-FR" sz="1900" dirty="0"/>
              <a:t>(</a:t>
            </a:r>
            <a:r>
              <a:rPr lang="fr-FR" sz="1900" dirty="0" err="1" smtClean="0"/>
              <a:t>also</a:t>
            </a:r>
            <a:r>
              <a:rPr lang="fr-FR" sz="1900" dirty="0" smtClean="0"/>
              <a:t> </a:t>
            </a:r>
            <a:r>
              <a:rPr lang="fr-FR" sz="1900" dirty="0" err="1" smtClean="0"/>
              <a:t>estimated</a:t>
            </a:r>
            <a:r>
              <a:rPr lang="fr-FR" sz="1900" dirty="0" smtClean="0"/>
              <a:t> </a:t>
            </a:r>
            <a:r>
              <a:rPr lang="fr-FR" sz="1900" dirty="0" err="1" smtClean="0"/>
              <a:t>from</a:t>
            </a:r>
            <a:r>
              <a:rPr lang="fr-FR" sz="1900" dirty="0" smtClean="0"/>
              <a:t> </a:t>
            </a:r>
            <a:r>
              <a:rPr lang="fr-FR" sz="1900" dirty="0" err="1" smtClean="0"/>
              <a:t>mathematical</a:t>
            </a:r>
            <a:r>
              <a:rPr lang="fr-FR" sz="1900" dirty="0" smtClean="0"/>
              <a:t> </a:t>
            </a:r>
            <a:r>
              <a:rPr lang="fr-FR" sz="1900" dirty="0" err="1" smtClean="0"/>
              <a:t>models</a:t>
            </a:r>
            <a:r>
              <a:rPr lang="fr-FR" sz="1900" dirty="0" smtClean="0"/>
              <a:t> (multi-</a:t>
            </a:r>
            <a:r>
              <a:rPr lang="fr-FR" sz="1900" dirty="0" err="1" smtClean="0"/>
              <a:t>compartimental</a:t>
            </a:r>
            <a:r>
              <a:rPr lang="fr-FR" sz="1900" dirty="0" smtClean="0"/>
              <a:t> TK model))</a:t>
            </a:r>
          </a:p>
          <a:p>
            <a:pPr>
              <a:lnSpc>
                <a:spcPts val="2700"/>
              </a:lnSpc>
              <a:spcBef>
                <a:spcPts val="600"/>
              </a:spcBef>
              <a:spcAft>
                <a:spcPts val="600"/>
              </a:spcAft>
            </a:pPr>
            <a:r>
              <a:rPr lang="en-GB" sz="1900" b="1" dirty="0" smtClean="0">
                <a:sym typeface="Wingdings 3" panose="05040102010807070707" pitchFamily="18" charset="2"/>
              </a:rPr>
              <a:t>E.g. </a:t>
            </a:r>
            <a:r>
              <a:rPr lang="en-GB" sz="1900" b="1" u="sng" dirty="0" err="1" smtClean="0"/>
              <a:t>Zwennis</a:t>
            </a:r>
            <a:r>
              <a:rPr lang="en-GB" sz="1900" b="1" u="sng" dirty="0" smtClean="0"/>
              <a:t> </a:t>
            </a:r>
            <a:r>
              <a:rPr lang="en-GB" sz="1900" b="1" u="sng" dirty="0"/>
              <a:t>&amp; </a:t>
            </a:r>
            <a:r>
              <a:rPr lang="en-GB" sz="1900" b="1" u="sng" dirty="0" err="1"/>
              <a:t>Franssen</a:t>
            </a:r>
            <a:r>
              <a:rPr lang="en-GB" sz="1900" b="1" u="sng" dirty="0"/>
              <a:t>, </a:t>
            </a:r>
            <a:r>
              <a:rPr lang="en-GB" sz="1900" b="1" u="sng" dirty="0" smtClean="0"/>
              <a:t>1992</a:t>
            </a:r>
            <a:r>
              <a:rPr lang="en-GB" sz="1900" dirty="0" smtClean="0"/>
              <a:t>: </a:t>
            </a:r>
            <a:r>
              <a:rPr lang="en-GB" sz="1900" b="1" dirty="0" smtClean="0"/>
              <a:t>correlation </a:t>
            </a:r>
            <a:r>
              <a:rPr lang="en-GB" sz="1900" b="1" dirty="0"/>
              <a:t>between U-Cd and B-Cd studied in around 600 Cd-exposed workers from 16 different </a:t>
            </a:r>
            <a:r>
              <a:rPr lang="en-GB" sz="1900" b="1" dirty="0" smtClean="0"/>
              <a:t>industries</a:t>
            </a:r>
          </a:p>
          <a:p>
            <a:pPr marL="285750" indent="-285750">
              <a:lnSpc>
                <a:spcPts val="2700"/>
              </a:lnSpc>
              <a:spcBef>
                <a:spcPts val="600"/>
              </a:spcBef>
              <a:spcAft>
                <a:spcPts val="600"/>
              </a:spcAft>
              <a:buFont typeface="Wingdings 3" panose="05040102010807070707" pitchFamily="18" charset="2"/>
              <a:buChar char="_"/>
            </a:pPr>
            <a:r>
              <a:rPr lang="en-GB" sz="1900" b="1" dirty="0" smtClean="0"/>
              <a:t>U-Cd HBM-</a:t>
            </a:r>
            <a:r>
              <a:rPr lang="en-GB" sz="1900" b="1" dirty="0" err="1" smtClean="0"/>
              <a:t>GV</a:t>
            </a:r>
            <a:r>
              <a:rPr lang="en-GB" sz="1900" b="1" baseline="-25000" dirty="0" err="1" smtClean="0"/>
              <a:t>worker</a:t>
            </a:r>
            <a:r>
              <a:rPr lang="en-GB" sz="1900" b="1" dirty="0" smtClean="0"/>
              <a:t> </a:t>
            </a:r>
            <a:r>
              <a:rPr lang="en-GB" sz="1900" b="1" dirty="0"/>
              <a:t>of </a:t>
            </a:r>
            <a:r>
              <a:rPr lang="en-GB" sz="1900" b="1" dirty="0" smtClean="0"/>
              <a:t>5 µg/g </a:t>
            </a:r>
            <a:r>
              <a:rPr lang="en-GB" sz="1900" b="1" dirty="0" err="1" smtClean="0"/>
              <a:t>creat</a:t>
            </a:r>
            <a:r>
              <a:rPr lang="en-GB" sz="1900" b="1" dirty="0" smtClean="0">
                <a:sym typeface="Wingdings 3" panose="05040102010807070707" pitchFamily="18" charset="2"/>
              </a:rPr>
              <a:t> </a:t>
            </a:r>
            <a:r>
              <a:rPr lang="en-GB" sz="1900" dirty="0" smtClean="0"/>
              <a:t>corresponds to a </a:t>
            </a:r>
            <a:r>
              <a:rPr lang="en-GB" sz="1900" b="1" dirty="0" smtClean="0"/>
              <a:t>B-Cd concentration of 4 µg/L</a:t>
            </a:r>
          </a:p>
          <a:p>
            <a:pPr marL="285750" indent="-285750">
              <a:lnSpc>
                <a:spcPts val="2700"/>
              </a:lnSpc>
              <a:spcAft>
                <a:spcPts val="600"/>
              </a:spcAft>
              <a:buFont typeface="Wingdings 3" panose="05040102010807070707" pitchFamily="18" charset="2"/>
              <a:buChar char="_"/>
            </a:pPr>
            <a:r>
              <a:rPr lang="en-GB" sz="1900" b="1" u="sng" dirty="0" smtClean="0">
                <a:solidFill>
                  <a:srgbClr val="C00000"/>
                </a:solidFill>
                <a:sym typeface="Wingdings 3" panose="05040102010807070707" pitchFamily="18" charset="2"/>
              </a:rPr>
              <a:t>HBM-</a:t>
            </a:r>
            <a:r>
              <a:rPr lang="en-GB" sz="1900" b="1" u="sng" dirty="0" err="1" smtClean="0">
                <a:solidFill>
                  <a:srgbClr val="C00000"/>
                </a:solidFill>
                <a:sym typeface="Wingdings 3" panose="05040102010807070707" pitchFamily="18" charset="2"/>
              </a:rPr>
              <a:t>GV</a:t>
            </a:r>
            <a:r>
              <a:rPr lang="en-GB" sz="1900" b="1" u="sng" baseline="-25000" dirty="0" err="1" smtClean="0">
                <a:solidFill>
                  <a:srgbClr val="C00000"/>
                </a:solidFill>
                <a:sym typeface="Wingdings 3" panose="05040102010807070707" pitchFamily="18" charset="2"/>
              </a:rPr>
              <a:t>worker</a:t>
            </a:r>
            <a:r>
              <a:rPr lang="en-GB" sz="1900" b="1" u="sng" dirty="0" smtClean="0">
                <a:solidFill>
                  <a:srgbClr val="C00000"/>
                </a:solidFill>
                <a:sym typeface="Wingdings 3" panose="05040102010807070707" pitchFamily="18" charset="2"/>
              </a:rPr>
              <a:t> for B-Cd (whole blood)</a:t>
            </a:r>
            <a:r>
              <a:rPr lang="en-GB" sz="1900" b="1" dirty="0" smtClean="0">
                <a:solidFill>
                  <a:srgbClr val="C00000"/>
                </a:solidFill>
                <a:sym typeface="Wingdings 3" panose="05040102010807070707" pitchFamily="18" charset="2"/>
              </a:rPr>
              <a:t>: 4 </a:t>
            </a:r>
            <a:r>
              <a:rPr lang="en-GB" sz="1900" b="1" dirty="0" smtClean="0">
                <a:solidFill>
                  <a:srgbClr val="C00000"/>
                </a:solidFill>
              </a:rPr>
              <a:t>µg/L</a:t>
            </a:r>
            <a:endParaRPr lang="fr-FR" sz="1900" dirty="0" smtClean="0"/>
          </a:p>
        </p:txBody>
      </p:sp>
    </p:spTree>
    <p:extLst>
      <p:ext uri="{BB962C8B-B14F-4D97-AF65-F5344CB8AC3E}">
        <p14:creationId xmlns:p14="http://schemas.microsoft.com/office/powerpoint/2010/main" val="881741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67990" y="205684"/>
            <a:ext cx="7455760" cy="461665"/>
          </a:xfrm>
          <a:prstGeom prst="rect">
            <a:avLst/>
          </a:prstGeom>
          <a:noFill/>
        </p:spPr>
        <p:txBody>
          <a:bodyPr wrap="square" rtlCol="0">
            <a:spAutoFit/>
          </a:bodyPr>
          <a:lstStyle/>
          <a:p>
            <a:r>
              <a:rPr lang="fr-FR" sz="2400" b="1" dirty="0" smtClean="0">
                <a:solidFill>
                  <a:schemeClr val="tx2"/>
                </a:solidFill>
              </a:rPr>
              <a:t>10 - </a:t>
            </a:r>
            <a:r>
              <a:rPr lang="fr-FR" sz="2400" b="1" dirty="0" err="1" smtClean="0">
                <a:solidFill>
                  <a:schemeClr val="tx2"/>
                </a:solidFill>
              </a:rPr>
              <a:t>Summary</a:t>
            </a:r>
            <a:r>
              <a:rPr lang="fr-FR" sz="2400" b="1" dirty="0" smtClean="0">
                <a:solidFill>
                  <a:schemeClr val="tx2"/>
                </a:solidFill>
              </a:rPr>
              <a:t> </a:t>
            </a:r>
            <a:endParaRPr lang="fr-FR" sz="2400" b="1" u="sng" dirty="0">
              <a:solidFill>
                <a:schemeClr val="tx2"/>
              </a:solidFill>
            </a:endParaRPr>
          </a:p>
        </p:txBody>
      </p:sp>
      <p:sp>
        <p:nvSpPr>
          <p:cNvPr id="2" name="ZoneTexte 1"/>
          <p:cNvSpPr txBox="1"/>
          <p:nvPr/>
        </p:nvSpPr>
        <p:spPr>
          <a:xfrm>
            <a:off x="367990" y="991831"/>
            <a:ext cx="8635183" cy="2823850"/>
          </a:xfrm>
          <a:prstGeom prst="rect">
            <a:avLst/>
          </a:prstGeom>
          <a:noFill/>
          <a:ln>
            <a:solidFill>
              <a:srgbClr val="4C91AE"/>
            </a:solidFill>
          </a:ln>
        </p:spPr>
        <p:txBody>
          <a:bodyPr wrap="square" rtlCol="0">
            <a:spAutoFit/>
          </a:bodyPr>
          <a:lstStyle/>
          <a:p>
            <a:pPr marL="342900" indent="-342900">
              <a:spcBef>
                <a:spcPts val="1200"/>
              </a:spcBef>
              <a:spcAft>
                <a:spcPts val="600"/>
              </a:spcAft>
              <a:buFont typeface="Wingdings" panose="05000000000000000000" pitchFamily="2" charset="2"/>
              <a:buChar char="Ø"/>
            </a:pPr>
            <a:r>
              <a:rPr lang="en-GB" sz="2300" b="1" u="sng" dirty="0" smtClean="0">
                <a:solidFill>
                  <a:srgbClr val="002060"/>
                </a:solidFill>
                <a:sym typeface="Wingdings 3" panose="05040102010807070707" pitchFamily="18" charset="2"/>
              </a:rPr>
              <a:t>Urinary Cadmium</a:t>
            </a:r>
            <a:r>
              <a:rPr lang="en-GB" sz="2300" b="1" dirty="0" smtClean="0">
                <a:solidFill>
                  <a:srgbClr val="002060"/>
                </a:solidFill>
                <a:sym typeface="Wingdings 3" panose="05040102010807070707" pitchFamily="18" charset="2"/>
              </a:rPr>
              <a:t>		   </a:t>
            </a:r>
            <a:r>
              <a:rPr lang="en-GB" sz="1500" i="1" dirty="0" smtClean="0">
                <a:solidFill>
                  <a:srgbClr val="002060"/>
                </a:solidFill>
                <a:sym typeface="Wingdings 3" panose="05040102010807070707" pitchFamily="18" charset="2"/>
              </a:rPr>
              <a:t> (preferentially pre-shift sampling to avoid contaminations)</a:t>
            </a:r>
          </a:p>
          <a:p>
            <a:pPr>
              <a:spcBef>
                <a:spcPts val="1200"/>
              </a:spcBef>
              <a:spcAft>
                <a:spcPts val="600"/>
              </a:spcAft>
            </a:pPr>
            <a:r>
              <a:rPr lang="en-GB" sz="2000" b="1" dirty="0" smtClean="0">
                <a:solidFill>
                  <a:srgbClr val="002060"/>
                </a:solidFill>
                <a:sym typeface="Wingdings 3" panose="05040102010807070707" pitchFamily="18" charset="2"/>
              </a:rPr>
              <a:t>HBM-</a:t>
            </a:r>
            <a:r>
              <a:rPr lang="en-GB" sz="2000" b="1" dirty="0" err="1" smtClean="0">
                <a:solidFill>
                  <a:srgbClr val="002060"/>
                </a:solidFill>
                <a:sym typeface="Wingdings 3" panose="05040102010807070707" pitchFamily="18" charset="2"/>
              </a:rPr>
              <a:t>GV</a:t>
            </a:r>
            <a:r>
              <a:rPr lang="en-GB" sz="2000" b="1" baseline="-25000" dirty="0" err="1" smtClean="0">
                <a:solidFill>
                  <a:srgbClr val="002060"/>
                </a:solidFill>
                <a:sym typeface="Wingdings 3" panose="05040102010807070707" pitchFamily="18" charset="2"/>
              </a:rPr>
              <a:t>worker</a:t>
            </a:r>
            <a:r>
              <a:rPr lang="en-GB" sz="2000" b="1" dirty="0" smtClean="0">
                <a:solidFill>
                  <a:srgbClr val="002060"/>
                </a:solidFill>
                <a:sym typeface="Wingdings 3" panose="05040102010807070707" pitchFamily="18" charset="2"/>
              </a:rPr>
              <a:t>						5 µg/g </a:t>
            </a:r>
            <a:r>
              <a:rPr lang="en-GB" sz="2000" b="1" dirty="0" err="1" smtClean="0">
                <a:solidFill>
                  <a:srgbClr val="002060"/>
                </a:solidFill>
                <a:sym typeface="Wingdings 3" panose="05040102010807070707" pitchFamily="18" charset="2"/>
              </a:rPr>
              <a:t>creat</a:t>
            </a:r>
            <a:endParaRPr lang="en-GB" sz="2000" b="1" dirty="0" smtClean="0">
              <a:solidFill>
                <a:srgbClr val="002060"/>
              </a:solidFill>
              <a:sym typeface="Wingdings 3" panose="05040102010807070707" pitchFamily="18" charset="2"/>
            </a:endParaRPr>
          </a:p>
          <a:p>
            <a:pPr>
              <a:lnSpc>
                <a:spcPct val="150000"/>
              </a:lnSpc>
              <a:spcAft>
                <a:spcPts val="600"/>
              </a:spcAft>
            </a:pPr>
            <a:r>
              <a:rPr lang="en-GB" sz="2000" b="1" dirty="0" smtClean="0">
                <a:solidFill>
                  <a:srgbClr val="002060"/>
                </a:solidFill>
                <a:sym typeface="Wingdings 3" panose="05040102010807070707" pitchFamily="18" charset="2"/>
              </a:rPr>
              <a:t>Threshold for medical monitoring of the renal function 	2 µg/g </a:t>
            </a:r>
            <a:r>
              <a:rPr lang="en-GB" sz="2000" b="1" dirty="0" err="1" smtClean="0">
                <a:solidFill>
                  <a:srgbClr val="002060"/>
                </a:solidFill>
                <a:sym typeface="Wingdings 3" panose="05040102010807070707" pitchFamily="18" charset="2"/>
              </a:rPr>
              <a:t>creat</a:t>
            </a:r>
            <a:endParaRPr lang="en-GB" sz="2000" b="1" dirty="0" smtClean="0">
              <a:solidFill>
                <a:srgbClr val="002060"/>
              </a:solidFill>
              <a:sym typeface="Wingdings 3" panose="05040102010807070707" pitchFamily="18" charset="2"/>
            </a:endParaRPr>
          </a:p>
          <a:p>
            <a:pPr marL="342900" indent="-342900">
              <a:lnSpc>
                <a:spcPct val="150000"/>
              </a:lnSpc>
              <a:spcBef>
                <a:spcPts val="600"/>
              </a:spcBef>
              <a:spcAft>
                <a:spcPts val="600"/>
              </a:spcAft>
              <a:buFont typeface="Wingdings" panose="05000000000000000000" pitchFamily="2" charset="2"/>
              <a:buChar char="Ø"/>
            </a:pPr>
            <a:r>
              <a:rPr lang="en-GB" sz="2300" b="1" u="sng" dirty="0">
                <a:solidFill>
                  <a:schemeClr val="accent1">
                    <a:lumMod val="50000"/>
                  </a:schemeClr>
                </a:solidFill>
                <a:sym typeface="Wingdings 3" panose="05040102010807070707" pitchFamily="18" charset="2"/>
              </a:rPr>
              <a:t>Blood </a:t>
            </a:r>
            <a:r>
              <a:rPr lang="en-GB" sz="2300" b="1" u="sng" dirty="0" smtClean="0">
                <a:solidFill>
                  <a:schemeClr val="accent1">
                    <a:lumMod val="50000"/>
                  </a:schemeClr>
                </a:solidFill>
                <a:sym typeface="Wingdings 3" panose="05040102010807070707" pitchFamily="18" charset="2"/>
              </a:rPr>
              <a:t>Cadmium</a:t>
            </a:r>
            <a:r>
              <a:rPr lang="en-GB" sz="2300" b="1" dirty="0" smtClean="0">
                <a:solidFill>
                  <a:schemeClr val="accent1">
                    <a:lumMod val="50000"/>
                  </a:schemeClr>
                </a:solidFill>
                <a:sym typeface="Wingdings 3" panose="05040102010807070707" pitchFamily="18" charset="2"/>
              </a:rPr>
              <a:t>		    </a:t>
            </a:r>
            <a:r>
              <a:rPr lang="en-GB" sz="1500" i="1" dirty="0" smtClean="0">
                <a:solidFill>
                  <a:schemeClr val="accent1">
                    <a:lumMod val="50000"/>
                  </a:schemeClr>
                </a:solidFill>
                <a:sym typeface="Wingdings 3" panose="05040102010807070707" pitchFamily="18" charset="2"/>
              </a:rPr>
              <a:t>(</a:t>
            </a:r>
            <a:r>
              <a:rPr lang="en-GB" sz="1500" i="1" dirty="0">
                <a:solidFill>
                  <a:schemeClr val="accent1">
                    <a:lumMod val="50000"/>
                  </a:schemeClr>
                </a:solidFill>
                <a:sym typeface="Wingdings 3" panose="05040102010807070707" pitchFamily="18" charset="2"/>
              </a:rPr>
              <a:t>preferentially pre-shift sampling to avoid contaminations)</a:t>
            </a:r>
          </a:p>
          <a:p>
            <a:pPr>
              <a:lnSpc>
                <a:spcPct val="150000"/>
              </a:lnSpc>
              <a:spcBef>
                <a:spcPts val="600"/>
              </a:spcBef>
              <a:spcAft>
                <a:spcPts val="600"/>
              </a:spcAft>
            </a:pPr>
            <a:r>
              <a:rPr lang="en-GB" sz="2000" b="1" dirty="0" smtClean="0">
                <a:solidFill>
                  <a:schemeClr val="accent1">
                    <a:lumMod val="50000"/>
                  </a:schemeClr>
                </a:solidFill>
                <a:sym typeface="Wingdings 3" panose="05040102010807070707" pitchFamily="18" charset="2"/>
              </a:rPr>
              <a:t>HBM-</a:t>
            </a:r>
            <a:r>
              <a:rPr lang="en-GB" sz="2000" b="1" dirty="0" err="1" smtClean="0">
                <a:solidFill>
                  <a:schemeClr val="accent1">
                    <a:lumMod val="50000"/>
                  </a:schemeClr>
                </a:solidFill>
                <a:sym typeface="Wingdings 3" panose="05040102010807070707" pitchFamily="18" charset="2"/>
              </a:rPr>
              <a:t>GV</a:t>
            </a:r>
            <a:r>
              <a:rPr lang="en-GB" sz="2000" b="1" baseline="-25000" dirty="0" err="1" smtClean="0">
                <a:solidFill>
                  <a:schemeClr val="accent1">
                    <a:lumMod val="50000"/>
                  </a:schemeClr>
                </a:solidFill>
                <a:sym typeface="Wingdings 3" panose="05040102010807070707" pitchFamily="18" charset="2"/>
              </a:rPr>
              <a:t>worker</a:t>
            </a:r>
            <a:r>
              <a:rPr lang="en-GB" sz="2000" dirty="0">
                <a:solidFill>
                  <a:schemeClr val="accent1">
                    <a:lumMod val="50000"/>
                  </a:schemeClr>
                </a:solidFill>
                <a:sym typeface="Wingdings 3" panose="05040102010807070707" pitchFamily="18" charset="2"/>
              </a:rPr>
              <a:t>						</a:t>
            </a:r>
            <a:r>
              <a:rPr lang="en-GB" sz="2000" b="1" dirty="0">
                <a:solidFill>
                  <a:schemeClr val="accent1">
                    <a:lumMod val="50000"/>
                  </a:schemeClr>
                </a:solidFill>
                <a:sym typeface="Wingdings 3" panose="05040102010807070707" pitchFamily="18" charset="2"/>
              </a:rPr>
              <a:t>4 </a:t>
            </a:r>
            <a:r>
              <a:rPr lang="en-GB" sz="2000" b="1" dirty="0" smtClean="0">
                <a:solidFill>
                  <a:schemeClr val="accent1">
                    <a:lumMod val="50000"/>
                  </a:schemeClr>
                </a:solidFill>
                <a:sym typeface="Wingdings 3" panose="05040102010807070707" pitchFamily="18" charset="2"/>
              </a:rPr>
              <a:t>µg/L</a:t>
            </a:r>
            <a:endParaRPr lang="fr-FR" sz="2000" b="1" dirty="0">
              <a:solidFill>
                <a:schemeClr val="accent1">
                  <a:lumMod val="50000"/>
                </a:schemeClr>
              </a:solidFill>
            </a:endParaRPr>
          </a:p>
        </p:txBody>
      </p:sp>
      <p:pic>
        <p:nvPicPr>
          <p:cNvPr id="3" name="Image 2"/>
          <p:cNvPicPr>
            <a:picLocks noChangeAspect="1"/>
          </p:cNvPicPr>
          <p:nvPr/>
        </p:nvPicPr>
        <p:blipFill rotWithShape="1">
          <a:blip r:embed="rId3"/>
          <a:srcRect l="19863" t="1419" r="19224" b="-1419"/>
          <a:stretch/>
        </p:blipFill>
        <p:spPr>
          <a:xfrm>
            <a:off x="2979448" y="1032271"/>
            <a:ext cx="817852" cy="895110"/>
          </a:xfrm>
          <a:prstGeom prst="rect">
            <a:avLst/>
          </a:prstGeom>
        </p:spPr>
      </p:pic>
      <p:pic>
        <p:nvPicPr>
          <p:cNvPr id="6" name="Image 5"/>
          <p:cNvPicPr>
            <a:picLocks noChangeAspect="1"/>
          </p:cNvPicPr>
          <p:nvPr/>
        </p:nvPicPr>
        <p:blipFill>
          <a:blip r:embed="rId4"/>
          <a:stretch>
            <a:fillRect/>
          </a:stretch>
        </p:blipFill>
        <p:spPr>
          <a:xfrm>
            <a:off x="2979448" y="2781300"/>
            <a:ext cx="908830" cy="604785"/>
          </a:xfrm>
          <a:prstGeom prst="rect">
            <a:avLst/>
          </a:prstGeom>
        </p:spPr>
      </p:pic>
      <p:sp>
        <p:nvSpPr>
          <p:cNvPr id="7" name="ZoneTexte 6"/>
          <p:cNvSpPr txBox="1"/>
          <p:nvPr/>
        </p:nvSpPr>
        <p:spPr>
          <a:xfrm>
            <a:off x="6616700" y="156200"/>
            <a:ext cx="2501900" cy="615553"/>
          </a:xfrm>
          <a:prstGeom prst="rect">
            <a:avLst/>
          </a:prstGeom>
          <a:noFill/>
          <a:ln>
            <a:solidFill>
              <a:srgbClr val="C00000"/>
            </a:solidFill>
          </a:ln>
        </p:spPr>
        <p:txBody>
          <a:bodyPr wrap="square" rtlCol="0">
            <a:spAutoFit/>
          </a:bodyPr>
          <a:lstStyle/>
          <a:p>
            <a:pPr algn="ctr"/>
            <a:r>
              <a:rPr lang="fr-FR" sz="1700" dirty="0" smtClean="0">
                <a:solidFill>
                  <a:srgbClr val="C00000"/>
                </a:solidFill>
              </a:rPr>
              <a:t>! Not </a:t>
            </a:r>
            <a:r>
              <a:rPr lang="fr-FR" sz="1700" dirty="0" err="1" smtClean="0">
                <a:solidFill>
                  <a:srgbClr val="C00000"/>
                </a:solidFill>
              </a:rPr>
              <a:t>protecting</a:t>
            </a:r>
            <a:r>
              <a:rPr lang="fr-FR" sz="1700" dirty="0" smtClean="0">
                <a:solidFill>
                  <a:srgbClr val="C00000"/>
                </a:solidFill>
              </a:rPr>
              <a:t> </a:t>
            </a:r>
            <a:r>
              <a:rPr lang="fr-FR" sz="1700" dirty="0" err="1" smtClean="0">
                <a:solidFill>
                  <a:srgbClr val="C00000"/>
                </a:solidFill>
              </a:rPr>
              <a:t>towards</a:t>
            </a:r>
            <a:r>
              <a:rPr lang="fr-FR" sz="1700" dirty="0" smtClean="0">
                <a:solidFill>
                  <a:srgbClr val="C00000"/>
                </a:solidFill>
              </a:rPr>
              <a:t> Cd </a:t>
            </a:r>
            <a:r>
              <a:rPr lang="fr-FR" sz="1700" dirty="0" err="1" smtClean="0">
                <a:solidFill>
                  <a:srgbClr val="C00000"/>
                </a:solidFill>
              </a:rPr>
              <a:t>carcinogenic</a:t>
            </a:r>
            <a:r>
              <a:rPr lang="fr-FR" sz="1700" dirty="0" smtClean="0">
                <a:solidFill>
                  <a:srgbClr val="C00000"/>
                </a:solidFill>
              </a:rPr>
              <a:t> </a:t>
            </a:r>
            <a:r>
              <a:rPr lang="fr-FR" sz="1700" dirty="0" err="1" smtClean="0">
                <a:solidFill>
                  <a:srgbClr val="C00000"/>
                </a:solidFill>
              </a:rPr>
              <a:t>effects</a:t>
            </a:r>
            <a:r>
              <a:rPr lang="fr-FR" sz="1700" dirty="0" smtClean="0">
                <a:solidFill>
                  <a:srgbClr val="C00000"/>
                </a:solidFill>
              </a:rPr>
              <a:t> !</a:t>
            </a:r>
            <a:endParaRPr lang="fr-FR" sz="1700" dirty="0">
              <a:solidFill>
                <a:srgbClr val="C00000"/>
              </a:solidFill>
            </a:endParaRPr>
          </a:p>
        </p:txBody>
      </p:sp>
      <p:sp>
        <p:nvSpPr>
          <p:cNvPr id="10" name="ZoneTexte 9"/>
          <p:cNvSpPr txBox="1"/>
          <p:nvPr/>
        </p:nvSpPr>
        <p:spPr>
          <a:xfrm>
            <a:off x="367990" y="3935385"/>
            <a:ext cx="4290556" cy="2062103"/>
          </a:xfrm>
          <a:prstGeom prst="rect">
            <a:avLst/>
          </a:prstGeom>
          <a:noFill/>
          <a:ln>
            <a:solidFill>
              <a:srgbClr val="4C91AE"/>
            </a:solidFill>
          </a:ln>
        </p:spPr>
        <p:txBody>
          <a:bodyPr wrap="square" rtlCol="0">
            <a:spAutoFit/>
          </a:bodyPr>
          <a:lstStyle/>
          <a:p>
            <a:pPr>
              <a:spcBef>
                <a:spcPts val="600"/>
              </a:spcBef>
              <a:spcAft>
                <a:spcPts val="600"/>
              </a:spcAft>
            </a:pPr>
            <a:r>
              <a:rPr lang="fr-FR" b="1" u="sng" dirty="0" smtClean="0"/>
              <a:t>For </a:t>
            </a:r>
            <a:r>
              <a:rPr lang="fr-FR" b="1" u="sng" dirty="0" err="1" smtClean="0"/>
              <a:t>newly</a:t>
            </a:r>
            <a:r>
              <a:rPr lang="fr-FR" b="1" u="sng" dirty="0" smtClean="0"/>
              <a:t> </a:t>
            </a:r>
            <a:r>
              <a:rPr lang="fr-FR" b="1" u="sng" dirty="0" err="1" smtClean="0"/>
              <a:t>exposed</a:t>
            </a:r>
            <a:r>
              <a:rPr lang="fr-FR" b="1" u="sng" dirty="0" smtClean="0"/>
              <a:t> </a:t>
            </a:r>
            <a:r>
              <a:rPr lang="fr-FR" b="1" u="sng" dirty="0" err="1" smtClean="0"/>
              <a:t>workers</a:t>
            </a:r>
            <a:r>
              <a:rPr lang="fr-FR" b="1" u="sng" dirty="0" smtClean="0"/>
              <a:t> on the </a:t>
            </a:r>
            <a:r>
              <a:rPr lang="fr-FR" b="1" u="sng" dirty="0" err="1" smtClean="0"/>
              <a:t>field</a:t>
            </a:r>
            <a:r>
              <a:rPr lang="fr-FR" b="1" u="sng" dirty="0" smtClean="0"/>
              <a:t>:</a:t>
            </a:r>
            <a:endParaRPr lang="fr-FR" b="1" dirty="0" smtClean="0"/>
          </a:p>
          <a:p>
            <a:pPr marL="342900" indent="-342900">
              <a:spcBef>
                <a:spcPts val="600"/>
              </a:spcBef>
              <a:buFont typeface="Wingdings" panose="05000000000000000000" pitchFamily="2" charset="2"/>
              <a:buChar char="ü"/>
            </a:pPr>
            <a:r>
              <a:rPr lang="fr-FR" b="1" dirty="0" smtClean="0">
                <a:solidFill>
                  <a:schemeClr val="bg2">
                    <a:lumMod val="25000"/>
                  </a:schemeClr>
                </a:solidFill>
              </a:rPr>
              <a:t>U-Cd</a:t>
            </a:r>
          </a:p>
          <a:p>
            <a:pPr marL="342900" indent="-342900">
              <a:spcBef>
                <a:spcPts val="600"/>
              </a:spcBef>
              <a:buFont typeface="Wingdings" panose="05000000000000000000" pitchFamily="2" charset="2"/>
              <a:buChar char="ü"/>
            </a:pPr>
            <a:r>
              <a:rPr lang="fr-FR" b="1" dirty="0" smtClean="0">
                <a:solidFill>
                  <a:schemeClr val="bg2">
                    <a:lumMod val="25000"/>
                  </a:schemeClr>
                </a:solidFill>
              </a:rPr>
              <a:t>B-Cd </a:t>
            </a:r>
            <a:r>
              <a:rPr lang="fr-FR" sz="1700" i="1" dirty="0" smtClean="0">
                <a:solidFill>
                  <a:schemeClr val="bg2">
                    <a:lumMod val="25000"/>
                  </a:schemeClr>
                </a:solidFill>
              </a:rPr>
              <a:t>(</a:t>
            </a:r>
            <a:r>
              <a:rPr lang="fr-FR" sz="1700" i="1" dirty="0" err="1" smtClean="0">
                <a:solidFill>
                  <a:schemeClr val="bg2">
                    <a:lumMod val="25000"/>
                  </a:schemeClr>
                </a:solidFill>
              </a:rPr>
              <a:t>indicator</a:t>
            </a:r>
            <a:r>
              <a:rPr lang="fr-FR" sz="1700" i="1" dirty="0" smtClean="0">
                <a:solidFill>
                  <a:schemeClr val="bg2">
                    <a:lumMod val="25000"/>
                  </a:schemeClr>
                </a:solidFill>
              </a:rPr>
              <a:t> </a:t>
            </a:r>
            <a:r>
              <a:rPr lang="fr-FR" sz="1700" i="1" dirty="0">
                <a:solidFill>
                  <a:schemeClr val="bg2">
                    <a:lumMod val="25000"/>
                  </a:schemeClr>
                </a:solidFill>
              </a:rPr>
              <a:t>of </a:t>
            </a:r>
            <a:r>
              <a:rPr lang="fr-FR" sz="1700" i="1" dirty="0" err="1">
                <a:solidFill>
                  <a:schemeClr val="bg2">
                    <a:lumMod val="25000"/>
                  </a:schemeClr>
                </a:solidFill>
              </a:rPr>
              <a:t>recent</a:t>
            </a:r>
            <a:r>
              <a:rPr lang="fr-FR" sz="1700" i="1" dirty="0">
                <a:solidFill>
                  <a:schemeClr val="bg2">
                    <a:lumMod val="25000"/>
                  </a:schemeClr>
                </a:solidFill>
              </a:rPr>
              <a:t> </a:t>
            </a:r>
            <a:r>
              <a:rPr lang="fr-FR" sz="1700" i="1" dirty="0" err="1">
                <a:solidFill>
                  <a:schemeClr val="bg2">
                    <a:lumMod val="25000"/>
                  </a:schemeClr>
                </a:solidFill>
              </a:rPr>
              <a:t>exposure</a:t>
            </a:r>
            <a:r>
              <a:rPr lang="fr-FR" sz="1700" i="1" dirty="0">
                <a:solidFill>
                  <a:schemeClr val="bg2">
                    <a:lumMod val="25000"/>
                  </a:schemeClr>
                </a:solidFill>
              </a:rPr>
              <a:t> to </a:t>
            </a:r>
            <a:r>
              <a:rPr lang="fr-FR" sz="1700" i="1" dirty="0" smtClean="0">
                <a:solidFill>
                  <a:schemeClr val="bg2">
                    <a:lumMod val="25000"/>
                  </a:schemeClr>
                </a:solidFill>
              </a:rPr>
              <a:t>Cd </a:t>
            </a:r>
            <a:r>
              <a:rPr lang="fr-FR" sz="1700" i="1" dirty="0">
                <a:solidFill>
                  <a:schemeClr val="bg2">
                    <a:lumMod val="25000"/>
                  </a:schemeClr>
                </a:solidFill>
              </a:rPr>
              <a:t>as initial </a:t>
            </a:r>
            <a:r>
              <a:rPr lang="fr-FR" sz="1700" i="1" dirty="0" smtClean="0">
                <a:solidFill>
                  <a:schemeClr val="bg2">
                    <a:lumMod val="25000"/>
                  </a:schemeClr>
                </a:solidFill>
              </a:rPr>
              <a:t>t</a:t>
            </a:r>
            <a:r>
              <a:rPr lang="fr-FR" sz="1700" i="1" baseline="-25000" dirty="0" smtClean="0">
                <a:solidFill>
                  <a:schemeClr val="bg2">
                    <a:lumMod val="25000"/>
                  </a:schemeClr>
                </a:solidFill>
              </a:rPr>
              <a:t>1/2</a:t>
            </a:r>
            <a:r>
              <a:rPr lang="fr-FR" sz="1700" i="1" dirty="0" smtClean="0">
                <a:solidFill>
                  <a:schemeClr val="bg2">
                    <a:lumMod val="25000"/>
                  </a:schemeClr>
                </a:solidFill>
              </a:rPr>
              <a:t> </a:t>
            </a:r>
            <a:r>
              <a:rPr lang="fr-FR" sz="1700" i="1" dirty="0" err="1">
                <a:solidFill>
                  <a:schemeClr val="bg2">
                    <a:lumMod val="25000"/>
                  </a:schemeClr>
                </a:solidFill>
              </a:rPr>
              <a:t>is</a:t>
            </a:r>
            <a:r>
              <a:rPr lang="fr-FR" sz="1700" i="1" dirty="0">
                <a:solidFill>
                  <a:schemeClr val="bg2">
                    <a:lumMod val="25000"/>
                  </a:schemeClr>
                </a:solidFill>
              </a:rPr>
              <a:t> 2-3 </a:t>
            </a:r>
            <a:r>
              <a:rPr lang="fr-FR" sz="1700" i="1" dirty="0" err="1" smtClean="0">
                <a:solidFill>
                  <a:schemeClr val="bg2">
                    <a:lumMod val="25000"/>
                  </a:schemeClr>
                </a:solidFill>
              </a:rPr>
              <a:t>months</a:t>
            </a:r>
            <a:r>
              <a:rPr lang="fr-FR" sz="1700" i="1" dirty="0" smtClean="0">
                <a:solidFill>
                  <a:schemeClr val="bg2">
                    <a:lumMod val="25000"/>
                  </a:schemeClr>
                </a:solidFill>
              </a:rPr>
              <a:t>)</a:t>
            </a:r>
          </a:p>
          <a:p>
            <a:pPr marL="342900" indent="-342900">
              <a:spcBef>
                <a:spcPts val="600"/>
              </a:spcBef>
              <a:buFont typeface="Wingdings" panose="05000000000000000000" pitchFamily="2" charset="2"/>
              <a:buChar char="ü"/>
            </a:pPr>
            <a:r>
              <a:rPr lang="fr-FR" b="1" dirty="0" err="1" smtClean="0">
                <a:solidFill>
                  <a:schemeClr val="bg2">
                    <a:lumMod val="25000"/>
                  </a:schemeClr>
                </a:solidFill>
              </a:rPr>
              <a:t>Tubulopathy</a:t>
            </a:r>
            <a:r>
              <a:rPr lang="fr-FR" b="1" dirty="0" smtClean="0">
                <a:solidFill>
                  <a:schemeClr val="bg2">
                    <a:lumMod val="25000"/>
                  </a:schemeClr>
                </a:solidFill>
              </a:rPr>
              <a:t> </a:t>
            </a:r>
            <a:r>
              <a:rPr lang="fr-FR" b="1" dirty="0" err="1" smtClean="0">
                <a:solidFill>
                  <a:schemeClr val="bg2">
                    <a:lumMod val="25000"/>
                  </a:schemeClr>
                </a:solidFill>
              </a:rPr>
              <a:t>effect</a:t>
            </a:r>
            <a:r>
              <a:rPr lang="fr-FR" b="1" dirty="0" smtClean="0">
                <a:solidFill>
                  <a:schemeClr val="bg2">
                    <a:lumMod val="25000"/>
                  </a:schemeClr>
                </a:solidFill>
              </a:rPr>
              <a:t> markers (</a:t>
            </a:r>
            <a:r>
              <a:rPr lang="el-GR" b="1" dirty="0" smtClean="0">
                <a:solidFill>
                  <a:schemeClr val="bg2">
                    <a:lumMod val="25000"/>
                  </a:schemeClr>
                </a:solidFill>
                <a:cs typeface="Arial" panose="020B0604020202020204" pitchFamily="34" charset="0"/>
                <a:sym typeface="Wingdings" pitchFamily="2" charset="2"/>
              </a:rPr>
              <a:t>β</a:t>
            </a:r>
            <a:r>
              <a:rPr lang="en-US" b="1" dirty="0" smtClean="0">
                <a:solidFill>
                  <a:schemeClr val="bg2">
                    <a:lumMod val="25000"/>
                  </a:schemeClr>
                </a:solidFill>
                <a:cs typeface="Arial" panose="020B0604020202020204" pitchFamily="34" charset="0"/>
                <a:sym typeface="Wingdings" pitchFamily="2" charset="2"/>
              </a:rPr>
              <a:t>2M or RBP) + complete renal function exam</a:t>
            </a:r>
            <a:endParaRPr lang="fr-FR" b="1" dirty="0">
              <a:solidFill>
                <a:schemeClr val="bg2">
                  <a:lumMod val="25000"/>
                </a:schemeClr>
              </a:solidFill>
            </a:endParaRPr>
          </a:p>
        </p:txBody>
      </p:sp>
      <p:sp>
        <p:nvSpPr>
          <p:cNvPr id="52" name="ZoneTexte 51"/>
          <p:cNvSpPr txBox="1"/>
          <p:nvPr/>
        </p:nvSpPr>
        <p:spPr>
          <a:xfrm>
            <a:off x="4772722" y="3935385"/>
            <a:ext cx="4230452" cy="2893100"/>
          </a:xfrm>
          <a:prstGeom prst="rect">
            <a:avLst/>
          </a:prstGeom>
          <a:noFill/>
          <a:ln>
            <a:solidFill>
              <a:srgbClr val="4C91AE"/>
            </a:solidFill>
          </a:ln>
        </p:spPr>
        <p:txBody>
          <a:bodyPr wrap="square" rtlCol="0">
            <a:spAutoFit/>
          </a:bodyPr>
          <a:lstStyle/>
          <a:p>
            <a:pPr>
              <a:spcAft>
                <a:spcPts val="600"/>
              </a:spcAft>
            </a:pPr>
            <a:r>
              <a:rPr lang="fr-FR" b="1" u="sng" dirty="0" smtClean="0"/>
              <a:t>For Cd-</a:t>
            </a:r>
            <a:r>
              <a:rPr lang="fr-FR" b="1" u="sng" dirty="0" err="1" smtClean="0"/>
              <a:t>exposed</a:t>
            </a:r>
            <a:r>
              <a:rPr lang="fr-FR" b="1" u="sng" dirty="0" smtClean="0"/>
              <a:t> </a:t>
            </a:r>
            <a:r>
              <a:rPr lang="fr-FR" b="1" u="sng" dirty="0" err="1" smtClean="0"/>
              <a:t>workers</a:t>
            </a:r>
            <a:r>
              <a:rPr lang="fr-FR" b="1" u="sng" dirty="0" smtClean="0"/>
              <a:t> (&gt; 3 </a:t>
            </a:r>
            <a:r>
              <a:rPr lang="fr-FR" b="1" u="sng" dirty="0" err="1" smtClean="0"/>
              <a:t>months</a:t>
            </a:r>
            <a:r>
              <a:rPr lang="fr-FR" b="1" u="sng" dirty="0" smtClean="0"/>
              <a:t>)</a:t>
            </a:r>
            <a:r>
              <a:rPr lang="fr-FR" b="1" dirty="0" smtClean="0"/>
              <a:t>:</a:t>
            </a:r>
          </a:p>
          <a:p>
            <a:pPr marL="342900" indent="-342900">
              <a:buFont typeface="Wingdings" panose="05000000000000000000" pitchFamily="2" charset="2"/>
              <a:buChar char="ü"/>
            </a:pPr>
            <a:r>
              <a:rPr lang="fr-FR" b="1" dirty="0" smtClean="0">
                <a:solidFill>
                  <a:schemeClr val="bg2">
                    <a:lumMod val="25000"/>
                  </a:schemeClr>
                </a:solidFill>
              </a:rPr>
              <a:t>B-Cd </a:t>
            </a:r>
            <a:r>
              <a:rPr lang="fr-FR" sz="1700" i="1" dirty="0" smtClean="0">
                <a:solidFill>
                  <a:schemeClr val="bg2">
                    <a:lumMod val="25000"/>
                  </a:schemeClr>
                </a:solidFill>
              </a:rPr>
              <a:t>(</a:t>
            </a:r>
            <a:r>
              <a:rPr lang="fr-FR" sz="1700" i="1" dirty="0" err="1">
                <a:solidFill>
                  <a:schemeClr val="bg2">
                    <a:lumMod val="25000"/>
                  </a:schemeClr>
                </a:solidFill>
              </a:rPr>
              <a:t>after</a:t>
            </a:r>
            <a:r>
              <a:rPr lang="fr-FR" sz="1700" i="1" dirty="0">
                <a:solidFill>
                  <a:schemeClr val="bg2">
                    <a:lumMod val="25000"/>
                  </a:schemeClr>
                </a:solidFill>
              </a:rPr>
              <a:t> </a:t>
            </a:r>
            <a:r>
              <a:rPr lang="fr-FR" sz="1700" i="1" dirty="0" smtClean="0">
                <a:solidFill>
                  <a:schemeClr val="bg2">
                    <a:lumMod val="25000"/>
                  </a:schemeClr>
                </a:solidFill>
              </a:rPr>
              <a:t>Cd accumulation in </a:t>
            </a:r>
            <a:r>
              <a:rPr lang="fr-FR" sz="1700" i="1" dirty="0">
                <a:solidFill>
                  <a:schemeClr val="bg2">
                    <a:lumMod val="25000"/>
                  </a:schemeClr>
                </a:solidFill>
              </a:rPr>
              <a:t>the </a:t>
            </a:r>
            <a:r>
              <a:rPr lang="fr-FR" sz="1700" i="1" dirty="0" err="1" smtClean="0">
                <a:solidFill>
                  <a:schemeClr val="bg2">
                    <a:lumMod val="25000"/>
                  </a:schemeClr>
                </a:solidFill>
              </a:rPr>
              <a:t>kidney</a:t>
            </a:r>
            <a:r>
              <a:rPr lang="fr-FR" sz="1700" i="1" dirty="0" smtClean="0">
                <a:solidFill>
                  <a:schemeClr val="bg2">
                    <a:lumMod val="25000"/>
                  </a:schemeClr>
                </a:solidFill>
              </a:rPr>
              <a:t>, B-Cd </a:t>
            </a:r>
            <a:r>
              <a:rPr lang="fr-FR" sz="1700" i="1" dirty="0" err="1">
                <a:solidFill>
                  <a:schemeClr val="bg2">
                    <a:lumMod val="25000"/>
                  </a:schemeClr>
                </a:solidFill>
              </a:rPr>
              <a:t>will</a:t>
            </a:r>
            <a:r>
              <a:rPr lang="fr-FR" sz="1700" i="1" dirty="0">
                <a:solidFill>
                  <a:schemeClr val="bg2">
                    <a:lumMod val="25000"/>
                  </a:schemeClr>
                </a:solidFill>
              </a:rPr>
              <a:t> </a:t>
            </a:r>
            <a:r>
              <a:rPr lang="fr-FR" sz="1700" i="1" dirty="0" err="1">
                <a:solidFill>
                  <a:schemeClr val="bg2">
                    <a:lumMod val="25000"/>
                  </a:schemeClr>
                </a:solidFill>
              </a:rPr>
              <a:t>be</a:t>
            </a:r>
            <a:r>
              <a:rPr lang="fr-FR" sz="1700" i="1" dirty="0">
                <a:solidFill>
                  <a:schemeClr val="bg2">
                    <a:lumMod val="25000"/>
                  </a:schemeClr>
                </a:solidFill>
              </a:rPr>
              <a:t> </a:t>
            </a:r>
            <a:r>
              <a:rPr lang="fr-FR" sz="1700" i="1" dirty="0" err="1">
                <a:solidFill>
                  <a:schemeClr val="bg2">
                    <a:lumMod val="25000"/>
                  </a:schemeClr>
                </a:solidFill>
              </a:rPr>
              <a:t>influenced</a:t>
            </a:r>
            <a:r>
              <a:rPr lang="fr-FR" sz="1700" i="1" dirty="0">
                <a:solidFill>
                  <a:schemeClr val="bg2">
                    <a:lumMod val="25000"/>
                  </a:schemeClr>
                </a:solidFill>
              </a:rPr>
              <a:t> by the total body </a:t>
            </a:r>
            <a:r>
              <a:rPr lang="fr-FR" sz="1700" i="1" dirty="0" err="1" smtClean="0">
                <a:solidFill>
                  <a:schemeClr val="bg2">
                    <a:lumMod val="25000"/>
                  </a:schemeClr>
                </a:solidFill>
              </a:rPr>
              <a:t>burden</a:t>
            </a:r>
            <a:r>
              <a:rPr lang="fr-FR" sz="1700" i="1" dirty="0" smtClean="0">
                <a:solidFill>
                  <a:schemeClr val="bg2">
                    <a:lumMod val="25000"/>
                  </a:schemeClr>
                </a:solidFill>
              </a:rPr>
              <a:t>)</a:t>
            </a:r>
            <a:endParaRPr lang="fr-FR" sz="1700" b="1" i="1" dirty="0">
              <a:solidFill>
                <a:schemeClr val="bg2">
                  <a:lumMod val="25000"/>
                </a:schemeClr>
              </a:solidFill>
            </a:endParaRPr>
          </a:p>
          <a:p>
            <a:pPr marL="342900" indent="-342900">
              <a:spcBef>
                <a:spcPts val="600"/>
              </a:spcBef>
              <a:buFont typeface="Wingdings" panose="05000000000000000000" pitchFamily="2" charset="2"/>
              <a:buChar char="ü"/>
            </a:pPr>
            <a:r>
              <a:rPr lang="fr-FR" b="1" dirty="0" smtClean="0">
                <a:solidFill>
                  <a:schemeClr val="bg2">
                    <a:lumMod val="25000"/>
                  </a:schemeClr>
                </a:solidFill>
              </a:rPr>
              <a:t>U-Cd:</a:t>
            </a:r>
          </a:p>
          <a:p>
            <a:pPr>
              <a:spcBef>
                <a:spcPts val="600"/>
              </a:spcBef>
            </a:pPr>
            <a:r>
              <a:rPr lang="fr-FR" b="1" dirty="0" smtClean="0">
                <a:solidFill>
                  <a:schemeClr val="bg2">
                    <a:lumMod val="25000"/>
                  </a:schemeClr>
                </a:solidFill>
              </a:rPr>
              <a:t>*</a:t>
            </a:r>
            <a:r>
              <a:rPr lang="fr-FR" b="1" u="sng" dirty="0" smtClean="0">
                <a:solidFill>
                  <a:schemeClr val="bg2">
                    <a:lumMod val="25000"/>
                  </a:schemeClr>
                </a:solidFill>
              </a:rPr>
              <a:t>if &lt;2 µg/g </a:t>
            </a:r>
            <a:r>
              <a:rPr lang="fr-FR" b="1" u="sng" dirty="0" err="1" smtClean="0">
                <a:solidFill>
                  <a:schemeClr val="bg2">
                    <a:lumMod val="25000"/>
                  </a:schemeClr>
                </a:solidFill>
              </a:rPr>
              <a:t>crea</a:t>
            </a:r>
            <a:r>
              <a:rPr lang="fr-FR" b="1" u="sng" dirty="0" smtClean="0">
                <a:solidFill>
                  <a:schemeClr val="bg2">
                    <a:lumMod val="25000"/>
                  </a:schemeClr>
                </a:solidFill>
              </a:rPr>
              <a:t> </a:t>
            </a:r>
            <a:r>
              <a:rPr lang="fr-FR" b="1" dirty="0" smtClean="0">
                <a:solidFill>
                  <a:schemeClr val="bg2">
                    <a:lumMod val="25000"/>
                  </a:schemeClr>
                </a:solidFill>
                <a:sym typeface="Wingdings 3" panose="05040102010807070707" pitchFamily="18" charset="2"/>
              </a:rPr>
              <a:t> </a:t>
            </a:r>
            <a:r>
              <a:rPr lang="en-US" b="1" dirty="0" smtClean="0">
                <a:solidFill>
                  <a:schemeClr val="bg2">
                    <a:lumMod val="25000"/>
                  </a:schemeClr>
                </a:solidFill>
                <a:cs typeface="Arial" panose="020B0604020202020204" pitchFamily="34" charset="0"/>
                <a:sym typeface="Wingdings" pitchFamily="2" charset="2"/>
              </a:rPr>
              <a:t>monitoring of </a:t>
            </a:r>
            <a:r>
              <a:rPr lang="el-GR" b="1" dirty="0" smtClean="0">
                <a:solidFill>
                  <a:schemeClr val="bg2">
                    <a:lumMod val="25000"/>
                  </a:schemeClr>
                </a:solidFill>
                <a:cs typeface="Arial" panose="020B0604020202020204" pitchFamily="34" charset="0"/>
                <a:sym typeface="Wingdings" pitchFamily="2" charset="2"/>
              </a:rPr>
              <a:t>β</a:t>
            </a:r>
            <a:r>
              <a:rPr lang="en-US" b="1" dirty="0">
                <a:solidFill>
                  <a:schemeClr val="bg2">
                    <a:lumMod val="25000"/>
                  </a:schemeClr>
                </a:solidFill>
                <a:cs typeface="Arial" panose="020B0604020202020204" pitchFamily="34" charset="0"/>
                <a:sym typeface="Wingdings" pitchFamily="2" charset="2"/>
              </a:rPr>
              <a:t>2M or </a:t>
            </a:r>
            <a:r>
              <a:rPr lang="en-US" b="1" dirty="0" smtClean="0">
                <a:solidFill>
                  <a:schemeClr val="bg2">
                    <a:lumMod val="25000"/>
                  </a:schemeClr>
                </a:solidFill>
                <a:cs typeface="Arial" panose="020B0604020202020204" pitchFamily="34" charset="0"/>
                <a:sym typeface="Wingdings" pitchFamily="2" charset="2"/>
              </a:rPr>
              <a:t>RBP not necessary</a:t>
            </a:r>
          </a:p>
          <a:p>
            <a:pPr>
              <a:spcBef>
                <a:spcPts val="600"/>
              </a:spcBef>
            </a:pPr>
            <a:r>
              <a:rPr lang="fr-FR" b="1" dirty="0" smtClean="0">
                <a:solidFill>
                  <a:schemeClr val="bg2">
                    <a:lumMod val="25000"/>
                  </a:schemeClr>
                </a:solidFill>
              </a:rPr>
              <a:t>*</a:t>
            </a:r>
            <a:r>
              <a:rPr lang="fr-FR" b="1" u="sng" dirty="0" smtClean="0">
                <a:solidFill>
                  <a:schemeClr val="bg2">
                    <a:lumMod val="25000"/>
                  </a:schemeClr>
                </a:solidFill>
              </a:rPr>
              <a:t>if &gt;2 µg/g </a:t>
            </a:r>
            <a:r>
              <a:rPr lang="fr-FR" b="1" u="sng" dirty="0" err="1" smtClean="0">
                <a:solidFill>
                  <a:schemeClr val="bg2">
                    <a:lumMod val="25000"/>
                  </a:schemeClr>
                </a:solidFill>
              </a:rPr>
              <a:t>crea</a:t>
            </a:r>
            <a:r>
              <a:rPr lang="fr-FR" b="1" u="sng" dirty="0" smtClean="0">
                <a:solidFill>
                  <a:schemeClr val="bg2">
                    <a:lumMod val="25000"/>
                  </a:schemeClr>
                </a:solidFill>
              </a:rPr>
              <a:t> but &lt;5µg/g </a:t>
            </a:r>
            <a:r>
              <a:rPr lang="fr-FR" b="1" u="sng" dirty="0" err="1" smtClean="0">
                <a:solidFill>
                  <a:schemeClr val="bg2">
                    <a:lumMod val="25000"/>
                  </a:schemeClr>
                </a:solidFill>
              </a:rPr>
              <a:t>crea</a:t>
            </a:r>
            <a:r>
              <a:rPr lang="fr-FR" b="1" u="sng" dirty="0" smtClean="0">
                <a:solidFill>
                  <a:schemeClr val="bg2">
                    <a:lumMod val="25000"/>
                  </a:schemeClr>
                </a:solidFill>
              </a:rPr>
              <a:t> </a:t>
            </a:r>
            <a:r>
              <a:rPr lang="fr-FR" b="1" dirty="0" smtClean="0">
                <a:solidFill>
                  <a:schemeClr val="bg2">
                    <a:lumMod val="25000"/>
                  </a:schemeClr>
                </a:solidFill>
                <a:sym typeface="Wingdings 3" panose="05040102010807070707" pitchFamily="18" charset="2"/>
              </a:rPr>
              <a:t> </a:t>
            </a:r>
            <a:r>
              <a:rPr lang="en-US" b="1" dirty="0" smtClean="0">
                <a:solidFill>
                  <a:schemeClr val="bg2">
                    <a:lumMod val="25000"/>
                  </a:schemeClr>
                </a:solidFill>
                <a:cs typeface="Arial" panose="020B0604020202020204" pitchFamily="34" charset="0"/>
                <a:sym typeface="Wingdings" pitchFamily="2" charset="2"/>
              </a:rPr>
              <a:t>monitoring </a:t>
            </a:r>
            <a:r>
              <a:rPr lang="en-US" b="1" dirty="0">
                <a:solidFill>
                  <a:schemeClr val="bg2">
                    <a:lumMod val="25000"/>
                  </a:schemeClr>
                </a:solidFill>
                <a:cs typeface="Arial" panose="020B0604020202020204" pitchFamily="34" charset="0"/>
                <a:sym typeface="Wingdings" pitchFamily="2" charset="2"/>
              </a:rPr>
              <a:t>of </a:t>
            </a:r>
            <a:r>
              <a:rPr lang="el-GR" b="1" dirty="0">
                <a:solidFill>
                  <a:schemeClr val="bg2">
                    <a:lumMod val="25000"/>
                  </a:schemeClr>
                </a:solidFill>
                <a:cs typeface="Arial" panose="020B0604020202020204" pitchFamily="34" charset="0"/>
                <a:sym typeface="Wingdings" pitchFamily="2" charset="2"/>
              </a:rPr>
              <a:t>β</a:t>
            </a:r>
            <a:r>
              <a:rPr lang="en-US" b="1" dirty="0">
                <a:solidFill>
                  <a:schemeClr val="bg2">
                    <a:lumMod val="25000"/>
                  </a:schemeClr>
                </a:solidFill>
                <a:cs typeface="Arial" panose="020B0604020202020204" pitchFamily="34" charset="0"/>
                <a:sym typeface="Wingdings" pitchFamily="2" charset="2"/>
              </a:rPr>
              <a:t>2M or RBP </a:t>
            </a:r>
            <a:r>
              <a:rPr lang="en-US" b="1" dirty="0" smtClean="0">
                <a:solidFill>
                  <a:schemeClr val="bg2">
                    <a:lumMod val="25000"/>
                  </a:schemeClr>
                </a:solidFill>
                <a:cs typeface="Arial" panose="020B0604020202020204" pitchFamily="34" charset="0"/>
                <a:sym typeface="Wingdings" pitchFamily="2" charset="2"/>
              </a:rPr>
              <a:t>recommended</a:t>
            </a:r>
            <a:endParaRPr lang="en-US" b="1" dirty="0">
              <a:solidFill>
                <a:schemeClr val="bg2">
                  <a:lumMod val="25000"/>
                </a:schemeClr>
              </a:solidFill>
              <a:cs typeface="Arial" panose="020B0604020202020204" pitchFamily="34" charset="0"/>
              <a:sym typeface="Wingdings" pitchFamily="2" charset="2"/>
            </a:endParaRPr>
          </a:p>
        </p:txBody>
      </p:sp>
      <p:sp>
        <p:nvSpPr>
          <p:cNvPr id="8" name="ZoneTexte 7"/>
          <p:cNvSpPr txBox="1"/>
          <p:nvPr/>
        </p:nvSpPr>
        <p:spPr>
          <a:xfrm>
            <a:off x="2364679" y="137912"/>
            <a:ext cx="4252021" cy="646331"/>
          </a:xfrm>
          <a:prstGeom prst="rect">
            <a:avLst/>
          </a:prstGeom>
          <a:noFill/>
          <a:ln>
            <a:solidFill>
              <a:srgbClr val="C00000"/>
            </a:solidFill>
          </a:ln>
        </p:spPr>
        <p:txBody>
          <a:bodyPr wrap="square" rtlCol="0">
            <a:spAutoFit/>
          </a:bodyPr>
          <a:lstStyle/>
          <a:p>
            <a:pPr algn="ctr"/>
            <a:r>
              <a:rPr lang="fr-FR" b="1" dirty="0" err="1" smtClean="0">
                <a:solidFill>
                  <a:srgbClr val="FF0000"/>
                </a:solidFill>
              </a:rPr>
              <a:t>Proposed</a:t>
            </a:r>
            <a:r>
              <a:rPr lang="fr-FR" b="1" dirty="0" smtClean="0">
                <a:solidFill>
                  <a:srgbClr val="FF0000"/>
                </a:solidFill>
              </a:rPr>
              <a:t> HBM-</a:t>
            </a:r>
            <a:r>
              <a:rPr lang="fr-FR" b="1" dirty="0" err="1" smtClean="0">
                <a:solidFill>
                  <a:srgbClr val="FF0000"/>
                </a:solidFill>
              </a:rPr>
              <a:t>GV</a:t>
            </a:r>
            <a:r>
              <a:rPr lang="fr-FR" b="1" baseline="-25000" dirty="0" err="1" smtClean="0">
                <a:solidFill>
                  <a:srgbClr val="FF0000"/>
                </a:solidFill>
              </a:rPr>
              <a:t>worker</a:t>
            </a:r>
            <a:r>
              <a:rPr lang="fr-FR" b="1" dirty="0">
                <a:solidFill>
                  <a:srgbClr val="FF0000"/>
                </a:solidFill>
              </a:rPr>
              <a:t> </a:t>
            </a:r>
            <a:r>
              <a:rPr lang="fr-FR" b="1" dirty="0" smtClean="0">
                <a:solidFill>
                  <a:srgbClr val="FF0000"/>
                </a:solidFill>
              </a:rPr>
              <a:t>- </a:t>
            </a:r>
            <a:r>
              <a:rPr lang="fr-FR" b="1" dirty="0" err="1" smtClean="0">
                <a:solidFill>
                  <a:srgbClr val="FF0000"/>
                </a:solidFill>
              </a:rPr>
              <a:t>might</a:t>
            </a:r>
            <a:r>
              <a:rPr lang="fr-FR" b="1" dirty="0" smtClean="0">
                <a:solidFill>
                  <a:srgbClr val="FF0000"/>
                </a:solidFill>
              </a:rPr>
              <a:t> </a:t>
            </a:r>
            <a:r>
              <a:rPr lang="fr-FR" b="1" dirty="0" err="1" smtClean="0">
                <a:solidFill>
                  <a:srgbClr val="FF0000"/>
                </a:solidFill>
              </a:rPr>
              <a:t>be</a:t>
            </a:r>
            <a:r>
              <a:rPr lang="fr-FR" b="1" dirty="0" smtClean="0">
                <a:solidFill>
                  <a:srgbClr val="FF0000"/>
                </a:solidFill>
              </a:rPr>
              <a:t> </a:t>
            </a:r>
            <a:r>
              <a:rPr lang="fr-FR" b="1" dirty="0" err="1" smtClean="0">
                <a:solidFill>
                  <a:srgbClr val="FF0000"/>
                </a:solidFill>
              </a:rPr>
              <a:t>revised</a:t>
            </a:r>
            <a:r>
              <a:rPr lang="fr-FR" b="1" dirty="0" smtClean="0">
                <a:solidFill>
                  <a:srgbClr val="FF0000"/>
                </a:solidFill>
              </a:rPr>
              <a:t> </a:t>
            </a:r>
            <a:r>
              <a:rPr lang="fr-FR" b="1" dirty="0" err="1" smtClean="0">
                <a:solidFill>
                  <a:srgbClr val="FF0000"/>
                </a:solidFill>
              </a:rPr>
              <a:t>depending</a:t>
            </a:r>
            <a:r>
              <a:rPr lang="fr-FR" b="1" dirty="0" smtClean="0">
                <a:solidFill>
                  <a:srgbClr val="FF0000"/>
                </a:solidFill>
              </a:rPr>
              <a:t> on the consultation </a:t>
            </a:r>
            <a:r>
              <a:rPr lang="fr-FR" b="1" dirty="0" err="1" smtClean="0">
                <a:solidFill>
                  <a:srgbClr val="FF0000"/>
                </a:solidFill>
              </a:rPr>
              <a:t>outcomes</a:t>
            </a:r>
            <a:r>
              <a:rPr lang="fr-FR" b="1" dirty="0" smtClean="0">
                <a:solidFill>
                  <a:srgbClr val="FF0000"/>
                </a:solidFill>
              </a:rPr>
              <a:t> </a:t>
            </a:r>
            <a:endParaRPr lang="fr-FR" b="1" dirty="0">
              <a:solidFill>
                <a:srgbClr val="FF0000"/>
              </a:solidFill>
            </a:endParaRPr>
          </a:p>
        </p:txBody>
      </p:sp>
    </p:spTree>
    <p:extLst>
      <p:ext uri="{BB962C8B-B14F-4D97-AF65-F5344CB8AC3E}">
        <p14:creationId xmlns:p14="http://schemas.microsoft.com/office/powerpoint/2010/main" val="1803109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7700" y="1480939"/>
            <a:ext cx="7137090" cy="1818322"/>
          </a:xfrm>
          <a:ln>
            <a:solidFill>
              <a:schemeClr val="bg2">
                <a:lumMod val="75000"/>
              </a:schemeClr>
            </a:solidFill>
          </a:ln>
        </p:spPr>
        <p:txBody>
          <a:bodyPr>
            <a:noAutofit/>
          </a:bodyPr>
          <a:lstStyle/>
          <a:p>
            <a:pPr>
              <a:lnSpc>
                <a:spcPct val="150000"/>
              </a:lnSpc>
              <a:spcBef>
                <a:spcPts val="1200"/>
              </a:spcBef>
              <a:spcAft>
                <a:spcPts val="1800"/>
              </a:spcAft>
            </a:pPr>
            <a:r>
              <a:rPr lang="en-GB" sz="1800" b="1" i="1" noProof="0" dirty="0" smtClean="0">
                <a:solidFill>
                  <a:schemeClr val="accent1">
                    <a:lumMod val="75000"/>
                  </a:schemeClr>
                </a:solidFill>
              </a:rPr>
              <a:t>Thanks to contributing </a:t>
            </a:r>
            <a:r>
              <a:rPr lang="en-GB" sz="1800" b="1" i="1" dirty="0" smtClean="0">
                <a:solidFill>
                  <a:schemeClr val="accent1">
                    <a:lumMod val="75000"/>
                  </a:schemeClr>
                </a:solidFill>
              </a:rPr>
              <a:t>colleagues : </a:t>
            </a:r>
            <a:r>
              <a:rPr lang="en-GB" sz="2000" b="1" dirty="0" smtClean="0">
                <a:solidFill>
                  <a:schemeClr val="accent1">
                    <a:lumMod val="75000"/>
                  </a:schemeClr>
                </a:solidFill>
              </a:rPr>
              <a:t/>
            </a:r>
            <a:br>
              <a:rPr lang="en-GB" sz="2000" b="1" dirty="0" smtClean="0">
                <a:solidFill>
                  <a:schemeClr val="accent1">
                    <a:lumMod val="75000"/>
                  </a:schemeClr>
                </a:solidFill>
              </a:rPr>
            </a:br>
            <a:r>
              <a:rPr lang="en-GB" sz="2000" b="1" dirty="0" smtClean="0">
                <a:solidFill>
                  <a:schemeClr val="accent1">
                    <a:lumMod val="75000"/>
                  </a:schemeClr>
                </a:solidFill>
              </a:rPr>
              <a:t>	</a:t>
            </a:r>
            <a:r>
              <a:rPr lang="en-GB" sz="1700" dirty="0">
                <a:solidFill>
                  <a:schemeClr val="accent1">
                    <a:lumMod val="75000"/>
                  </a:schemeClr>
                </a:solidFill>
              </a:rPr>
              <a:t>Farida </a:t>
            </a:r>
            <a:r>
              <a:rPr lang="en-GB" sz="1700" dirty="0" err="1" smtClean="0">
                <a:solidFill>
                  <a:schemeClr val="accent1">
                    <a:lumMod val="75000"/>
                  </a:schemeClr>
                </a:solidFill>
              </a:rPr>
              <a:t>Lamkarkach</a:t>
            </a:r>
            <a:r>
              <a:rPr lang="en-GB" sz="1700" dirty="0" smtClean="0">
                <a:solidFill>
                  <a:schemeClr val="accent1">
                    <a:lumMod val="75000"/>
                  </a:schemeClr>
                </a:solidFill>
              </a:rPr>
              <a:t>, </a:t>
            </a:r>
            <a:r>
              <a:rPr lang="en-GB" sz="1700" dirty="0">
                <a:solidFill>
                  <a:schemeClr val="accent1">
                    <a:lumMod val="75000"/>
                  </a:schemeClr>
                </a:solidFill>
              </a:rPr>
              <a:t>Fatoumata </a:t>
            </a:r>
            <a:r>
              <a:rPr lang="en-GB" sz="1700" dirty="0" err="1" smtClean="0">
                <a:solidFill>
                  <a:schemeClr val="accent1">
                    <a:lumMod val="75000"/>
                  </a:schemeClr>
                </a:solidFill>
              </a:rPr>
              <a:t>Sissoko</a:t>
            </a:r>
            <a:r>
              <a:rPr lang="en-GB" sz="1700" dirty="0" smtClean="0">
                <a:solidFill>
                  <a:schemeClr val="accent1">
                    <a:lumMod val="75000"/>
                  </a:schemeClr>
                </a:solidFill>
              </a:rPr>
              <a:t>, Christophe </a:t>
            </a:r>
            <a:r>
              <a:rPr lang="en-GB" sz="1700" dirty="0" err="1" smtClean="0">
                <a:solidFill>
                  <a:schemeClr val="accent1">
                    <a:lumMod val="75000"/>
                  </a:schemeClr>
                </a:solidFill>
              </a:rPr>
              <a:t>Rousselle</a:t>
            </a:r>
            <a:r>
              <a:rPr lang="en-GB" sz="1700" dirty="0" smtClean="0">
                <a:solidFill>
                  <a:schemeClr val="accent1">
                    <a:lumMod val="75000"/>
                  </a:schemeClr>
                </a:solidFill>
              </a:rPr>
              <a:t> (ANSES)</a:t>
            </a:r>
            <a:r>
              <a:rPr lang="en-GB" sz="1700" dirty="0">
                <a:solidFill>
                  <a:schemeClr val="accent1">
                    <a:lumMod val="75000"/>
                  </a:schemeClr>
                </a:solidFill>
              </a:rPr>
              <a:t>	ANSES Working group on Biomarker of exposure</a:t>
            </a:r>
            <a:br>
              <a:rPr lang="en-GB" sz="1700" dirty="0">
                <a:solidFill>
                  <a:schemeClr val="accent1">
                    <a:lumMod val="75000"/>
                  </a:schemeClr>
                </a:solidFill>
              </a:rPr>
            </a:br>
            <a:r>
              <a:rPr lang="en-GB" sz="1700" dirty="0" smtClean="0">
                <a:solidFill>
                  <a:schemeClr val="accent1">
                    <a:lumMod val="75000"/>
                  </a:schemeClr>
                </a:solidFill>
              </a:rPr>
              <a:t>	Petra </a:t>
            </a:r>
            <a:r>
              <a:rPr lang="en-GB" sz="1700" dirty="0" err="1" smtClean="0">
                <a:solidFill>
                  <a:schemeClr val="accent1">
                    <a:lumMod val="75000"/>
                  </a:schemeClr>
                </a:solidFill>
              </a:rPr>
              <a:t>Apel</a:t>
            </a:r>
            <a:r>
              <a:rPr lang="en-GB" sz="1700" dirty="0" smtClean="0">
                <a:solidFill>
                  <a:schemeClr val="accent1">
                    <a:lumMod val="75000"/>
                  </a:schemeClr>
                </a:solidFill>
              </a:rPr>
              <a:t> &amp; Rosa </a:t>
            </a:r>
            <a:r>
              <a:rPr lang="en-GB" sz="1700" noProof="0" dirty="0" smtClean="0">
                <a:solidFill>
                  <a:schemeClr val="accent1">
                    <a:lumMod val="75000"/>
                  </a:schemeClr>
                </a:solidFill>
              </a:rPr>
              <a:t>Lange (UBA)</a:t>
            </a:r>
            <a:r>
              <a:rPr lang="en-GB" sz="1700" b="1" noProof="0" dirty="0" smtClean="0">
                <a:solidFill>
                  <a:schemeClr val="accent1">
                    <a:lumMod val="75000"/>
                  </a:schemeClr>
                </a:solidFill>
              </a:rPr>
              <a:t/>
            </a:r>
            <a:br>
              <a:rPr lang="en-GB" sz="1700" b="1" noProof="0" dirty="0" smtClean="0">
                <a:solidFill>
                  <a:schemeClr val="accent1">
                    <a:lumMod val="75000"/>
                  </a:schemeClr>
                </a:solidFill>
              </a:rPr>
            </a:br>
            <a:r>
              <a:rPr lang="en-GB" sz="1600" noProof="0" dirty="0" smtClean="0">
                <a:solidFill>
                  <a:schemeClr val="accent1">
                    <a:lumMod val="75000"/>
                  </a:schemeClr>
                </a:solidFill>
              </a:rPr>
              <a:t>	</a:t>
            </a:r>
            <a:endParaRPr lang="en-GB" sz="1600" noProof="0" dirty="0">
              <a:solidFill>
                <a:schemeClr val="accent1">
                  <a:lumMod val="75000"/>
                </a:schemeClr>
              </a:solidFill>
            </a:endParaRPr>
          </a:p>
        </p:txBody>
      </p:sp>
      <p:sp>
        <p:nvSpPr>
          <p:cNvPr id="6" name="ZoneTexte 5"/>
          <p:cNvSpPr txBox="1"/>
          <p:nvPr/>
        </p:nvSpPr>
        <p:spPr>
          <a:xfrm>
            <a:off x="1169358" y="547735"/>
            <a:ext cx="6713034" cy="646331"/>
          </a:xfrm>
          <a:prstGeom prst="rect">
            <a:avLst/>
          </a:prstGeom>
          <a:noFill/>
        </p:spPr>
        <p:txBody>
          <a:bodyPr wrap="square" rtlCol="0">
            <a:spAutoFit/>
          </a:bodyPr>
          <a:lstStyle/>
          <a:p>
            <a:pPr algn="ctr"/>
            <a:r>
              <a:rPr lang="fr-FR" sz="3600" dirty="0" err="1" smtClean="0"/>
              <a:t>Thanks</a:t>
            </a:r>
            <a:r>
              <a:rPr lang="fr-FR" sz="3600" dirty="0" smtClean="0"/>
              <a:t> for </a:t>
            </a:r>
            <a:r>
              <a:rPr lang="fr-FR" sz="3600" dirty="0" err="1" smtClean="0"/>
              <a:t>your</a:t>
            </a:r>
            <a:r>
              <a:rPr lang="fr-FR" sz="3600" dirty="0" smtClean="0"/>
              <a:t> attention</a:t>
            </a:r>
            <a:endParaRPr lang="fr-FR" sz="3600" dirty="0"/>
          </a:p>
        </p:txBody>
      </p:sp>
      <p:sp>
        <p:nvSpPr>
          <p:cNvPr id="3" name="Rectangle 2"/>
          <p:cNvSpPr/>
          <p:nvPr/>
        </p:nvSpPr>
        <p:spPr>
          <a:xfrm>
            <a:off x="4709564" y="3500358"/>
            <a:ext cx="3048207" cy="369332"/>
          </a:xfrm>
          <a:prstGeom prst="rect">
            <a:avLst/>
          </a:prstGeom>
        </p:spPr>
        <p:txBody>
          <a:bodyPr wrap="none">
            <a:spAutoFit/>
          </a:bodyPr>
          <a:lstStyle/>
          <a:p>
            <a:r>
              <a:rPr lang="en-GB" b="1" i="1" dirty="0">
                <a:solidFill>
                  <a:schemeClr val="accent1">
                    <a:lumMod val="75000"/>
                  </a:schemeClr>
                </a:solidFill>
              </a:rPr>
              <a:t>Contact: </a:t>
            </a:r>
            <a:r>
              <a:rPr lang="en-GB" b="1" dirty="0">
                <a:solidFill>
                  <a:schemeClr val="accent1">
                    <a:lumMod val="75000"/>
                  </a:schemeClr>
                </a:solidFill>
                <a:hlinkClick r:id="rId3"/>
              </a:rPr>
              <a:t>eva.ougier@anses.fr</a:t>
            </a:r>
            <a:r>
              <a:rPr lang="en-GB" b="1" dirty="0">
                <a:solidFill>
                  <a:schemeClr val="accent1">
                    <a:lumMod val="75000"/>
                  </a:schemeClr>
                </a:solidFill>
              </a:rPr>
              <a:t> </a:t>
            </a:r>
            <a:endParaRPr lang="fr-FR" dirty="0"/>
          </a:p>
        </p:txBody>
      </p:sp>
      <p:sp>
        <p:nvSpPr>
          <p:cNvPr id="5" name="Segnaposto testo 2"/>
          <p:cNvSpPr>
            <a:spLocks noGrp="1"/>
          </p:cNvSpPr>
          <p:nvPr>
            <p:ph type="body" idx="1"/>
          </p:nvPr>
        </p:nvSpPr>
        <p:spPr>
          <a:xfrm>
            <a:off x="4709564" y="4070788"/>
            <a:ext cx="4345225" cy="2586489"/>
          </a:xfrm>
        </p:spPr>
        <p:txBody>
          <a:bodyPr>
            <a:noAutofit/>
          </a:bodyPr>
          <a:lstStyle/>
          <a:p>
            <a:pPr>
              <a:lnSpc>
                <a:spcPct val="120000"/>
              </a:lnSpc>
            </a:pPr>
            <a:r>
              <a:rPr lang="en-GB" sz="1800" b="1" dirty="0"/>
              <a:t>Speaker’s </a:t>
            </a:r>
            <a:r>
              <a:rPr lang="en-GB" sz="1800" b="1" dirty="0" err="1"/>
              <a:t>i</a:t>
            </a:r>
            <a:r>
              <a:rPr lang="en-GB" sz="1800" b="1" noProof="0" dirty="0" err="1"/>
              <a:t>nformation</a:t>
            </a:r>
            <a:endParaRPr lang="en-GB" sz="1800" b="1" noProof="0" dirty="0"/>
          </a:p>
          <a:p>
            <a:pPr>
              <a:lnSpc>
                <a:spcPct val="120000"/>
              </a:lnSpc>
            </a:pPr>
            <a:r>
              <a:rPr lang="en-GB" sz="1600" dirty="0" smtClean="0"/>
              <a:t>Eva OUGIER </a:t>
            </a:r>
            <a:r>
              <a:rPr lang="en-GB" sz="1600" dirty="0" err="1" smtClean="0"/>
              <a:t>PharmD</a:t>
            </a:r>
            <a:r>
              <a:rPr lang="en-GB" sz="1600" dirty="0" smtClean="0"/>
              <a:t> works </a:t>
            </a:r>
            <a:r>
              <a:rPr lang="en-GB" sz="1600" dirty="0"/>
              <a:t>as </a:t>
            </a:r>
            <a:r>
              <a:rPr lang="en-GB" sz="1600" dirty="0" smtClean="0"/>
              <a:t>a scientific officer, at the French </a:t>
            </a:r>
            <a:r>
              <a:rPr lang="en-US" sz="1600" dirty="0"/>
              <a:t>Agency for Food, Environmental and Occupational Health &amp; </a:t>
            </a:r>
            <a:r>
              <a:rPr lang="en-US" sz="1600" dirty="0" smtClean="0"/>
              <a:t>Safety, Maisons-Alfort, France.</a:t>
            </a:r>
            <a:r>
              <a:rPr lang="en-GB" sz="1600" dirty="0" smtClean="0"/>
              <a:t> She </a:t>
            </a:r>
            <a:r>
              <a:rPr lang="en-GB" sz="1600" dirty="0"/>
              <a:t>received training in </a:t>
            </a:r>
            <a:r>
              <a:rPr lang="en-GB" sz="1600" dirty="0" smtClean="0"/>
              <a:t>toxicology. </a:t>
            </a:r>
            <a:r>
              <a:rPr lang="en-GB" sz="1600" dirty="0"/>
              <a:t>In HBM4EU </a:t>
            </a:r>
            <a:r>
              <a:rPr lang="en-GB" sz="1600" dirty="0" smtClean="0"/>
              <a:t>she </a:t>
            </a:r>
            <a:r>
              <a:rPr lang="en-GB" sz="1600" dirty="0"/>
              <a:t>is </a:t>
            </a:r>
            <a:r>
              <a:rPr lang="en-GB" sz="1600" dirty="0" smtClean="0"/>
              <a:t>responsible/contributing for activities in WP4, WP5 and WP12.</a:t>
            </a:r>
            <a:endParaRPr lang="en-GB" sz="1600" noProof="0" dirty="0"/>
          </a:p>
        </p:txBody>
      </p:sp>
    </p:spTree>
    <p:extLst>
      <p:ext uri="{BB962C8B-B14F-4D97-AF65-F5344CB8AC3E}">
        <p14:creationId xmlns:p14="http://schemas.microsoft.com/office/powerpoint/2010/main" val="3821515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4910" y="18429"/>
            <a:ext cx="7117871" cy="677436"/>
          </a:xfrm>
        </p:spPr>
        <p:txBody>
          <a:bodyPr>
            <a:normAutofit/>
          </a:bodyPr>
          <a:lstStyle/>
          <a:p>
            <a:pPr lvl="0">
              <a:lnSpc>
                <a:spcPct val="100000"/>
              </a:lnSpc>
              <a:spcBef>
                <a:spcPts val="0"/>
              </a:spcBef>
            </a:pPr>
            <a:r>
              <a:rPr lang="de-DE" sz="2400" b="1" dirty="0" smtClean="0">
                <a:solidFill>
                  <a:prstClr val="black"/>
                </a:solidFill>
                <a:latin typeface="Calibri" panose="020F0502020204030204"/>
                <a:ea typeface="+mn-ea"/>
                <a:cs typeface="+mn-cs"/>
              </a:rPr>
              <a:t>HBM-</a:t>
            </a:r>
            <a:r>
              <a:rPr lang="de-DE" sz="2400" b="1" dirty="0" err="1" smtClean="0">
                <a:solidFill>
                  <a:prstClr val="black"/>
                </a:solidFill>
                <a:latin typeface="Calibri" panose="020F0502020204030204"/>
                <a:ea typeface="+mn-ea"/>
                <a:cs typeface="+mn-cs"/>
              </a:rPr>
              <a:t>GV</a:t>
            </a:r>
            <a:r>
              <a:rPr lang="de-DE" sz="2400" b="1" baseline="-25000" dirty="0" err="1" smtClean="0">
                <a:solidFill>
                  <a:prstClr val="black"/>
                </a:solidFill>
                <a:latin typeface="Calibri" panose="020F0502020204030204"/>
                <a:ea typeface="+mn-ea"/>
                <a:cs typeface="+mn-cs"/>
              </a:rPr>
              <a:t>Worker</a:t>
            </a:r>
            <a:r>
              <a:rPr lang="de-DE" sz="2400" b="1" baseline="-25000" dirty="0" smtClean="0">
                <a:solidFill>
                  <a:prstClr val="black"/>
                </a:solidFill>
                <a:latin typeface="Calibri" panose="020F0502020204030204"/>
                <a:ea typeface="+mn-ea"/>
                <a:cs typeface="+mn-cs"/>
              </a:rPr>
              <a:t> </a:t>
            </a:r>
            <a:r>
              <a:rPr lang="de-DE" sz="2400" b="1" dirty="0" err="1">
                <a:solidFill>
                  <a:prstClr val="black"/>
                </a:solidFill>
                <a:latin typeface="Calibri" panose="020F0502020204030204"/>
                <a:ea typeface="+mn-ea"/>
                <a:cs typeface="+mn-cs"/>
              </a:rPr>
              <a:t>for</a:t>
            </a:r>
            <a:r>
              <a:rPr lang="de-DE" sz="2400" b="1" dirty="0">
                <a:solidFill>
                  <a:prstClr val="black"/>
                </a:solidFill>
                <a:latin typeface="Calibri" panose="020F0502020204030204"/>
                <a:ea typeface="+mn-ea"/>
                <a:cs typeface="+mn-cs"/>
              </a:rPr>
              <a:t> </a:t>
            </a:r>
            <a:r>
              <a:rPr lang="de-DE" sz="2400" b="1" dirty="0" smtClean="0">
                <a:solidFill>
                  <a:prstClr val="black"/>
                </a:solidFill>
                <a:latin typeface="Calibri" panose="020F0502020204030204"/>
                <a:ea typeface="+mn-ea"/>
                <a:cs typeface="+mn-cs"/>
              </a:rPr>
              <a:t>Cadmium</a:t>
            </a:r>
            <a:endParaRPr lang="en-US" sz="2400" dirty="0"/>
          </a:p>
        </p:txBody>
      </p:sp>
      <p:sp>
        <p:nvSpPr>
          <p:cNvPr id="5" name="Foliennummernplatzhalter 4"/>
          <p:cNvSpPr>
            <a:spLocks noGrp="1"/>
          </p:cNvSpPr>
          <p:nvPr>
            <p:ph type="sldNum" sz="quarter" idx="12"/>
          </p:nvPr>
        </p:nvSpPr>
        <p:spPr/>
        <p:txBody>
          <a:bodyPr/>
          <a:lstStyle/>
          <a:p>
            <a:fld id="{5633DB0C-9BEB-4F98-9016-D6547ACC6BB2}" type="slidenum">
              <a:rPr lang="en-US" smtClean="0"/>
              <a:pPr/>
              <a:t>18</a:t>
            </a:fld>
            <a:endParaRPr lang="en-US" dirty="0"/>
          </a:p>
        </p:txBody>
      </p:sp>
      <p:graphicFrame>
        <p:nvGraphicFramePr>
          <p:cNvPr id="8" name="Inhaltsplatzhalter 7"/>
          <p:cNvGraphicFramePr>
            <a:graphicFrameLocks noGrp="1"/>
          </p:cNvGraphicFramePr>
          <p:nvPr>
            <p:ph idx="1"/>
            <p:extLst/>
          </p:nvPr>
        </p:nvGraphicFramePr>
        <p:xfrm>
          <a:off x="457201" y="1314724"/>
          <a:ext cx="8478981" cy="4957711"/>
        </p:xfrm>
        <a:graphic>
          <a:graphicData uri="http://schemas.openxmlformats.org/drawingml/2006/table">
            <a:tbl>
              <a:tblPr/>
              <a:tblGrid>
                <a:gridCol w="1832553">
                  <a:extLst>
                    <a:ext uri="{9D8B030D-6E8A-4147-A177-3AD203B41FA5}">
                      <a16:colId xmlns:a16="http://schemas.microsoft.com/office/drawing/2014/main" val="20000"/>
                    </a:ext>
                  </a:extLst>
                </a:gridCol>
                <a:gridCol w="3610405">
                  <a:extLst>
                    <a:ext uri="{9D8B030D-6E8A-4147-A177-3AD203B41FA5}">
                      <a16:colId xmlns:a16="http://schemas.microsoft.com/office/drawing/2014/main" val="20001"/>
                    </a:ext>
                  </a:extLst>
                </a:gridCol>
                <a:gridCol w="3036023">
                  <a:extLst>
                    <a:ext uri="{9D8B030D-6E8A-4147-A177-3AD203B41FA5}">
                      <a16:colId xmlns:a16="http://schemas.microsoft.com/office/drawing/2014/main" val="20002"/>
                    </a:ext>
                  </a:extLst>
                </a:gridCol>
              </a:tblGrid>
              <a:tr h="4957711">
                <a:tc>
                  <a:txBody>
                    <a:bodyPr/>
                    <a:lstStyle/>
                    <a:p>
                      <a:pPr>
                        <a:lnSpc>
                          <a:spcPct val="115000"/>
                        </a:lnSpc>
                        <a:spcAft>
                          <a:spcPts val="0"/>
                        </a:spcAft>
                      </a:pPr>
                      <a:r>
                        <a:rPr lang="en-GB" sz="1600" b="1" dirty="0">
                          <a:solidFill>
                            <a:srgbClr val="000000"/>
                          </a:solidFill>
                          <a:effectLst/>
                          <a:latin typeface="+mn-lt"/>
                          <a:ea typeface="Calibri" panose="020F0502020204030204" pitchFamily="34" charset="0"/>
                          <a:cs typeface="Arial" panose="020B0604020202020204" pitchFamily="34" charset="0"/>
                        </a:rPr>
                        <a:t>Derivation method</a:t>
                      </a:r>
                      <a:endParaRPr lang="de-DE" sz="1600" b="1" dirty="0">
                        <a:solidFill>
                          <a:srgbClr val="000000"/>
                        </a:solidFill>
                        <a:effectLst/>
                        <a:latin typeface="+mn-lt"/>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5895" eaLnBrk="0" hangingPunct="0">
                        <a:lnSpc>
                          <a:spcPct val="115000"/>
                        </a:lnSpc>
                        <a:spcAft>
                          <a:spcPts val="0"/>
                        </a:spcAft>
                        <a:tabLst>
                          <a:tab pos="114300" algn="l"/>
                          <a:tab pos="229235" algn="l"/>
                        </a:tabLst>
                      </a:pPr>
                      <a:r>
                        <a:rPr lang="en-GB" sz="1600" b="1" kern="1200" dirty="0" smtClean="0">
                          <a:solidFill>
                            <a:srgbClr val="0070C0"/>
                          </a:solidFill>
                          <a:effectLst/>
                          <a:latin typeface="+mn-lt"/>
                          <a:ea typeface="+mn-ea"/>
                          <a:cs typeface="+mn-cs"/>
                        </a:rPr>
                        <a:t>Based on a relation between urinary Cd levels and biomarkers of</a:t>
                      </a:r>
                      <a:r>
                        <a:rPr lang="en-GB" sz="1600" b="1" kern="1200" baseline="0" dirty="0" smtClean="0">
                          <a:solidFill>
                            <a:srgbClr val="0070C0"/>
                          </a:solidFill>
                          <a:effectLst/>
                          <a:latin typeface="+mn-lt"/>
                          <a:ea typeface="+mn-ea"/>
                          <a:cs typeface="+mn-cs"/>
                        </a:rPr>
                        <a:t> renal early effects </a:t>
                      </a:r>
                      <a:r>
                        <a:rPr lang="en-GB" sz="1600" b="1" kern="1200" dirty="0" smtClean="0">
                          <a:solidFill>
                            <a:srgbClr val="0070C0"/>
                          </a:solidFill>
                          <a:effectLst/>
                          <a:latin typeface="+mn-lt"/>
                          <a:ea typeface="+mn-ea"/>
                          <a:cs typeface="+mn-cs"/>
                        </a:rPr>
                        <a:t>concentrations in humans</a:t>
                      </a:r>
                    </a:p>
                    <a:p>
                      <a:pPr marL="0" marR="175895" lvl="0" indent="0" algn="l" defTabSz="914400" rtl="0" eaLnBrk="0" fontAlgn="auto" latinLnBrk="0" hangingPunct="0">
                        <a:lnSpc>
                          <a:spcPct val="115000"/>
                        </a:lnSpc>
                        <a:spcBef>
                          <a:spcPts val="600"/>
                        </a:spcBef>
                        <a:spcAft>
                          <a:spcPts val="0"/>
                        </a:spcAft>
                        <a:buClrTx/>
                        <a:buSzTx/>
                        <a:buFontTx/>
                        <a:buNone/>
                        <a:tabLst>
                          <a:tab pos="114300" algn="l"/>
                          <a:tab pos="229235" algn="l"/>
                        </a:tabLst>
                        <a:defRPr/>
                      </a:pPr>
                      <a:r>
                        <a:rPr lang="fr-FR" sz="1600" b="1" u="sng" dirty="0" smtClean="0">
                          <a:solidFill>
                            <a:srgbClr val="000000"/>
                          </a:solidFill>
                          <a:effectLst/>
                          <a:latin typeface="+mn-lt"/>
                          <a:ea typeface="Calibri" panose="020F0502020204030204" pitchFamily="34" charset="0"/>
                          <a:cs typeface="Arial" panose="020B0604020202020204" pitchFamily="34" charset="0"/>
                        </a:rPr>
                        <a:t>Key </a:t>
                      </a:r>
                      <a:r>
                        <a:rPr lang="fr-FR" sz="1600" b="1" u="sng" dirty="0" err="1" smtClean="0">
                          <a:solidFill>
                            <a:srgbClr val="000000"/>
                          </a:solidFill>
                          <a:effectLst/>
                          <a:latin typeface="+mn-lt"/>
                          <a:ea typeface="Calibri" panose="020F0502020204030204" pitchFamily="34" charset="0"/>
                          <a:cs typeface="Arial" panose="020B0604020202020204" pitchFamily="34" charset="0"/>
                        </a:rPr>
                        <a:t>studies</a:t>
                      </a:r>
                      <a:r>
                        <a:rPr lang="fr-FR" sz="1600" b="1" dirty="0" smtClean="0">
                          <a:solidFill>
                            <a:srgbClr val="000000"/>
                          </a:solidFill>
                          <a:effectLst/>
                          <a:latin typeface="+mn-lt"/>
                          <a:ea typeface="Calibri" panose="020F0502020204030204" pitchFamily="34" charset="0"/>
                          <a:cs typeface="Arial" panose="020B0604020202020204" pitchFamily="34" charset="0"/>
                        </a:rPr>
                        <a:t>: </a:t>
                      </a:r>
                    </a:p>
                    <a:p>
                      <a:r>
                        <a:rPr lang="fr-FR" sz="1600" kern="1200" dirty="0" smtClean="0">
                          <a:solidFill>
                            <a:schemeClr val="tx1"/>
                          </a:solidFill>
                          <a:effectLst/>
                          <a:latin typeface="+mn-lt"/>
                          <a:ea typeface="+mn-ea"/>
                          <a:cs typeface="+mn-cs"/>
                        </a:rPr>
                        <a:t>Chaumont </a:t>
                      </a:r>
                      <a:r>
                        <a:rPr lang="fr-FR" sz="1600" b="0" i="0" kern="1200" dirty="0" smtClean="0">
                          <a:solidFill>
                            <a:schemeClr val="tx1"/>
                          </a:solidFill>
                          <a:effectLst/>
                          <a:latin typeface="+mn-lt"/>
                          <a:ea typeface="+mn-ea"/>
                          <a:cs typeface="+mn-cs"/>
                        </a:rPr>
                        <a:t>et al. </a:t>
                      </a:r>
                      <a:r>
                        <a:rPr lang="fr-FR" sz="1600" kern="1200" dirty="0" smtClean="0">
                          <a:solidFill>
                            <a:schemeClr val="tx1"/>
                          </a:solidFill>
                          <a:effectLst/>
                          <a:latin typeface="+mn-lt"/>
                          <a:ea typeface="+mn-ea"/>
                          <a:cs typeface="+mn-cs"/>
                        </a:rPr>
                        <a:t>2011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n-lt"/>
                          <a:ea typeface="+mn-ea"/>
                          <a:cs typeface="+mn-cs"/>
                        </a:rPr>
                        <a:t>Measurement of U-Cd levels associated</a:t>
                      </a:r>
                      <a:r>
                        <a:rPr lang="en-GB" sz="1600" kern="1200" baseline="0" dirty="0" smtClean="0">
                          <a:solidFill>
                            <a:schemeClr val="tx1"/>
                          </a:solidFill>
                          <a:effectLst/>
                          <a:latin typeface="+mn-lt"/>
                          <a:ea typeface="+mn-ea"/>
                          <a:cs typeface="+mn-cs"/>
                        </a:rPr>
                        <a:t> with </a:t>
                      </a:r>
                      <a:r>
                        <a:rPr lang="en-GB" sz="1600" kern="1200" dirty="0" smtClean="0">
                          <a:solidFill>
                            <a:schemeClr val="tx1"/>
                          </a:solidFill>
                          <a:effectLst/>
                          <a:latin typeface="+mn-lt"/>
                          <a:ea typeface="+mn-ea"/>
                          <a:cs typeface="+mn-cs"/>
                        </a:rPr>
                        <a:t>levels of the biomarkers of renal effect</a:t>
                      </a:r>
                      <a:r>
                        <a:rPr lang="en-GB" sz="1600" kern="1200" baseline="0" dirty="0" smtClean="0">
                          <a:solidFill>
                            <a:schemeClr val="tx1"/>
                          </a:solidFill>
                          <a:effectLst/>
                          <a:latin typeface="+mn-lt"/>
                          <a:ea typeface="+mn-ea"/>
                          <a:cs typeface="+mn-cs"/>
                        </a:rPr>
                        <a:t> </a:t>
                      </a:r>
                      <a:r>
                        <a:rPr lang="en-GB" sz="1600" kern="1200" dirty="0" smtClean="0">
                          <a:solidFill>
                            <a:schemeClr val="tx1"/>
                          </a:solidFill>
                          <a:effectLst/>
                          <a:latin typeface="+mn-lt"/>
                          <a:ea typeface="+mn-ea"/>
                          <a:cs typeface="+mn-cs"/>
                        </a:rPr>
                        <a:t>β2M and RBP in a large population of French, European and American workers employed in 4 nickel-Cd battery plants (n = 599; mean age 45y), for 18.8 years on average.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sng" kern="1200" dirty="0" smtClean="0">
                          <a:solidFill>
                            <a:schemeClr val="tx1"/>
                          </a:solidFill>
                          <a:effectLst/>
                          <a:latin typeface="+mn-lt"/>
                          <a:ea typeface="+mn-ea"/>
                          <a:cs typeface="+mn-cs"/>
                        </a:rPr>
                        <a:t>POD</a:t>
                      </a:r>
                      <a:r>
                        <a:rPr lang="en-GB" sz="1600" kern="1200" dirty="0" smtClean="0">
                          <a:solidFill>
                            <a:schemeClr val="tx1"/>
                          </a:solidFill>
                          <a:effectLst/>
                          <a:latin typeface="+mn-lt"/>
                          <a:ea typeface="+mn-ea"/>
                          <a:cs typeface="+mn-cs"/>
                        </a:rPr>
                        <a:t>:</a:t>
                      </a:r>
                    </a:p>
                    <a:p>
                      <a:r>
                        <a:rPr lang="en-GB" sz="1600" kern="1200" dirty="0" smtClean="0">
                          <a:solidFill>
                            <a:schemeClr val="tx1"/>
                          </a:solidFill>
                          <a:effectLst/>
                          <a:latin typeface="+mn-lt"/>
                          <a:ea typeface="+mn-ea"/>
                          <a:cs typeface="+mn-cs"/>
                        </a:rPr>
                        <a:t>BMD</a:t>
                      </a:r>
                      <a:r>
                        <a:rPr lang="en-GB" sz="1600" kern="1200" baseline="-25000" dirty="0" smtClean="0">
                          <a:solidFill>
                            <a:schemeClr val="tx1"/>
                          </a:solidFill>
                          <a:effectLst/>
                          <a:latin typeface="+mn-lt"/>
                          <a:ea typeface="+mn-ea"/>
                          <a:cs typeface="+mn-cs"/>
                        </a:rPr>
                        <a:t>5</a:t>
                      </a:r>
                      <a:r>
                        <a:rPr lang="en-GB" sz="1600" kern="1200" dirty="0" smtClean="0">
                          <a:solidFill>
                            <a:schemeClr val="tx1"/>
                          </a:solidFill>
                          <a:effectLst/>
                          <a:latin typeface="+mn-lt"/>
                          <a:ea typeface="+mn-ea"/>
                          <a:cs typeface="+mn-cs"/>
                        </a:rPr>
                        <a:t>L</a:t>
                      </a:r>
                      <a:r>
                        <a:rPr lang="en-GB" sz="1600" kern="1200" baseline="-25000" dirty="0" smtClean="0">
                          <a:solidFill>
                            <a:schemeClr val="tx1"/>
                          </a:solidFill>
                          <a:effectLst/>
                          <a:latin typeface="+mn-lt"/>
                          <a:ea typeface="+mn-ea"/>
                          <a:cs typeface="+mn-cs"/>
                        </a:rPr>
                        <a:t>95</a:t>
                      </a:r>
                      <a:r>
                        <a:rPr lang="en-GB" sz="1600" kern="1200" dirty="0" smtClean="0">
                          <a:solidFill>
                            <a:schemeClr val="tx1"/>
                          </a:solidFill>
                          <a:effectLst/>
                          <a:latin typeface="+mn-lt"/>
                          <a:ea typeface="+mn-ea"/>
                          <a:cs typeface="+mn-cs"/>
                        </a:rPr>
                        <a:t> of 5.5 µg/g</a:t>
                      </a:r>
                      <a:r>
                        <a:rPr lang="en-GB" sz="1600" kern="1200" baseline="30000" dirty="0" smtClean="0">
                          <a:solidFill>
                            <a:schemeClr val="tx1"/>
                          </a:solidFill>
                          <a:effectLst/>
                          <a:latin typeface="+mn-lt"/>
                          <a:ea typeface="+mn-ea"/>
                          <a:cs typeface="+mn-cs"/>
                        </a:rPr>
                        <a:t> </a:t>
                      </a:r>
                      <a:r>
                        <a:rPr lang="en-GB" sz="1600" kern="1200" dirty="0" err="1" smtClean="0">
                          <a:solidFill>
                            <a:schemeClr val="tx1"/>
                          </a:solidFill>
                          <a:effectLst/>
                          <a:latin typeface="+mn-lt"/>
                          <a:ea typeface="+mn-ea"/>
                          <a:cs typeface="+mn-cs"/>
                        </a:rPr>
                        <a:t>crea</a:t>
                      </a:r>
                      <a:r>
                        <a:rPr lang="en-GB" sz="1600" kern="1200" baseline="0" dirty="0" smtClean="0">
                          <a:solidFill>
                            <a:schemeClr val="tx1"/>
                          </a:solidFill>
                          <a:effectLst/>
                          <a:latin typeface="+mn-lt"/>
                          <a:ea typeface="+mn-ea"/>
                          <a:cs typeface="+mn-cs"/>
                        </a:rPr>
                        <a:t> for abnormal levels of LMWPs (</a:t>
                      </a:r>
                      <a:r>
                        <a:rPr lang="en-GB" sz="1600" kern="1200" dirty="0" smtClean="0">
                          <a:solidFill>
                            <a:schemeClr val="tx1"/>
                          </a:solidFill>
                          <a:effectLst/>
                          <a:latin typeface="+mn-lt"/>
                          <a:ea typeface="+mn-ea"/>
                          <a:cs typeface="+mn-cs"/>
                        </a:rPr>
                        <a:t>β2M </a:t>
                      </a:r>
                      <a:r>
                        <a:rPr lang="en-GB" sz="1600" kern="1200" baseline="0" dirty="0" smtClean="0">
                          <a:solidFill>
                            <a:schemeClr val="tx1"/>
                          </a:solidFill>
                          <a:effectLst/>
                          <a:latin typeface="+mn-lt"/>
                          <a:ea typeface="+mn-ea"/>
                          <a:cs typeface="+mn-cs"/>
                        </a:rPr>
                        <a:t>and RBP) </a:t>
                      </a:r>
                    </a:p>
                    <a:p>
                      <a:r>
                        <a:rPr lang="en-GB" sz="1600" kern="1200" baseline="0" dirty="0" smtClean="0">
                          <a:solidFill>
                            <a:schemeClr val="tx1"/>
                          </a:solidFill>
                          <a:effectLst/>
                          <a:latin typeface="+mn-lt"/>
                          <a:ea typeface="+mn-ea"/>
                          <a:cs typeface="+mn-cs"/>
                        </a:rPr>
                        <a:t>rounded </a:t>
                      </a:r>
                      <a:r>
                        <a:rPr lang="en-GB" sz="1600" b="1" kern="1200" baseline="0" dirty="0" smtClean="0">
                          <a:solidFill>
                            <a:schemeClr val="tx1"/>
                          </a:solidFill>
                          <a:effectLst/>
                          <a:latin typeface="+mn-lt"/>
                          <a:ea typeface="+mn-ea"/>
                          <a:cs typeface="+mn-cs"/>
                        </a:rPr>
                        <a:t>to </a:t>
                      </a:r>
                      <a:r>
                        <a:rPr lang="en-GB" sz="1600" b="1" kern="1200" dirty="0" smtClean="0">
                          <a:solidFill>
                            <a:schemeClr val="tx1"/>
                          </a:solidFill>
                          <a:effectLst/>
                          <a:latin typeface="+mn-lt"/>
                          <a:ea typeface="+mn-ea"/>
                          <a:cs typeface="+mn-cs"/>
                        </a:rPr>
                        <a:t>5 µg/g</a:t>
                      </a:r>
                      <a:r>
                        <a:rPr lang="en-GB" sz="1600" b="1" kern="1200" baseline="30000" dirty="0" smtClean="0">
                          <a:solidFill>
                            <a:schemeClr val="tx1"/>
                          </a:solidFill>
                          <a:effectLst/>
                          <a:latin typeface="+mn-lt"/>
                          <a:ea typeface="+mn-ea"/>
                          <a:cs typeface="+mn-cs"/>
                        </a:rPr>
                        <a:t> </a:t>
                      </a:r>
                      <a:r>
                        <a:rPr lang="en-GB" sz="1600" b="1" kern="1200" dirty="0" err="1" smtClean="0">
                          <a:solidFill>
                            <a:schemeClr val="tx1"/>
                          </a:solidFill>
                          <a:effectLst/>
                          <a:latin typeface="+mn-lt"/>
                          <a:ea typeface="+mn-ea"/>
                          <a:cs typeface="+mn-cs"/>
                        </a:rPr>
                        <a:t>crea</a:t>
                      </a:r>
                      <a:r>
                        <a:rPr lang="en-GB" sz="1600" b="1" kern="1200" baseline="0" dirty="0" smtClean="0">
                          <a:solidFill>
                            <a:schemeClr val="tx1"/>
                          </a:solidFill>
                          <a:effectLst/>
                          <a:latin typeface="+mn-lt"/>
                          <a:ea typeface="+mn-ea"/>
                          <a:cs typeface="+mn-cs"/>
                        </a:rPr>
                        <a:t> </a:t>
                      </a:r>
                      <a:endParaRPr lang="fr-FR" sz="1600" b="1" kern="1200" dirty="0" smtClean="0">
                        <a:solidFill>
                          <a:schemeClr val="tx1"/>
                        </a:solidFill>
                        <a:effectLst/>
                        <a:latin typeface="+mn-lt"/>
                        <a:ea typeface="+mn-ea"/>
                        <a:cs typeface="+mn-cs"/>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600" b="1" kern="1200" dirty="0" err="1" smtClean="0">
                          <a:solidFill>
                            <a:schemeClr val="tx1"/>
                          </a:solidFill>
                          <a:effectLst/>
                          <a:latin typeface="+mn-lt"/>
                          <a:ea typeface="+mn-ea"/>
                          <a:cs typeface="+mn-cs"/>
                        </a:rPr>
                        <a:t>From</a:t>
                      </a:r>
                      <a:r>
                        <a:rPr lang="fr-FR" sz="1600" b="1" kern="1200" dirty="0" smtClean="0">
                          <a:solidFill>
                            <a:schemeClr val="tx1"/>
                          </a:solidFill>
                          <a:effectLst/>
                          <a:latin typeface="+mn-lt"/>
                          <a:ea typeface="+mn-ea"/>
                          <a:cs typeface="+mn-cs"/>
                        </a:rPr>
                        <a:t> the </a:t>
                      </a:r>
                      <a:r>
                        <a:rPr lang="fr-FR" sz="1600" b="1" kern="1200" dirty="0" err="1" smtClean="0">
                          <a:solidFill>
                            <a:schemeClr val="tx1"/>
                          </a:solidFill>
                          <a:effectLst/>
                          <a:latin typeface="+mn-lt"/>
                          <a:ea typeface="+mn-ea"/>
                          <a:cs typeface="+mn-cs"/>
                        </a:rPr>
                        <a:t>study</a:t>
                      </a:r>
                      <a:r>
                        <a:rPr lang="fr-FR" sz="1600" b="1" kern="1200" dirty="0" smtClean="0">
                          <a:solidFill>
                            <a:schemeClr val="tx1"/>
                          </a:solidFill>
                          <a:effectLst/>
                          <a:latin typeface="+mn-lt"/>
                          <a:ea typeface="+mn-ea"/>
                          <a:cs typeface="+mn-cs"/>
                        </a:rPr>
                        <a:t> of </a:t>
                      </a:r>
                      <a:r>
                        <a:rPr lang="fr-FR" sz="1600" b="1" kern="1200" dirty="0" err="1" smtClean="0">
                          <a:solidFill>
                            <a:schemeClr val="tx1"/>
                          </a:solidFill>
                          <a:effectLst/>
                          <a:latin typeface="+mn-lt"/>
                          <a:ea typeface="+mn-ea"/>
                          <a:cs typeface="+mn-cs"/>
                        </a:rPr>
                        <a:t>Jarup</a:t>
                      </a:r>
                      <a:r>
                        <a:rPr lang="fr-FR" sz="1600" b="1" kern="1200" dirty="0" smtClean="0">
                          <a:solidFill>
                            <a:schemeClr val="tx1"/>
                          </a:solidFill>
                          <a:effectLst/>
                          <a:latin typeface="+mn-lt"/>
                          <a:ea typeface="+mn-ea"/>
                          <a:cs typeface="+mn-cs"/>
                        </a:rPr>
                        <a:t> </a:t>
                      </a:r>
                      <a:r>
                        <a:rPr lang="fr-FR" sz="1600" b="1" i="0" kern="1200" dirty="0" smtClean="0">
                          <a:solidFill>
                            <a:schemeClr val="tx1"/>
                          </a:solidFill>
                          <a:effectLst/>
                          <a:latin typeface="+mn-lt"/>
                          <a:ea typeface="+mn-ea"/>
                          <a:cs typeface="+mn-cs"/>
                        </a:rPr>
                        <a:t>and</a:t>
                      </a:r>
                      <a:r>
                        <a:rPr lang="fr-FR" sz="1600" b="1" i="0" kern="1200" baseline="0" dirty="0" smtClean="0">
                          <a:solidFill>
                            <a:schemeClr val="tx1"/>
                          </a:solidFill>
                          <a:effectLst/>
                          <a:latin typeface="+mn-lt"/>
                          <a:ea typeface="+mn-ea"/>
                          <a:cs typeface="+mn-cs"/>
                        </a:rPr>
                        <a:t> </a:t>
                      </a:r>
                      <a:r>
                        <a:rPr lang="fr-FR" sz="1600" b="1" i="0" kern="1200" baseline="0" dirty="0" err="1" smtClean="0">
                          <a:solidFill>
                            <a:schemeClr val="tx1"/>
                          </a:solidFill>
                          <a:effectLst/>
                          <a:latin typeface="+mn-lt"/>
                          <a:ea typeface="+mn-ea"/>
                          <a:cs typeface="+mn-cs"/>
                        </a:rPr>
                        <a:t>Elinder</a:t>
                      </a:r>
                      <a:r>
                        <a:rPr lang="fr-FR" sz="1600" b="1" i="0" kern="1200" baseline="0" dirty="0" smtClean="0">
                          <a:solidFill>
                            <a:schemeClr val="tx1"/>
                          </a:solidFill>
                          <a:effectLst/>
                          <a:latin typeface="+mn-lt"/>
                          <a:ea typeface="+mn-ea"/>
                          <a:cs typeface="+mn-cs"/>
                        </a:rPr>
                        <a:t>, 1994 (</a:t>
                      </a:r>
                      <a:r>
                        <a:rPr lang="fr-FR" sz="1600" b="1" i="0" kern="1200" baseline="0" dirty="0" err="1" smtClean="0">
                          <a:solidFill>
                            <a:schemeClr val="tx1"/>
                          </a:solidFill>
                          <a:effectLst/>
                          <a:latin typeface="+mn-lt"/>
                          <a:ea typeface="+mn-ea"/>
                          <a:cs typeface="+mn-cs"/>
                        </a:rPr>
                        <a:t>workers</a:t>
                      </a:r>
                      <a:r>
                        <a:rPr lang="fr-FR" sz="1600" b="1" i="0" kern="1200" baseline="0" dirty="0" smtClean="0">
                          <a:solidFill>
                            <a:schemeClr val="tx1"/>
                          </a:solidFill>
                          <a:effectLst/>
                          <a:latin typeface="+mn-lt"/>
                          <a:ea typeface="+mn-ea"/>
                          <a:cs typeface="+mn-cs"/>
                        </a:rPr>
                        <a:t> </a:t>
                      </a:r>
                      <a:r>
                        <a:rPr lang="fr-FR" sz="1600" b="1" i="0" kern="1200" baseline="0" dirty="0" err="1" smtClean="0">
                          <a:solidFill>
                            <a:schemeClr val="tx1"/>
                          </a:solidFill>
                          <a:effectLst/>
                          <a:latin typeface="+mn-lt"/>
                          <a:ea typeface="+mn-ea"/>
                          <a:cs typeface="+mn-cs"/>
                        </a:rPr>
                        <a:t>aged</a:t>
                      </a:r>
                      <a:r>
                        <a:rPr lang="fr-FR" sz="1600" b="1" i="0" kern="1200" baseline="0" dirty="0" smtClean="0">
                          <a:solidFill>
                            <a:schemeClr val="tx1"/>
                          </a:solidFill>
                          <a:effectLst/>
                          <a:latin typeface="+mn-lt"/>
                          <a:ea typeface="+mn-ea"/>
                          <a:cs typeface="+mn-cs"/>
                        </a:rPr>
                        <a:t> &gt; 60y):</a:t>
                      </a:r>
                    </a:p>
                    <a:p>
                      <a:pPr>
                        <a:spcBef>
                          <a:spcPts val="600"/>
                        </a:spcBef>
                      </a:pPr>
                      <a:r>
                        <a:rPr lang="en-GB" sz="1600" b="1" kern="1200" dirty="0" smtClean="0">
                          <a:solidFill>
                            <a:schemeClr val="tx1"/>
                          </a:solidFill>
                          <a:effectLst/>
                          <a:latin typeface="+mn-lt"/>
                          <a:ea typeface="+mn-ea"/>
                          <a:cs typeface="+mn-cs"/>
                        </a:rPr>
                        <a:t>2 µg/g </a:t>
                      </a:r>
                      <a:r>
                        <a:rPr lang="en-GB" sz="1600" b="1" kern="1200" dirty="0" err="1" smtClean="0">
                          <a:solidFill>
                            <a:schemeClr val="tx1"/>
                          </a:solidFill>
                          <a:effectLst/>
                          <a:latin typeface="+mn-lt"/>
                          <a:ea typeface="+mn-ea"/>
                          <a:cs typeface="+mn-cs"/>
                        </a:rPr>
                        <a:t>crea</a:t>
                      </a:r>
                      <a:r>
                        <a:rPr lang="en-GB" sz="1600" b="1" kern="1200" dirty="0" smtClean="0">
                          <a:solidFill>
                            <a:schemeClr val="tx1"/>
                          </a:solidFill>
                          <a:effectLst/>
                          <a:latin typeface="+mn-lt"/>
                          <a:ea typeface="+mn-ea"/>
                          <a:cs typeface="+mn-cs"/>
                        </a:rPr>
                        <a:t> as threshold value recommended for initiating monitoring of renal function urinary biomarkers such as β2M and RBP</a:t>
                      </a:r>
                    </a:p>
                    <a:p>
                      <a:endParaRPr lang="fr-FR" sz="1600" b="0" i="0" kern="1200" dirty="0" smtClean="0">
                        <a:solidFill>
                          <a:schemeClr val="tx1"/>
                        </a:solidFill>
                        <a:effectLst/>
                        <a:latin typeface="+mn-lt"/>
                        <a:ea typeface="+mn-ea"/>
                        <a:cs typeface="+mn-cs"/>
                      </a:endParaRPr>
                    </a:p>
                    <a:p>
                      <a:pPr marR="175895" eaLnBrk="0" hangingPunct="0">
                        <a:lnSpc>
                          <a:spcPct val="115000"/>
                        </a:lnSpc>
                        <a:spcBef>
                          <a:spcPts val="600"/>
                        </a:spcBef>
                        <a:spcAft>
                          <a:spcPts val="0"/>
                        </a:spcAft>
                        <a:tabLst>
                          <a:tab pos="114300" algn="l"/>
                          <a:tab pos="229235" algn="l"/>
                        </a:tabLst>
                      </a:pPr>
                      <a:r>
                        <a:rPr lang="en-GB" sz="1600" b="1" dirty="0" smtClean="0">
                          <a:solidFill>
                            <a:srgbClr val="0070C0"/>
                          </a:solidFill>
                          <a:effectLst/>
                          <a:latin typeface="+mn-lt"/>
                          <a:ea typeface="Times New Roman" panose="02020603050405020304" pitchFamily="18" charset="0"/>
                          <a:cs typeface="Arial" panose="020B0604020202020204" pitchFamily="34" charset="0"/>
                        </a:rPr>
                        <a:t>High for database</a:t>
                      </a:r>
                      <a:r>
                        <a:rPr lang="en-GB" sz="1600" dirty="0" smtClean="0">
                          <a:solidFill>
                            <a:srgbClr val="000000"/>
                          </a:solidFill>
                          <a:effectLst/>
                          <a:latin typeface="+mn-lt"/>
                          <a:ea typeface="Times New Roman" panose="02020603050405020304" pitchFamily="18" charset="0"/>
                          <a:cs typeface="Arial" panose="020B0604020202020204" pitchFamily="34" charset="0"/>
                        </a:rPr>
                        <a:t>: numerous human and workers studies </a:t>
                      </a:r>
                      <a:endParaRPr lang="de-DE" sz="1600" dirty="0" smtClean="0">
                        <a:solidFill>
                          <a:srgbClr val="000000"/>
                        </a:solidFill>
                        <a:effectLst/>
                        <a:latin typeface="+mn-lt"/>
                        <a:ea typeface="Calibri" panose="020F0502020204030204" pitchFamily="34" charset="0"/>
                        <a:cs typeface="Times New Roman" panose="02020603050405020304" pitchFamily="18" charset="0"/>
                      </a:endParaRPr>
                    </a:p>
                    <a:p>
                      <a:pPr marR="175895" eaLnBrk="0" hangingPunct="0">
                        <a:lnSpc>
                          <a:spcPct val="115000"/>
                        </a:lnSpc>
                        <a:spcBef>
                          <a:spcPts val="600"/>
                        </a:spcBef>
                        <a:spcAft>
                          <a:spcPts val="0"/>
                        </a:spcAft>
                        <a:tabLst>
                          <a:tab pos="114300" algn="l"/>
                          <a:tab pos="229235" algn="l"/>
                        </a:tabLst>
                      </a:pPr>
                      <a:r>
                        <a:rPr lang="en-GB" sz="1600" b="1" dirty="0" smtClean="0">
                          <a:solidFill>
                            <a:srgbClr val="0070C0"/>
                          </a:solidFill>
                          <a:effectLst/>
                          <a:latin typeface="+mn-lt"/>
                          <a:ea typeface="Times New Roman" panose="02020603050405020304" pitchFamily="18" charset="0"/>
                          <a:cs typeface="Arial" panose="020B0604020202020204" pitchFamily="34" charset="0"/>
                        </a:rPr>
                        <a:t>High for key study: </a:t>
                      </a:r>
                      <a:r>
                        <a:rPr lang="en-GB" sz="1600" dirty="0" smtClean="0">
                          <a:solidFill>
                            <a:srgbClr val="000000"/>
                          </a:solidFill>
                          <a:effectLst/>
                          <a:latin typeface="+mn-lt"/>
                          <a:ea typeface="Times New Roman" panose="02020603050405020304" pitchFamily="18" charset="0"/>
                          <a:cs typeface="Arial" panose="020B0604020202020204" pitchFamily="34" charset="0"/>
                        </a:rPr>
                        <a:t>field human studies </a:t>
                      </a:r>
                    </a:p>
                    <a:p>
                      <a:pPr marR="175895" eaLnBrk="0" hangingPunct="0">
                        <a:lnSpc>
                          <a:spcPct val="115000"/>
                        </a:lnSpc>
                        <a:spcBef>
                          <a:spcPts val="600"/>
                        </a:spcBef>
                        <a:spcAft>
                          <a:spcPts val="0"/>
                        </a:spcAft>
                        <a:tabLst>
                          <a:tab pos="114300" algn="l"/>
                          <a:tab pos="229235" algn="l"/>
                        </a:tabLst>
                      </a:pPr>
                      <a:r>
                        <a:rPr lang="en-GB" sz="1600" b="1" dirty="0" smtClean="0">
                          <a:solidFill>
                            <a:srgbClr val="0070C0"/>
                          </a:solidFill>
                          <a:effectLst/>
                          <a:latin typeface="+mn-lt"/>
                          <a:ea typeface="Times New Roman" panose="02020603050405020304" pitchFamily="18" charset="0"/>
                          <a:cs typeface="Arial" panose="020B0604020202020204" pitchFamily="34" charset="0"/>
                        </a:rPr>
                        <a:t>High for endpoint: </a:t>
                      </a:r>
                      <a:r>
                        <a:rPr lang="en-GB" sz="1600" b="0" dirty="0" smtClean="0">
                          <a:solidFill>
                            <a:schemeClr val="tx1"/>
                          </a:solidFill>
                          <a:effectLst/>
                          <a:latin typeface="+mn-lt"/>
                          <a:ea typeface="Calibri" panose="020F0502020204030204" pitchFamily="34" charset="0"/>
                          <a:cs typeface="Arial" panose="020B0604020202020204" pitchFamily="34" charset="0"/>
                        </a:rPr>
                        <a:t>BMDL construction (BMR 5%)</a:t>
                      </a:r>
                      <a:endParaRPr lang="de-DE" sz="1600" b="0" dirty="0" smtClean="0">
                        <a:solidFill>
                          <a:schemeClr val="tx1"/>
                        </a:solidFill>
                        <a:effectLst/>
                        <a:latin typeface="+mn-lt"/>
                        <a:ea typeface="Calibri" panose="020F0502020204030204" pitchFamily="34" charset="0"/>
                        <a:cs typeface="Times New Roman" panose="02020603050405020304" pitchFamily="18" charset="0"/>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graphicFrame>
        <p:nvGraphicFramePr>
          <p:cNvPr id="9" name="Tabelle 8"/>
          <p:cNvGraphicFramePr>
            <a:graphicFrameLocks noGrp="1"/>
          </p:cNvGraphicFramePr>
          <p:nvPr>
            <p:extLst/>
          </p:nvPr>
        </p:nvGraphicFramePr>
        <p:xfrm>
          <a:off x="471055" y="695865"/>
          <a:ext cx="8465127" cy="509479"/>
        </p:xfrm>
        <a:graphic>
          <a:graphicData uri="http://schemas.openxmlformats.org/drawingml/2006/table">
            <a:tbl>
              <a:tblPr/>
              <a:tblGrid>
                <a:gridCol w="1828800">
                  <a:extLst>
                    <a:ext uri="{9D8B030D-6E8A-4147-A177-3AD203B41FA5}">
                      <a16:colId xmlns:a16="http://schemas.microsoft.com/office/drawing/2014/main" val="20000"/>
                    </a:ext>
                  </a:extLst>
                </a:gridCol>
                <a:gridCol w="3616036">
                  <a:extLst>
                    <a:ext uri="{9D8B030D-6E8A-4147-A177-3AD203B41FA5}">
                      <a16:colId xmlns:a16="http://schemas.microsoft.com/office/drawing/2014/main" val="20001"/>
                    </a:ext>
                  </a:extLst>
                </a:gridCol>
                <a:gridCol w="3020291">
                  <a:extLst>
                    <a:ext uri="{9D8B030D-6E8A-4147-A177-3AD203B41FA5}">
                      <a16:colId xmlns:a16="http://schemas.microsoft.com/office/drawing/2014/main" val="20002"/>
                    </a:ext>
                  </a:extLst>
                </a:gridCol>
              </a:tblGrid>
              <a:tr h="509479">
                <a:tc>
                  <a:txBody>
                    <a:bodyPr/>
                    <a:lstStyle/>
                    <a:p>
                      <a:pPr>
                        <a:lnSpc>
                          <a:spcPct val="115000"/>
                        </a:lnSpc>
                        <a:spcAft>
                          <a:spcPts val="0"/>
                        </a:spcAft>
                      </a:pPr>
                      <a:r>
                        <a:rPr lang="en-GB" sz="1400" b="1" dirty="0" smtClean="0">
                          <a:solidFill>
                            <a:srgbClr val="4B4B4D"/>
                          </a:solidFill>
                          <a:effectLst/>
                          <a:latin typeface="Arial" panose="020B0604020202020204" pitchFamily="34" charset="0"/>
                          <a:ea typeface="Calibri" panose="020F0502020204030204" pitchFamily="34" charset="0"/>
                          <a:cs typeface="Arial" panose="020B0604020202020204" pitchFamily="34" charset="0"/>
                        </a:rPr>
                        <a:t>HBM-</a:t>
                      </a:r>
                      <a:r>
                        <a:rPr lang="en-GB" sz="1400" b="1" dirty="0" err="1" smtClean="0">
                          <a:solidFill>
                            <a:srgbClr val="4B4B4D"/>
                          </a:solidFill>
                          <a:effectLst/>
                          <a:latin typeface="Arial" panose="020B0604020202020204" pitchFamily="34" charset="0"/>
                          <a:ea typeface="Calibri" panose="020F0502020204030204" pitchFamily="34" charset="0"/>
                          <a:cs typeface="Arial" panose="020B0604020202020204" pitchFamily="34" charset="0"/>
                        </a:rPr>
                        <a:t>GV</a:t>
                      </a:r>
                      <a:r>
                        <a:rPr lang="en-GB" sz="1400" b="1" baseline="-25000" dirty="0" err="1" smtClean="0">
                          <a:solidFill>
                            <a:srgbClr val="4B4B4D"/>
                          </a:solidFill>
                          <a:effectLst/>
                          <a:latin typeface="Arial" panose="020B0604020202020204" pitchFamily="34" charset="0"/>
                          <a:ea typeface="Calibri" panose="020F0502020204030204" pitchFamily="34" charset="0"/>
                          <a:cs typeface="Arial" panose="020B0604020202020204" pitchFamily="34" charset="0"/>
                        </a:rPr>
                        <a:t>Worker</a:t>
                      </a:r>
                      <a:endParaRPr lang="de-DE"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de-DE" sz="1700" b="1" dirty="0" err="1" smtClean="0">
                          <a:solidFill>
                            <a:srgbClr val="002060"/>
                          </a:solidFill>
                          <a:effectLst/>
                          <a:latin typeface="+mn-lt"/>
                          <a:ea typeface="Calibri" panose="020F0502020204030204" pitchFamily="34" charset="0"/>
                          <a:cs typeface="Times New Roman" panose="02020603050405020304" pitchFamily="18" charset="0"/>
                        </a:rPr>
                        <a:t>Urinary</a:t>
                      </a:r>
                      <a:r>
                        <a:rPr lang="de-DE" sz="1700" b="1" dirty="0" smtClean="0">
                          <a:solidFill>
                            <a:srgbClr val="002060"/>
                          </a:solidFill>
                          <a:effectLst/>
                          <a:latin typeface="+mn-lt"/>
                          <a:ea typeface="Calibri" panose="020F0502020204030204" pitchFamily="34" charset="0"/>
                          <a:cs typeface="Times New Roman" panose="02020603050405020304" pitchFamily="18" charset="0"/>
                        </a:rPr>
                        <a:t> Cadmium:</a:t>
                      </a:r>
                      <a:r>
                        <a:rPr lang="de-DE" sz="1700" b="1" baseline="0" dirty="0" smtClean="0">
                          <a:solidFill>
                            <a:srgbClr val="002060"/>
                          </a:solidFill>
                          <a:effectLst/>
                          <a:latin typeface="+mn-lt"/>
                          <a:ea typeface="Calibri" panose="020F0502020204030204" pitchFamily="34" charset="0"/>
                          <a:cs typeface="Times New Roman" panose="02020603050405020304" pitchFamily="18" charset="0"/>
                        </a:rPr>
                        <a:t> </a:t>
                      </a:r>
                      <a:r>
                        <a:rPr lang="en-GB" sz="1700" b="1" kern="1200" dirty="0" smtClean="0">
                          <a:solidFill>
                            <a:srgbClr val="002060"/>
                          </a:solidFill>
                          <a:effectLst/>
                          <a:latin typeface="+mn-lt"/>
                          <a:ea typeface="+mn-ea"/>
                          <a:cs typeface="+mn-cs"/>
                        </a:rPr>
                        <a:t>5 µg/g</a:t>
                      </a:r>
                      <a:r>
                        <a:rPr lang="en-GB" sz="1700" b="1" kern="1200" baseline="30000" dirty="0" smtClean="0">
                          <a:solidFill>
                            <a:srgbClr val="002060"/>
                          </a:solidFill>
                          <a:effectLst/>
                          <a:latin typeface="+mn-lt"/>
                          <a:ea typeface="+mn-ea"/>
                          <a:cs typeface="+mn-cs"/>
                        </a:rPr>
                        <a:t> </a:t>
                      </a:r>
                      <a:r>
                        <a:rPr lang="en-GB" sz="1700" b="1" kern="1200" dirty="0" err="1" smtClean="0">
                          <a:solidFill>
                            <a:srgbClr val="002060"/>
                          </a:solidFill>
                          <a:effectLst/>
                          <a:latin typeface="+mn-lt"/>
                          <a:ea typeface="+mn-ea"/>
                          <a:cs typeface="+mn-cs"/>
                        </a:rPr>
                        <a:t>crea</a:t>
                      </a:r>
                      <a:r>
                        <a:rPr lang="en-GB" sz="1400" b="1" kern="1200" baseline="0" dirty="0" smtClean="0">
                          <a:solidFill>
                            <a:schemeClr val="tx1"/>
                          </a:solidFill>
                          <a:effectLst/>
                          <a:latin typeface="+mn-lt"/>
                          <a:ea typeface="+mn-ea"/>
                          <a:cs typeface="+mn-cs"/>
                        </a:rPr>
                        <a:t> </a:t>
                      </a:r>
                      <a:endParaRPr lang="fr-FR" sz="1400" b="1" kern="1200" dirty="0" smtClean="0">
                        <a:solidFill>
                          <a:schemeClr val="tx1"/>
                        </a:solidFill>
                        <a:effectLst/>
                        <a:latin typeface="+mn-lt"/>
                        <a:ea typeface="+mn-ea"/>
                        <a:cs typeface="+mn-cs"/>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GB" sz="1400" b="1" dirty="0" smtClean="0">
                          <a:solidFill>
                            <a:srgbClr val="0070C0"/>
                          </a:solidFill>
                          <a:effectLst/>
                          <a:latin typeface="Arial" panose="020B0604020202020204" pitchFamily="34" charset="0"/>
                          <a:ea typeface="Calibri" panose="020F0502020204030204" pitchFamily="34" charset="0"/>
                          <a:cs typeface="Arial" panose="020B0604020202020204" pitchFamily="34" charset="0"/>
                        </a:rPr>
                        <a:t>High</a:t>
                      </a:r>
                      <a:r>
                        <a:rPr lang="en-GB" sz="1400" b="1"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l</a:t>
                      </a:r>
                      <a:r>
                        <a:rPr lang="en-GB" sz="14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evel </a:t>
                      </a:r>
                      <a:r>
                        <a:rPr lang="en-GB"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of </a:t>
                      </a:r>
                      <a:r>
                        <a:rPr lang="en-GB" sz="14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confidence</a:t>
                      </a:r>
                    </a:p>
                    <a:p>
                      <a:pPr>
                        <a:lnSpc>
                          <a:spcPct val="115000"/>
                        </a:lnSpc>
                        <a:spcAft>
                          <a:spcPts val="0"/>
                        </a:spcAft>
                      </a:pPr>
                      <a:r>
                        <a:rPr lang="en-GB" sz="1400" b="1" dirty="0" smtClean="0">
                          <a:solidFill>
                            <a:srgbClr val="C00000"/>
                          </a:solidFill>
                          <a:effectLst/>
                          <a:latin typeface="Arial" panose="020B0604020202020204" pitchFamily="34" charset="0"/>
                          <a:ea typeface="Calibri" panose="020F0502020204030204" pitchFamily="34" charset="0"/>
                          <a:cs typeface="Arial" panose="020B0604020202020204" pitchFamily="34" charset="0"/>
                        </a:rPr>
                        <a:t>(ongoing work)</a:t>
                      </a:r>
                      <a:endParaRPr lang="de-DE" sz="14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3294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4910" y="18429"/>
            <a:ext cx="7117871" cy="677436"/>
          </a:xfrm>
        </p:spPr>
        <p:txBody>
          <a:bodyPr>
            <a:normAutofit/>
          </a:bodyPr>
          <a:lstStyle/>
          <a:p>
            <a:pPr lvl="0">
              <a:lnSpc>
                <a:spcPct val="100000"/>
              </a:lnSpc>
              <a:spcBef>
                <a:spcPts val="0"/>
              </a:spcBef>
            </a:pPr>
            <a:r>
              <a:rPr lang="de-DE" sz="2400" b="1" dirty="0" smtClean="0">
                <a:solidFill>
                  <a:prstClr val="black"/>
                </a:solidFill>
                <a:latin typeface="Calibri" panose="020F0502020204030204"/>
                <a:ea typeface="+mn-ea"/>
                <a:cs typeface="+mn-cs"/>
              </a:rPr>
              <a:t>HBM-</a:t>
            </a:r>
            <a:r>
              <a:rPr lang="de-DE" sz="2400" b="1" dirty="0" err="1" smtClean="0">
                <a:solidFill>
                  <a:prstClr val="black"/>
                </a:solidFill>
                <a:latin typeface="Calibri" panose="020F0502020204030204"/>
                <a:ea typeface="+mn-ea"/>
                <a:cs typeface="+mn-cs"/>
              </a:rPr>
              <a:t>GV</a:t>
            </a:r>
            <a:r>
              <a:rPr lang="de-DE" sz="2400" b="1" baseline="-25000" dirty="0" err="1" smtClean="0">
                <a:solidFill>
                  <a:prstClr val="black"/>
                </a:solidFill>
                <a:latin typeface="Calibri" panose="020F0502020204030204"/>
                <a:ea typeface="+mn-ea"/>
                <a:cs typeface="+mn-cs"/>
              </a:rPr>
              <a:t>Worker</a:t>
            </a:r>
            <a:r>
              <a:rPr lang="de-DE" sz="2400" b="1" baseline="-25000" dirty="0" smtClean="0">
                <a:solidFill>
                  <a:prstClr val="black"/>
                </a:solidFill>
                <a:latin typeface="Calibri" panose="020F0502020204030204"/>
                <a:ea typeface="+mn-ea"/>
                <a:cs typeface="+mn-cs"/>
              </a:rPr>
              <a:t> </a:t>
            </a:r>
            <a:r>
              <a:rPr lang="de-DE" sz="2400" b="1" dirty="0" err="1">
                <a:solidFill>
                  <a:prstClr val="black"/>
                </a:solidFill>
                <a:latin typeface="Calibri" panose="020F0502020204030204"/>
                <a:ea typeface="+mn-ea"/>
                <a:cs typeface="+mn-cs"/>
              </a:rPr>
              <a:t>for</a:t>
            </a:r>
            <a:r>
              <a:rPr lang="de-DE" sz="2400" b="1" dirty="0">
                <a:solidFill>
                  <a:prstClr val="black"/>
                </a:solidFill>
                <a:latin typeface="Calibri" panose="020F0502020204030204"/>
                <a:ea typeface="+mn-ea"/>
                <a:cs typeface="+mn-cs"/>
              </a:rPr>
              <a:t> </a:t>
            </a:r>
            <a:r>
              <a:rPr lang="de-DE" sz="2400" b="1" dirty="0" smtClean="0">
                <a:solidFill>
                  <a:prstClr val="black"/>
                </a:solidFill>
                <a:latin typeface="Calibri" panose="020F0502020204030204"/>
                <a:ea typeface="+mn-ea"/>
                <a:cs typeface="+mn-cs"/>
              </a:rPr>
              <a:t>Cadmium</a:t>
            </a:r>
            <a:endParaRPr lang="en-US" sz="2400" dirty="0"/>
          </a:p>
        </p:txBody>
      </p:sp>
      <p:sp>
        <p:nvSpPr>
          <p:cNvPr id="5" name="Foliennummernplatzhalter 4"/>
          <p:cNvSpPr>
            <a:spLocks noGrp="1"/>
          </p:cNvSpPr>
          <p:nvPr>
            <p:ph type="sldNum" sz="quarter" idx="12"/>
          </p:nvPr>
        </p:nvSpPr>
        <p:spPr/>
        <p:txBody>
          <a:bodyPr/>
          <a:lstStyle/>
          <a:p>
            <a:fld id="{5633DB0C-9BEB-4F98-9016-D6547ACC6BB2}" type="slidenum">
              <a:rPr lang="en-US" smtClean="0"/>
              <a:pPr/>
              <a:t>19</a:t>
            </a:fld>
            <a:endParaRPr lang="en-US" dirty="0"/>
          </a:p>
        </p:txBody>
      </p:sp>
      <p:graphicFrame>
        <p:nvGraphicFramePr>
          <p:cNvPr id="8" name="Inhaltsplatzhalter 7"/>
          <p:cNvGraphicFramePr>
            <a:graphicFrameLocks noGrp="1"/>
          </p:cNvGraphicFramePr>
          <p:nvPr>
            <p:ph idx="1"/>
            <p:extLst/>
          </p:nvPr>
        </p:nvGraphicFramePr>
        <p:xfrm>
          <a:off x="471055" y="1579694"/>
          <a:ext cx="8478981" cy="4957711"/>
        </p:xfrm>
        <a:graphic>
          <a:graphicData uri="http://schemas.openxmlformats.org/drawingml/2006/table">
            <a:tbl>
              <a:tblPr/>
              <a:tblGrid>
                <a:gridCol w="1773381">
                  <a:extLst>
                    <a:ext uri="{9D8B030D-6E8A-4147-A177-3AD203B41FA5}">
                      <a16:colId xmlns:a16="http://schemas.microsoft.com/office/drawing/2014/main" val="20000"/>
                    </a:ext>
                  </a:extLst>
                </a:gridCol>
                <a:gridCol w="4003964">
                  <a:extLst>
                    <a:ext uri="{9D8B030D-6E8A-4147-A177-3AD203B41FA5}">
                      <a16:colId xmlns:a16="http://schemas.microsoft.com/office/drawing/2014/main" val="20001"/>
                    </a:ext>
                  </a:extLst>
                </a:gridCol>
                <a:gridCol w="2701636">
                  <a:extLst>
                    <a:ext uri="{9D8B030D-6E8A-4147-A177-3AD203B41FA5}">
                      <a16:colId xmlns:a16="http://schemas.microsoft.com/office/drawing/2014/main" val="20002"/>
                    </a:ext>
                  </a:extLst>
                </a:gridCol>
              </a:tblGrid>
              <a:tr h="4957711">
                <a:tc>
                  <a:txBody>
                    <a:bodyPr/>
                    <a:lstStyle/>
                    <a:p>
                      <a:pPr>
                        <a:lnSpc>
                          <a:spcPct val="115000"/>
                        </a:lnSpc>
                        <a:spcAft>
                          <a:spcPts val="0"/>
                        </a:spcAft>
                      </a:pPr>
                      <a:r>
                        <a:rPr lang="en-GB" sz="1600" b="1" dirty="0">
                          <a:solidFill>
                            <a:srgbClr val="000000"/>
                          </a:solidFill>
                          <a:effectLst/>
                          <a:latin typeface="+mn-lt"/>
                          <a:ea typeface="Calibri" panose="020F0502020204030204" pitchFamily="34" charset="0"/>
                          <a:cs typeface="Arial" panose="020B0604020202020204" pitchFamily="34" charset="0"/>
                        </a:rPr>
                        <a:t>Derivation method</a:t>
                      </a:r>
                      <a:endParaRPr lang="de-DE" sz="1600" b="1" dirty="0">
                        <a:solidFill>
                          <a:srgbClr val="000000"/>
                        </a:solidFill>
                        <a:effectLst/>
                        <a:latin typeface="+mn-lt"/>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5895" eaLnBrk="0" hangingPunct="0">
                        <a:lnSpc>
                          <a:spcPct val="115000"/>
                        </a:lnSpc>
                        <a:spcAft>
                          <a:spcPts val="0"/>
                        </a:spcAft>
                        <a:tabLst>
                          <a:tab pos="114300" algn="l"/>
                          <a:tab pos="229235" algn="l"/>
                        </a:tabLst>
                      </a:pPr>
                      <a:r>
                        <a:rPr lang="en-GB" sz="1600" b="1" kern="1200" dirty="0" smtClean="0">
                          <a:solidFill>
                            <a:srgbClr val="0070C0"/>
                          </a:solidFill>
                          <a:effectLst/>
                          <a:latin typeface="+mn-lt"/>
                          <a:ea typeface="+mn-ea"/>
                          <a:cs typeface="+mn-cs"/>
                        </a:rPr>
                        <a:t>Based on a relation between urinary</a:t>
                      </a:r>
                      <a:r>
                        <a:rPr lang="en-GB" sz="1600" b="1" kern="1200" baseline="0" dirty="0" smtClean="0">
                          <a:solidFill>
                            <a:srgbClr val="0070C0"/>
                          </a:solidFill>
                          <a:effectLst/>
                          <a:latin typeface="+mn-lt"/>
                          <a:ea typeface="+mn-ea"/>
                          <a:cs typeface="+mn-cs"/>
                        </a:rPr>
                        <a:t> </a:t>
                      </a:r>
                      <a:r>
                        <a:rPr lang="en-GB" sz="1600" b="1" kern="1200" dirty="0" smtClean="0">
                          <a:solidFill>
                            <a:srgbClr val="0070C0"/>
                          </a:solidFill>
                          <a:effectLst/>
                          <a:latin typeface="+mn-lt"/>
                          <a:ea typeface="+mn-ea"/>
                          <a:cs typeface="+mn-cs"/>
                        </a:rPr>
                        <a:t>Cd</a:t>
                      </a:r>
                      <a:r>
                        <a:rPr lang="en-GB" sz="1600" b="1" kern="1200" baseline="0" dirty="0" smtClean="0">
                          <a:solidFill>
                            <a:srgbClr val="0070C0"/>
                          </a:solidFill>
                          <a:effectLst/>
                          <a:latin typeface="+mn-lt"/>
                          <a:ea typeface="+mn-ea"/>
                          <a:cs typeface="+mn-cs"/>
                        </a:rPr>
                        <a:t> </a:t>
                      </a:r>
                      <a:r>
                        <a:rPr lang="en-GB" sz="1600" b="1" kern="1200" dirty="0" smtClean="0">
                          <a:solidFill>
                            <a:srgbClr val="0070C0"/>
                          </a:solidFill>
                          <a:effectLst/>
                          <a:latin typeface="+mn-lt"/>
                          <a:ea typeface="+mn-ea"/>
                          <a:cs typeface="+mn-cs"/>
                        </a:rPr>
                        <a:t>levels and biomarkers of</a:t>
                      </a:r>
                      <a:r>
                        <a:rPr lang="en-GB" sz="1600" b="1" kern="1200" baseline="0" dirty="0" smtClean="0">
                          <a:solidFill>
                            <a:srgbClr val="0070C0"/>
                          </a:solidFill>
                          <a:effectLst/>
                          <a:latin typeface="+mn-lt"/>
                          <a:ea typeface="+mn-ea"/>
                          <a:cs typeface="+mn-cs"/>
                        </a:rPr>
                        <a:t> renal early effects </a:t>
                      </a:r>
                      <a:r>
                        <a:rPr lang="en-GB" sz="1600" b="1" kern="1200" dirty="0" smtClean="0">
                          <a:solidFill>
                            <a:srgbClr val="0070C0"/>
                          </a:solidFill>
                          <a:effectLst/>
                          <a:latin typeface="+mn-lt"/>
                          <a:ea typeface="+mn-ea"/>
                          <a:cs typeface="+mn-cs"/>
                        </a:rPr>
                        <a:t>concentrations in humans </a:t>
                      </a:r>
                    </a:p>
                    <a:p>
                      <a:pPr marR="175895" eaLnBrk="0" hangingPunct="0">
                        <a:lnSpc>
                          <a:spcPct val="115000"/>
                        </a:lnSpc>
                        <a:spcAft>
                          <a:spcPts val="0"/>
                        </a:spcAft>
                        <a:tabLst>
                          <a:tab pos="114300" algn="l"/>
                          <a:tab pos="229235" algn="l"/>
                        </a:tabLst>
                      </a:pPr>
                      <a:r>
                        <a:rPr lang="en-GB" sz="1600" b="1" kern="1200" dirty="0" smtClean="0">
                          <a:solidFill>
                            <a:srgbClr val="0070C0"/>
                          </a:solidFill>
                          <a:effectLst/>
                          <a:latin typeface="+mn-lt"/>
                          <a:ea typeface="+mn-ea"/>
                          <a:cs typeface="+mn-cs"/>
                        </a:rPr>
                        <a:t> +</a:t>
                      </a:r>
                      <a:r>
                        <a:rPr lang="en-GB" sz="1600" b="1" kern="1200" baseline="0" dirty="0" smtClean="0">
                          <a:solidFill>
                            <a:srgbClr val="0070C0"/>
                          </a:solidFill>
                          <a:effectLst/>
                          <a:latin typeface="+mn-lt"/>
                          <a:ea typeface="+mn-ea"/>
                          <a:cs typeface="+mn-cs"/>
                        </a:rPr>
                        <a:t> </a:t>
                      </a:r>
                      <a:r>
                        <a:rPr lang="en-GB" sz="1600" b="1" kern="1200" dirty="0" smtClean="0">
                          <a:solidFill>
                            <a:srgbClr val="0070C0"/>
                          </a:solidFill>
                          <a:effectLst/>
                          <a:latin typeface="+mn-lt"/>
                          <a:ea typeface="+mn-ea"/>
                          <a:cs typeface="+mn-cs"/>
                        </a:rPr>
                        <a:t>correlation between blood and urinary Cd concentrations</a:t>
                      </a:r>
                    </a:p>
                    <a:p>
                      <a:pPr marR="175895" eaLnBrk="0" hangingPunct="0">
                        <a:lnSpc>
                          <a:spcPct val="115000"/>
                        </a:lnSpc>
                        <a:spcAft>
                          <a:spcPts val="0"/>
                        </a:spcAft>
                        <a:tabLst>
                          <a:tab pos="114300" algn="l"/>
                          <a:tab pos="229235" algn="l"/>
                        </a:tabLst>
                      </a:pPr>
                      <a:r>
                        <a:rPr lang="fr-FR" sz="1600" b="1" u="sng" dirty="0" err="1" smtClean="0">
                          <a:solidFill>
                            <a:srgbClr val="000000"/>
                          </a:solidFill>
                          <a:effectLst/>
                          <a:latin typeface="+mn-lt"/>
                          <a:ea typeface="Calibri" panose="020F0502020204030204" pitchFamily="34" charset="0"/>
                          <a:cs typeface="Arial" panose="020B0604020202020204" pitchFamily="34" charset="0"/>
                        </a:rPr>
                        <a:t>Same</a:t>
                      </a:r>
                      <a:r>
                        <a:rPr lang="fr-FR" sz="1600" b="1" u="sng" dirty="0" smtClean="0">
                          <a:solidFill>
                            <a:srgbClr val="000000"/>
                          </a:solidFill>
                          <a:effectLst/>
                          <a:latin typeface="+mn-lt"/>
                          <a:ea typeface="Calibri" panose="020F0502020204030204" pitchFamily="34" charset="0"/>
                          <a:cs typeface="Arial" panose="020B0604020202020204" pitchFamily="34" charset="0"/>
                        </a:rPr>
                        <a:t> key </a:t>
                      </a:r>
                      <a:r>
                        <a:rPr lang="fr-FR" sz="1600" b="1" u="sng" dirty="0" err="1" smtClean="0">
                          <a:solidFill>
                            <a:srgbClr val="000000"/>
                          </a:solidFill>
                          <a:effectLst/>
                          <a:latin typeface="+mn-lt"/>
                          <a:ea typeface="Calibri" panose="020F0502020204030204" pitchFamily="34" charset="0"/>
                          <a:cs typeface="Arial" panose="020B0604020202020204" pitchFamily="34" charset="0"/>
                        </a:rPr>
                        <a:t>study</a:t>
                      </a:r>
                      <a:r>
                        <a:rPr lang="fr-FR" sz="1600" b="1" u="sng" dirty="0" smtClean="0">
                          <a:solidFill>
                            <a:srgbClr val="000000"/>
                          </a:solidFill>
                          <a:effectLst/>
                          <a:latin typeface="+mn-lt"/>
                          <a:ea typeface="Calibri" panose="020F0502020204030204" pitchFamily="34" charset="0"/>
                          <a:cs typeface="Arial" panose="020B0604020202020204" pitchFamily="34" charset="0"/>
                        </a:rPr>
                        <a:t> and POD as for </a:t>
                      </a:r>
                      <a:r>
                        <a:rPr lang="fr-FR" sz="1600" b="1" u="sng" dirty="0" err="1" smtClean="0">
                          <a:solidFill>
                            <a:srgbClr val="000000"/>
                          </a:solidFill>
                          <a:effectLst/>
                          <a:latin typeface="+mn-lt"/>
                          <a:ea typeface="Calibri" panose="020F0502020204030204" pitchFamily="34" charset="0"/>
                          <a:cs typeface="Arial" panose="020B0604020202020204" pitchFamily="34" charset="0"/>
                        </a:rPr>
                        <a:t>urinary</a:t>
                      </a:r>
                      <a:r>
                        <a:rPr lang="fr-FR" sz="1600" b="1" u="sng" baseline="0" dirty="0" smtClean="0">
                          <a:solidFill>
                            <a:srgbClr val="000000"/>
                          </a:solidFill>
                          <a:effectLst/>
                          <a:latin typeface="+mn-lt"/>
                          <a:ea typeface="Calibri" panose="020F0502020204030204" pitchFamily="34" charset="0"/>
                          <a:cs typeface="Arial" panose="020B0604020202020204" pitchFamily="34" charset="0"/>
                        </a:rPr>
                        <a:t> Cadmium </a:t>
                      </a:r>
                      <a:r>
                        <a:rPr lang="fr-FR" sz="1600" b="0" u="sng" baseline="0" dirty="0" smtClean="0">
                          <a:solidFill>
                            <a:srgbClr val="000000"/>
                          </a:solidFill>
                          <a:effectLst/>
                          <a:latin typeface="+mn-lt"/>
                          <a:ea typeface="Calibri" panose="020F0502020204030204" pitchFamily="34" charset="0"/>
                          <a:cs typeface="Arial" panose="020B0604020202020204" pitchFamily="34" charset="0"/>
                        </a:rPr>
                        <a:t>(</a:t>
                      </a:r>
                      <a:r>
                        <a:rPr lang="fr-FR" sz="1600" kern="1200" dirty="0" smtClean="0">
                          <a:solidFill>
                            <a:schemeClr val="tx1"/>
                          </a:solidFill>
                          <a:effectLst/>
                          <a:latin typeface="+mn-lt"/>
                          <a:ea typeface="+mn-ea"/>
                          <a:cs typeface="+mn-cs"/>
                        </a:rPr>
                        <a:t>Chaumont </a:t>
                      </a:r>
                      <a:r>
                        <a:rPr lang="fr-FR" sz="1600" b="0" i="0" kern="1200" dirty="0" smtClean="0">
                          <a:solidFill>
                            <a:schemeClr val="tx1"/>
                          </a:solidFill>
                          <a:effectLst/>
                          <a:latin typeface="+mn-lt"/>
                          <a:ea typeface="+mn-ea"/>
                          <a:cs typeface="+mn-cs"/>
                        </a:rPr>
                        <a:t>et al. </a:t>
                      </a:r>
                      <a:r>
                        <a:rPr lang="fr-FR" sz="1600" kern="1200" dirty="0" smtClean="0">
                          <a:solidFill>
                            <a:schemeClr val="tx1"/>
                          </a:solidFill>
                          <a:effectLst/>
                          <a:latin typeface="+mn-lt"/>
                          <a:ea typeface="+mn-ea"/>
                          <a:cs typeface="+mn-cs"/>
                        </a:rPr>
                        <a:t>2011, POD at 5 µg/g </a:t>
                      </a:r>
                      <a:r>
                        <a:rPr lang="fr-FR" sz="1600" kern="1200" dirty="0" err="1" smtClean="0">
                          <a:solidFill>
                            <a:schemeClr val="tx1"/>
                          </a:solidFill>
                          <a:effectLst/>
                          <a:latin typeface="+mn-lt"/>
                          <a:ea typeface="+mn-ea"/>
                          <a:cs typeface="+mn-cs"/>
                        </a:rPr>
                        <a:t>crea</a:t>
                      </a:r>
                      <a:r>
                        <a:rPr lang="fr-FR" sz="16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sng" kern="1200" dirty="0" smtClean="0">
                          <a:solidFill>
                            <a:schemeClr val="tx1"/>
                          </a:solidFill>
                          <a:effectLst/>
                          <a:latin typeface="+mn-lt"/>
                          <a:ea typeface="+mn-ea"/>
                          <a:cs typeface="+mn-cs"/>
                        </a:rPr>
                        <a:t>Key study for correlation between U-Cd and B-Cd: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err="1" smtClean="0">
                          <a:solidFill>
                            <a:schemeClr val="tx1"/>
                          </a:solidFill>
                          <a:effectLst/>
                          <a:latin typeface="+mn-lt"/>
                          <a:ea typeface="+mn-ea"/>
                          <a:cs typeface="+mn-cs"/>
                        </a:rPr>
                        <a:t>Zwennis</a:t>
                      </a:r>
                      <a:r>
                        <a:rPr lang="en-GB" sz="1600" kern="1200" dirty="0" smtClean="0">
                          <a:solidFill>
                            <a:schemeClr val="tx1"/>
                          </a:solidFill>
                          <a:effectLst/>
                          <a:latin typeface="+mn-lt"/>
                          <a:ea typeface="+mn-ea"/>
                          <a:cs typeface="+mn-cs"/>
                        </a:rPr>
                        <a:t> &amp; </a:t>
                      </a:r>
                      <a:r>
                        <a:rPr lang="en-GB" sz="1600" kern="1200" dirty="0" err="1" smtClean="0">
                          <a:solidFill>
                            <a:schemeClr val="tx1"/>
                          </a:solidFill>
                          <a:effectLst/>
                          <a:latin typeface="+mn-lt"/>
                          <a:ea typeface="+mn-ea"/>
                          <a:cs typeface="+mn-cs"/>
                        </a:rPr>
                        <a:t>Franssen</a:t>
                      </a:r>
                      <a:r>
                        <a:rPr lang="en-GB" sz="1600" kern="1200" dirty="0" smtClean="0">
                          <a:solidFill>
                            <a:schemeClr val="tx1"/>
                          </a:solidFill>
                          <a:effectLst/>
                          <a:latin typeface="+mn-lt"/>
                          <a:ea typeface="+mn-ea"/>
                          <a:cs typeface="+mn-cs"/>
                        </a:rPr>
                        <a:t>, 1992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n-lt"/>
                          <a:ea typeface="+mn-ea"/>
                          <a:cs typeface="+mn-cs"/>
                        </a:rPr>
                        <a:t>Correlation between U-Cd and B-Cd studied in around 600 Cd-exposed</a:t>
                      </a:r>
                      <a:r>
                        <a:rPr lang="en-GB" sz="1600" kern="1200" baseline="0" dirty="0" smtClean="0">
                          <a:solidFill>
                            <a:schemeClr val="tx1"/>
                          </a:solidFill>
                          <a:effectLst/>
                          <a:latin typeface="+mn-lt"/>
                          <a:ea typeface="+mn-ea"/>
                          <a:cs typeface="+mn-cs"/>
                        </a:rPr>
                        <a:t> workers </a:t>
                      </a:r>
                      <a:r>
                        <a:rPr lang="en-GB" sz="1600" kern="1200" dirty="0" smtClean="0">
                          <a:solidFill>
                            <a:schemeClr val="tx1"/>
                          </a:solidFill>
                          <a:effectLst/>
                          <a:latin typeface="+mn-lt"/>
                          <a:ea typeface="+mn-ea"/>
                          <a:cs typeface="+mn-cs"/>
                        </a:rPr>
                        <a:t>from 16 different industries.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rgbClr val="0070C0"/>
                          </a:solidFill>
                          <a:effectLst/>
                          <a:latin typeface="+mn-lt"/>
                          <a:ea typeface="+mn-ea"/>
                          <a:cs typeface="+mn-cs"/>
                        </a:rPr>
                        <a:t>Based on the equation of regression reported: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rgbClr val="0070C0"/>
                          </a:solidFill>
                          <a:effectLst/>
                          <a:latin typeface="+mn-lt"/>
                          <a:ea typeface="+mn-ea"/>
                          <a:cs typeface="+mn-cs"/>
                        </a:rPr>
                        <a:t>U-Cd of 5 µg/g </a:t>
                      </a:r>
                      <a:r>
                        <a:rPr lang="en-GB" sz="1600" kern="1200" dirty="0" err="1" smtClean="0">
                          <a:solidFill>
                            <a:srgbClr val="0070C0"/>
                          </a:solidFill>
                          <a:effectLst/>
                          <a:latin typeface="+mn-lt"/>
                          <a:ea typeface="+mn-ea"/>
                          <a:cs typeface="+mn-cs"/>
                        </a:rPr>
                        <a:t>crea</a:t>
                      </a:r>
                      <a:r>
                        <a:rPr lang="en-GB" sz="1600" kern="1200" baseline="0" dirty="0" smtClean="0">
                          <a:solidFill>
                            <a:srgbClr val="0070C0"/>
                          </a:solidFill>
                          <a:effectLst/>
                          <a:latin typeface="+mn-lt"/>
                          <a:ea typeface="+mn-ea"/>
                          <a:cs typeface="+mn-cs"/>
                        </a:rPr>
                        <a:t> corresponds to </a:t>
                      </a:r>
                      <a:r>
                        <a:rPr lang="en-GB" sz="1600" kern="1200" dirty="0" smtClean="0">
                          <a:solidFill>
                            <a:srgbClr val="0070C0"/>
                          </a:solidFill>
                          <a:effectLst/>
                          <a:latin typeface="+mn-lt"/>
                          <a:ea typeface="+mn-ea"/>
                          <a:cs typeface="+mn-cs"/>
                        </a:rPr>
                        <a:t>B-Cd of 4 µg/L</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fr-FR" sz="1600" b="0" i="0" kern="1200" dirty="0" smtClean="0">
                        <a:solidFill>
                          <a:schemeClr val="tx1"/>
                        </a:solidFill>
                        <a:effectLst/>
                        <a:latin typeface="+mn-lt"/>
                        <a:ea typeface="+mn-ea"/>
                        <a:cs typeface="+mn-cs"/>
                      </a:endParaRPr>
                    </a:p>
                    <a:p>
                      <a:pPr marR="175895" eaLnBrk="0" hangingPunct="0">
                        <a:lnSpc>
                          <a:spcPct val="115000"/>
                        </a:lnSpc>
                        <a:spcBef>
                          <a:spcPts val="600"/>
                        </a:spcBef>
                        <a:spcAft>
                          <a:spcPts val="0"/>
                        </a:spcAft>
                        <a:tabLst>
                          <a:tab pos="114300" algn="l"/>
                          <a:tab pos="229235" algn="l"/>
                        </a:tabLst>
                      </a:pPr>
                      <a:r>
                        <a:rPr lang="en-GB" sz="1600" b="1" dirty="0" smtClean="0">
                          <a:solidFill>
                            <a:srgbClr val="0070C0"/>
                          </a:solidFill>
                          <a:effectLst/>
                          <a:latin typeface="+mn-lt"/>
                          <a:ea typeface="Times New Roman" panose="02020603050405020304" pitchFamily="18" charset="0"/>
                          <a:cs typeface="Arial" panose="020B0604020202020204" pitchFamily="34" charset="0"/>
                        </a:rPr>
                        <a:t>High for database</a:t>
                      </a:r>
                      <a:r>
                        <a:rPr lang="en-GB" sz="1600" dirty="0" smtClean="0">
                          <a:solidFill>
                            <a:srgbClr val="000000"/>
                          </a:solidFill>
                          <a:effectLst/>
                          <a:latin typeface="+mn-lt"/>
                          <a:ea typeface="Times New Roman" panose="02020603050405020304" pitchFamily="18" charset="0"/>
                          <a:cs typeface="Arial" panose="020B0604020202020204" pitchFamily="34" charset="0"/>
                        </a:rPr>
                        <a:t>: numerous human and workers studies </a:t>
                      </a:r>
                      <a:endParaRPr lang="de-DE" sz="1600" dirty="0" smtClean="0">
                        <a:solidFill>
                          <a:srgbClr val="000000"/>
                        </a:solidFill>
                        <a:effectLst/>
                        <a:latin typeface="+mn-lt"/>
                        <a:ea typeface="Calibri" panose="020F0502020204030204" pitchFamily="34" charset="0"/>
                        <a:cs typeface="Times New Roman" panose="02020603050405020304" pitchFamily="18" charset="0"/>
                      </a:endParaRPr>
                    </a:p>
                    <a:p>
                      <a:pPr marR="175895" eaLnBrk="0" hangingPunct="0">
                        <a:lnSpc>
                          <a:spcPct val="115000"/>
                        </a:lnSpc>
                        <a:spcBef>
                          <a:spcPts val="600"/>
                        </a:spcBef>
                        <a:spcAft>
                          <a:spcPts val="0"/>
                        </a:spcAft>
                        <a:tabLst>
                          <a:tab pos="114300" algn="l"/>
                          <a:tab pos="229235" algn="l"/>
                        </a:tabLst>
                      </a:pPr>
                      <a:r>
                        <a:rPr lang="en-GB" sz="1600" b="1" dirty="0" smtClean="0">
                          <a:solidFill>
                            <a:srgbClr val="0070C0"/>
                          </a:solidFill>
                          <a:effectLst/>
                          <a:latin typeface="+mn-lt"/>
                          <a:ea typeface="Times New Roman" panose="02020603050405020304" pitchFamily="18" charset="0"/>
                          <a:cs typeface="Arial" panose="020B0604020202020204" pitchFamily="34" charset="0"/>
                        </a:rPr>
                        <a:t>High for key study: </a:t>
                      </a:r>
                      <a:r>
                        <a:rPr lang="en-GB" sz="1600" dirty="0" smtClean="0">
                          <a:solidFill>
                            <a:srgbClr val="000000"/>
                          </a:solidFill>
                          <a:effectLst/>
                          <a:latin typeface="+mn-lt"/>
                          <a:ea typeface="Times New Roman" panose="02020603050405020304" pitchFamily="18" charset="0"/>
                          <a:cs typeface="Arial" panose="020B0604020202020204" pitchFamily="34" charset="0"/>
                        </a:rPr>
                        <a:t>field human studies </a:t>
                      </a:r>
                    </a:p>
                    <a:p>
                      <a:pPr marR="175895" eaLnBrk="0" hangingPunct="0">
                        <a:lnSpc>
                          <a:spcPct val="115000"/>
                        </a:lnSpc>
                        <a:spcBef>
                          <a:spcPts val="600"/>
                        </a:spcBef>
                        <a:spcAft>
                          <a:spcPts val="0"/>
                        </a:spcAft>
                        <a:tabLst>
                          <a:tab pos="114300" algn="l"/>
                          <a:tab pos="229235" algn="l"/>
                        </a:tabLst>
                      </a:pPr>
                      <a:r>
                        <a:rPr lang="en-GB" sz="1600" b="1" dirty="0" smtClean="0">
                          <a:solidFill>
                            <a:srgbClr val="0070C0"/>
                          </a:solidFill>
                          <a:effectLst/>
                          <a:latin typeface="+mn-lt"/>
                          <a:ea typeface="Times New Roman" panose="02020603050405020304" pitchFamily="18" charset="0"/>
                          <a:cs typeface="Arial" panose="020B0604020202020204" pitchFamily="34" charset="0"/>
                        </a:rPr>
                        <a:t>High for endpoint: </a:t>
                      </a:r>
                      <a:r>
                        <a:rPr lang="en-GB" sz="1600" b="0" dirty="0" smtClean="0">
                          <a:solidFill>
                            <a:schemeClr val="tx1"/>
                          </a:solidFill>
                          <a:effectLst/>
                          <a:latin typeface="+mn-lt"/>
                          <a:ea typeface="Calibri" panose="020F0502020204030204" pitchFamily="34" charset="0"/>
                          <a:cs typeface="Arial" panose="020B0604020202020204" pitchFamily="34" charset="0"/>
                        </a:rPr>
                        <a:t>BMDL construction (BMR 5%)</a:t>
                      </a:r>
                      <a:endParaRPr lang="de-DE" sz="1600" b="0" dirty="0" smtClean="0">
                        <a:solidFill>
                          <a:schemeClr val="tx1"/>
                        </a:solidFill>
                        <a:effectLst/>
                        <a:latin typeface="+mn-lt"/>
                        <a:ea typeface="Calibri" panose="020F0502020204030204" pitchFamily="34" charset="0"/>
                        <a:cs typeface="Times New Roman" panose="02020603050405020304" pitchFamily="18" charset="0"/>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graphicFrame>
        <p:nvGraphicFramePr>
          <p:cNvPr id="9" name="Tabelle 8"/>
          <p:cNvGraphicFramePr>
            <a:graphicFrameLocks noGrp="1"/>
          </p:cNvGraphicFramePr>
          <p:nvPr>
            <p:extLst/>
          </p:nvPr>
        </p:nvGraphicFramePr>
        <p:xfrm>
          <a:off x="471055" y="695865"/>
          <a:ext cx="8465127" cy="858774"/>
        </p:xfrm>
        <a:graphic>
          <a:graphicData uri="http://schemas.openxmlformats.org/drawingml/2006/table">
            <a:tbl>
              <a:tblPr/>
              <a:tblGrid>
                <a:gridCol w="1787236">
                  <a:extLst>
                    <a:ext uri="{9D8B030D-6E8A-4147-A177-3AD203B41FA5}">
                      <a16:colId xmlns:a16="http://schemas.microsoft.com/office/drawing/2014/main" val="20000"/>
                    </a:ext>
                  </a:extLst>
                </a:gridCol>
                <a:gridCol w="3976254">
                  <a:extLst>
                    <a:ext uri="{9D8B030D-6E8A-4147-A177-3AD203B41FA5}">
                      <a16:colId xmlns:a16="http://schemas.microsoft.com/office/drawing/2014/main" val="20001"/>
                    </a:ext>
                  </a:extLst>
                </a:gridCol>
                <a:gridCol w="2701637">
                  <a:extLst>
                    <a:ext uri="{9D8B030D-6E8A-4147-A177-3AD203B41FA5}">
                      <a16:colId xmlns:a16="http://schemas.microsoft.com/office/drawing/2014/main" val="20002"/>
                    </a:ext>
                  </a:extLst>
                </a:gridCol>
              </a:tblGrid>
              <a:tr h="509479">
                <a:tc>
                  <a:txBody>
                    <a:bodyPr/>
                    <a:lstStyle/>
                    <a:p>
                      <a:pPr>
                        <a:lnSpc>
                          <a:spcPct val="115000"/>
                        </a:lnSpc>
                        <a:spcAft>
                          <a:spcPts val="0"/>
                        </a:spcAft>
                      </a:pPr>
                      <a:r>
                        <a:rPr lang="en-GB" sz="1400" b="1" dirty="0" smtClean="0">
                          <a:solidFill>
                            <a:srgbClr val="4B4B4D"/>
                          </a:solidFill>
                          <a:effectLst/>
                          <a:latin typeface="Arial" panose="020B0604020202020204" pitchFamily="34" charset="0"/>
                          <a:ea typeface="Calibri" panose="020F0502020204030204" pitchFamily="34" charset="0"/>
                          <a:cs typeface="Arial" panose="020B0604020202020204" pitchFamily="34" charset="0"/>
                        </a:rPr>
                        <a:t>HBM-</a:t>
                      </a:r>
                      <a:r>
                        <a:rPr lang="en-GB" sz="1400" b="1" dirty="0" err="1" smtClean="0">
                          <a:solidFill>
                            <a:srgbClr val="4B4B4D"/>
                          </a:solidFill>
                          <a:effectLst/>
                          <a:latin typeface="Arial" panose="020B0604020202020204" pitchFamily="34" charset="0"/>
                          <a:ea typeface="Calibri" panose="020F0502020204030204" pitchFamily="34" charset="0"/>
                          <a:cs typeface="Arial" panose="020B0604020202020204" pitchFamily="34" charset="0"/>
                        </a:rPr>
                        <a:t>GV</a:t>
                      </a:r>
                      <a:r>
                        <a:rPr lang="en-GB" sz="1400" b="1" baseline="-25000" dirty="0" err="1" smtClean="0">
                          <a:solidFill>
                            <a:srgbClr val="4B4B4D"/>
                          </a:solidFill>
                          <a:effectLst/>
                          <a:latin typeface="Arial" panose="020B0604020202020204" pitchFamily="34" charset="0"/>
                          <a:ea typeface="Calibri" panose="020F0502020204030204" pitchFamily="34" charset="0"/>
                          <a:cs typeface="Arial" panose="020B0604020202020204" pitchFamily="34" charset="0"/>
                        </a:rPr>
                        <a:t>Worker</a:t>
                      </a:r>
                      <a:endParaRPr lang="de-DE"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de-DE" sz="1700" b="1" dirty="0" smtClean="0">
                          <a:solidFill>
                            <a:srgbClr val="002060"/>
                          </a:solidFill>
                          <a:effectLst/>
                          <a:latin typeface="+mn-lt"/>
                          <a:ea typeface="Calibri" panose="020F0502020204030204" pitchFamily="34" charset="0"/>
                          <a:cs typeface="Times New Roman" panose="02020603050405020304" pitchFamily="18" charset="0"/>
                        </a:rPr>
                        <a:t>Blood Cadmium:</a:t>
                      </a:r>
                      <a:r>
                        <a:rPr lang="de-DE" sz="1700" b="1" baseline="0" dirty="0" smtClean="0">
                          <a:solidFill>
                            <a:srgbClr val="002060"/>
                          </a:solidFill>
                          <a:effectLst/>
                          <a:latin typeface="+mn-lt"/>
                          <a:ea typeface="Calibri" panose="020F0502020204030204" pitchFamily="34" charset="0"/>
                          <a:cs typeface="Times New Roman" panose="02020603050405020304" pitchFamily="18" charset="0"/>
                        </a:rPr>
                        <a:t> </a:t>
                      </a:r>
                      <a:r>
                        <a:rPr lang="en-GB" sz="1700" b="1" kern="1200" baseline="0" dirty="0" smtClean="0">
                          <a:solidFill>
                            <a:srgbClr val="002060"/>
                          </a:solidFill>
                          <a:effectLst/>
                          <a:latin typeface="+mn-lt"/>
                          <a:ea typeface="+mn-ea"/>
                          <a:cs typeface="+mn-cs"/>
                        </a:rPr>
                        <a:t>4 </a:t>
                      </a:r>
                      <a:r>
                        <a:rPr lang="en-GB" sz="1700" b="1" kern="1200" dirty="0" smtClean="0">
                          <a:solidFill>
                            <a:srgbClr val="002060"/>
                          </a:solidFill>
                          <a:effectLst/>
                          <a:latin typeface="+mn-lt"/>
                          <a:ea typeface="+mn-ea"/>
                          <a:cs typeface="+mn-cs"/>
                        </a:rPr>
                        <a:t>µg/L</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1600" i="1" kern="1200" dirty="0" smtClean="0">
                          <a:solidFill>
                            <a:schemeClr val="tx1"/>
                          </a:solidFill>
                          <a:effectLst/>
                          <a:latin typeface="+mn-lt"/>
                          <a:ea typeface="+mn-ea"/>
                          <a:cs typeface="+mn-cs"/>
                        </a:rPr>
                        <a:t>reflects the accumulated body burden over recent weeks /</a:t>
                      </a:r>
                      <a:r>
                        <a:rPr lang="en-US" sz="1600" i="1" kern="1200" baseline="0" dirty="0" smtClean="0">
                          <a:solidFill>
                            <a:schemeClr val="tx1"/>
                          </a:solidFill>
                          <a:effectLst/>
                          <a:latin typeface="+mn-lt"/>
                          <a:ea typeface="+mn-ea"/>
                          <a:cs typeface="+mn-cs"/>
                        </a:rPr>
                        <a:t> </a:t>
                      </a:r>
                      <a:r>
                        <a:rPr lang="en-US" sz="1600" i="1" kern="1200" dirty="0" smtClean="0">
                          <a:solidFill>
                            <a:schemeClr val="tx1"/>
                          </a:solidFill>
                          <a:effectLst/>
                          <a:latin typeface="+mn-lt"/>
                          <a:ea typeface="+mn-ea"/>
                          <a:cs typeface="+mn-cs"/>
                        </a:rPr>
                        <a:t>months</a:t>
                      </a:r>
                      <a:endParaRPr lang="en-GB" sz="1700" b="1" i="1" kern="1200" dirty="0" smtClean="0">
                        <a:solidFill>
                          <a:srgbClr val="002060"/>
                        </a:solidFill>
                        <a:effectLst/>
                        <a:latin typeface="+mn-lt"/>
                        <a:ea typeface="+mn-ea"/>
                        <a:cs typeface="+mn-cs"/>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GB" sz="1400" b="1"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l</a:t>
                      </a:r>
                      <a:r>
                        <a:rPr lang="en-GB" sz="14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evel </a:t>
                      </a:r>
                      <a:r>
                        <a:rPr lang="en-GB"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of </a:t>
                      </a:r>
                      <a:r>
                        <a:rPr lang="en-GB" sz="14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confidence</a:t>
                      </a:r>
                    </a:p>
                    <a:p>
                      <a:pPr>
                        <a:lnSpc>
                          <a:spcPct val="115000"/>
                        </a:lnSpc>
                        <a:spcAft>
                          <a:spcPts val="0"/>
                        </a:spcAft>
                      </a:pPr>
                      <a:r>
                        <a:rPr lang="en-GB" sz="1400" b="1" dirty="0" smtClean="0">
                          <a:solidFill>
                            <a:srgbClr val="C00000"/>
                          </a:solidFill>
                          <a:effectLst/>
                          <a:latin typeface="Arial" panose="020B0604020202020204" pitchFamily="34" charset="0"/>
                          <a:ea typeface="Calibri" panose="020F0502020204030204" pitchFamily="34" charset="0"/>
                          <a:cs typeface="Arial" panose="020B0604020202020204" pitchFamily="34" charset="0"/>
                        </a:rPr>
                        <a:t>(ongoing work)</a:t>
                      </a:r>
                      <a:endParaRPr lang="de-DE" sz="14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0698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2</a:t>
            </a:fld>
            <a:endParaRPr lang="en-US" dirty="0"/>
          </a:p>
        </p:txBody>
      </p:sp>
      <p:sp>
        <p:nvSpPr>
          <p:cNvPr id="9" name="Textfeld 8"/>
          <p:cNvSpPr txBox="1"/>
          <p:nvPr/>
        </p:nvSpPr>
        <p:spPr>
          <a:xfrm>
            <a:off x="3624148" y="64172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7" name="Rectangle 6"/>
          <p:cNvSpPr/>
          <p:nvPr/>
        </p:nvSpPr>
        <p:spPr>
          <a:xfrm>
            <a:off x="1549829" y="2122114"/>
            <a:ext cx="6374626" cy="769441"/>
          </a:xfrm>
          <a:prstGeom prst="rect">
            <a:avLst/>
          </a:prstGeom>
          <a:solidFill>
            <a:schemeClr val="accent3">
              <a:lumMod val="20000"/>
              <a:lumOff val="80000"/>
            </a:schemeClr>
          </a:solidFill>
          <a:ln>
            <a:solidFill>
              <a:srgbClr val="00B050"/>
            </a:solidFill>
          </a:ln>
        </p:spPr>
        <p:txBody>
          <a:bodyPr wrap="square">
            <a:spAutoFit/>
          </a:bodyPr>
          <a:lstStyle/>
          <a:p>
            <a:pPr algn="ctr"/>
            <a:r>
              <a:rPr lang="fr-FR" altLang="fr-FR" sz="2200" b="1" dirty="0" smtClean="0">
                <a:solidFill>
                  <a:srgbClr val="00B050"/>
                </a:solidFill>
                <a:sym typeface="Wingdings 3" panose="05040102010807070707" pitchFamily="18" charset="2"/>
              </a:rPr>
              <a:t> </a:t>
            </a:r>
            <a:r>
              <a:rPr lang="fr-FR" altLang="fr-FR" sz="2200" b="1" dirty="0" err="1" smtClean="0">
                <a:solidFill>
                  <a:srgbClr val="00B050"/>
                </a:solidFill>
                <a:sym typeface="Wingdings 3" panose="05040102010807070707" pitchFamily="18" charset="2"/>
              </a:rPr>
              <a:t>F</a:t>
            </a:r>
            <a:r>
              <a:rPr lang="fr-FR" altLang="fr-FR" sz="2200" b="1" dirty="0" err="1" smtClean="0">
                <a:solidFill>
                  <a:srgbClr val="00B050"/>
                </a:solidFill>
              </a:rPr>
              <a:t>undamental</a:t>
            </a:r>
            <a:r>
              <a:rPr lang="fr-FR" altLang="fr-FR" sz="2200" b="1" dirty="0" smtClean="0">
                <a:solidFill>
                  <a:srgbClr val="00B050"/>
                </a:solidFill>
              </a:rPr>
              <a:t> for </a:t>
            </a:r>
            <a:r>
              <a:rPr lang="fr-FR" altLang="fr-FR" sz="2200" b="1" dirty="0" err="1" smtClean="0">
                <a:solidFill>
                  <a:srgbClr val="00B050"/>
                </a:solidFill>
              </a:rPr>
              <a:t>assessing</a:t>
            </a:r>
            <a:r>
              <a:rPr lang="fr-FR" altLang="fr-FR" sz="2200" b="1" dirty="0" smtClean="0">
                <a:solidFill>
                  <a:srgbClr val="00B050"/>
                </a:solidFill>
              </a:rPr>
              <a:t> and monitoring </a:t>
            </a:r>
            <a:r>
              <a:rPr lang="fr-FR" altLang="fr-FR" sz="2200" b="1" dirty="0" err="1">
                <a:solidFill>
                  <a:srgbClr val="00B050"/>
                </a:solidFill>
              </a:rPr>
              <a:t>individual</a:t>
            </a:r>
            <a:r>
              <a:rPr lang="fr-FR" altLang="fr-FR" sz="2200" b="1" dirty="0">
                <a:solidFill>
                  <a:srgbClr val="00B050"/>
                </a:solidFill>
              </a:rPr>
              <a:t> </a:t>
            </a:r>
            <a:r>
              <a:rPr lang="fr-FR" altLang="fr-FR" sz="2200" b="1" dirty="0" smtClean="0">
                <a:solidFill>
                  <a:srgbClr val="00B050"/>
                </a:solidFill>
              </a:rPr>
              <a:t>&amp; </a:t>
            </a:r>
            <a:r>
              <a:rPr lang="fr-FR" altLang="fr-FR" sz="2200" b="1" dirty="0">
                <a:solidFill>
                  <a:srgbClr val="00B050"/>
                </a:solidFill>
              </a:rPr>
              <a:t>collective </a:t>
            </a:r>
            <a:r>
              <a:rPr lang="fr-FR" altLang="fr-FR" sz="2200" b="1" dirty="0" err="1">
                <a:solidFill>
                  <a:srgbClr val="00B050"/>
                </a:solidFill>
              </a:rPr>
              <a:t>chemical</a:t>
            </a:r>
            <a:r>
              <a:rPr lang="fr-FR" altLang="fr-FR" sz="2200" b="1" dirty="0">
                <a:solidFill>
                  <a:srgbClr val="00B050"/>
                </a:solidFill>
              </a:rPr>
              <a:t> </a:t>
            </a:r>
            <a:r>
              <a:rPr lang="fr-FR" altLang="fr-FR" sz="2200" b="1" dirty="0" err="1">
                <a:solidFill>
                  <a:srgbClr val="00B050"/>
                </a:solidFill>
              </a:rPr>
              <a:t>risks</a:t>
            </a:r>
            <a:endParaRPr lang="fr-FR" sz="2200" b="1" dirty="0">
              <a:solidFill>
                <a:srgbClr val="00B050"/>
              </a:solidFill>
            </a:endParaRPr>
          </a:p>
        </p:txBody>
      </p:sp>
      <p:sp>
        <p:nvSpPr>
          <p:cNvPr id="10" name="ZoneTexte 9"/>
          <p:cNvSpPr txBox="1"/>
          <p:nvPr/>
        </p:nvSpPr>
        <p:spPr>
          <a:xfrm>
            <a:off x="914002" y="3079498"/>
            <a:ext cx="7646279" cy="2169825"/>
          </a:xfrm>
          <a:prstGeom prst="rect">
            <a:avLst/>
          </a:prstGeom>
          <a:noFill/>
        </p:spPr>
        <p:txBody>
          <a:bodyPr wrap="square" rtlCol="0">
            <a:spAutoFit/>
          </a:bodyPr>
          <a:lstStyle/>
          <a:p>
            <a:pPr>
              <a:spcBef>
                <a:spcPts val="600"/>
              </a:spcBef>
              <a:spcAft>
                <a:spcPts val="600"/>
              </a:spcAft>
            </a:pPr>
            <a:r>
              <a:rPr lang="fr-FR" sz="1900" u="sng" dirty="0" err="1" smtClean="0"/>
              <a:t>Allows</a:t>
            </a:r>
            <a:r>
              <a:rPr lang="fr-FR" sz="1900" u="sng" dirty="0" smtClean="0"/>
              <a:t> for</a:t>
            </a:r>
            <a:r>
              <a:rPr lang="fr-FR" sz="1900" dirty="0" smtClean="0"/>
              <a:t>:</a:t>
            </a:r>
          </a:p>
          <a:p>
            <a:pPr marL="342900" indent="-342900">
              <a:spcBef>
                <a:spcPts val="600"/>
              </a:spcBef>
              <a:spcAft>
                <a:spcPts val="600"/>
              </a:spcAft>
              <a:buFont typeface="Wingdings" panose="05000000000000000000" pitchFamily="2" charset="2"/>
              <a:buChar char="ü"/>
            </a:pPr>
            <a:r>
              <a:rPr lang="fr-FR" sz="1900" dirty="0" err="1"/>
              <a:t>I</a:t>
            </a:r>
            <a:r>
              <a:rPr lang="fr-FR" sz="1900" dirty="0" err="1" smtClean="0"/>
              <a:t>dentifying</a:t>
            </a:r>
            <a:r>
              <a:rPr lang="fr-FR" sz="1900" dirty="0" smtClean="0"/>
              <a:t> </a:t>
            </a:r>
            <a:r>
              <a:rPr lang="fr-FR" sz="1900" dirty="0" err="1" smtClean="0"/>
              <a:t>risky</a:t>
            </a:r>
            <a:r>
              <a:rPr lang="fr-FR" sz="1900" dirty="0" smtClean="0"/>
              <a:t> </a:t>
            </a:r>
            <a:r>
              <a:rPr lang="fr-FR" sz="1900" dirty="0" err="1" smtClean="0"/>
              <a:t>occupational</a:t>
            </a:r>
            <a:r>
              <a:rPr lang="fr-FR" sz="1900" dirty="0" smtClean="0"/>
              <a:t> </a:t>
            </a:r>
            <a:r>
              <a:rPr lang="fr-FR" sz="1900" dirty="0" err="1" smtClean="0"/>
              <a:t>activities</a:t>
            </a:r>
            <a:endParaRPr lang="fr-FR" sz="1900" dirty="0" smtClean="0"/>
          </a:p>
          <a:p>
            <a:pPr marL="342900" indent="-342900">
              <a:spcBef>
                <a:spcPts val="600"/>
              </a:spcBef>
              <a:spcAft>
                <a:spcPts val="600"/>
              </a:spcAft>
              <a:buFont typeface="Wingdings" panose="05000000000000000000" pitchFamily="2" charset="2"/>
              <a:buChar char="ü"/>
            </a:pPr>
            <a:r>
              <a:rPr lang="fr-FR" sz="1900" dirty="0" err="1" smtClean="0"/>
              <a:t>Measuring</a:t>
            </a:r>
            <a:r>
              <a:rPr lang="fr-FR" sz="1900" dirty="0" smtClean="0"/>
              <a:t> the </a:t>
            </a:r>
            <a:r>
              <a:rPr lang="fr-FR" altLang="fr-FR" sz="1900" dirty="0"/>
              <a:t>contamination of </a:t>
            </a:r>
            <a:r>
              <a:rPr lang="fr-FR" altLang="fr-FR" sz="1900" dirty="0" err="1" smtClean="0"/>
              <a:t>individuals</a:t>
            </a:r>
            <a:r>
              <a:rPr lang="fr-FR" altLang="fr-FR" sz="1900" dirty="0" smtClean="0"/>
              <a:t> (</a:t>
            </a:r>
            <a:r>
              <a:rPr lang="fr-FR" altLang="fr-FR" sz="1900" dirty="0" err="1" smtClean="0"/>
              <a:t>workers</a:t>
            </a:r>
            <a:r>
              <a:rPr lang="fr-FR" altLang="fr-FR" sz="1900" dirty="0" smtClean="0"/>
              <a:t>)</a:t>
            </a:r>
          </a:p>
          <a:p>
            <a:pPr marL="342900" indent="-342900">
              <a:spcBef>
                <a:spcPts val="600"/>
              </a:spcBef>
              <a:spcAft>
                <a:spcPts val="600"/>
              </a:spcAft>
              <a:buFont typeface="Wingdings" panose="05000000000000000000" pitchFamily="2" charset="2"/>
              <a:buChar char="ü"/>
            </a:pPr>
            <a:r>
              <a:rPr lang="fr-FR" sz="1900" dirty="0" err="1"/>
              <a:t>G</a:t>
            </a:r>
            <a:r>
              <a:rPr lang="fr-FR" sz="1900" dirty="0" err="1" smtClean="0"/>
              <a:t>uiding</a:t>
            </a:r>
            <a:r>
              <a:rPr lang="fr-FR" sz="1900" dirty="0" smtClean="0"/>
              <a:t> </a:t>
            </a:r>
            <a:r>
              <a:rPr lang="fr-FR" sz="1900" dirty="0" err="1" smtClean="0"/>
              <a:t>exposure</a:t>
            </a:r>
            <a:r>
              <a:rPr lang="fr-FR" sz="1900" dirty="0" smtClean="0"/>
              <a:t> </a:t>
            </a:r>
            <a:r>
              <a:rPr lang="fr-FR" sz="1900" dirty="0" err="1" smtClean="0"/>
              <a:t>reduction</a:t>
            </a:r>
            <a:r>
              <a:rPr lang="fr-FR" sz="1900" dirty="0" smtClean="0"/>
              <a:t> </a:t>
            </a:r>
            <a:r>
              <a:rPr lang="fr-FR" sz="1900" dirty="0" err="1" smtClean="0"/>
              <a:t>measures</a:t>
            </a:r>
            <a:endParaRPr lang="fr-FR" sz="1900" dirty="0" smtClean="0"/>
          </a:p>
          <a:p>
            <a:pPr marL="342900" indent="-342900">
              <a:spcBef>
                <a:spcPts val="600"/>
              </a:spcBef>
              <a:spcAft>
                <a:spcPts val="600"/>
              </a:spcAft>
              <a:buFont typeface="Wingdings" panose="05000000000000000000" pitchFamily="2" charset="2"/>
              <a:buChar char="ü"/>
            </a:pPr>
            <a:r>
              <a:rPr lang="fr-FR" sz="1900" dirty="0" err="1"/>
              <a:t>A</a:t>
            </a:r>
            <a:r>
              <a:rPr lang="fr-FR" sz="1900" dirty="0" err="1" smtClean="0"/>
              <a:t>ssessing</a:t>
            </a:r>
            <a:r>
              <a:rPr lang="fr-FR" sz="1900" dirty="0" smtClean="0"/>
              <a:t> the </a:t>
            </a:r>
            <a:r>
              <a:rPr lang="fr-FR" altLang="fr-FR" sz="1900" dirty="0" err="1" smtClean="0"/>
              <a:t>effectiveness</a:t>
            </a:r>
            <a:r>
              <a:rPr lang="fr-FR" altLang="fr-FR" sz="1900" dirty="0" smtClean="0"/>
              <a:t> of the </a:t>
            </a:r>
            <a:r>
              <a:rPr lang="fr-FR" altLang="fr-FR" sz="1900" dirty="0" err="1" smtClean="0"/>
              <a:t>exposure</a:t>
            </a:r>
            <a:r>
              <a:rPr lang="fr-FR" altLang="fr-FR" sz="1900" dirty="0" smtClean="0"/>
              <a:t> </a:t>
            </a:r>
            <a:r>
              <a:rPr lang="fr-FR" altLang="fr-FR" sz="1900" dirty="0" err="1" smtClean="0"/>
              <a:t>reduction</a:t>
            </a:r>
            <a:r>
              <a:rPr lang="fr-FR" altLang="fr-FR" sz="1900" dirty="0" smtClean="0"/>
              <a:t> </a:t>
            </a:r>
            <a:r>
              <a:rPr lang="fr-FR" altLang="fr-FR" sz="1900" dirty="0" err="1" smtClean="0"/>
              <a:t>measures</a:t>
            </a:r>
            <a:r>
              <a:rPr lang="fr-FR" altLang="fr-FR" sz="1900" dirty="0" smtClean="0"/>
              <a:t> </a:t>
            </a:r>
            <a:endParaRPr lang="fr-FR" sz="1900" dirty="0" smtClean="0"/>
          </a:p>
        </p:txBody>
      </p:sp>
      <p:sp>
        <p:nvSpPr>
          <p:cNvPr id="11" name="Rectangle 10"/>
          <p:cNvSpPr/>
          <p:nvPr/>
        </p:nvSpPr>
        <p:spPr>
          <a:xfrm>
            <a:off x="660400" y="5437266"/>
            <a:ext cx="7517581" cy="707886"/>
          </a:xfrm>
          <a:prstGeom prst="rect">
            <a:avLst/>
          </a:prstGeom>
          <a:ln>
            <a:solidFill>
              <a:srgbClr val="C00000"/>
            </a:solidFill>
          </a:ln>
        </p:spPr>
        <p:txBody>
          <a:bodyPr wrap="square">
            <a:spAutoFit/>
          </a:bodyPr>
          <a:lstStyle/>
          <a:p>
            <a:pPr algn="ctr"/>
            <a:r>
              <a:rPr lang="en-US" sz="2000" b="1" i="1" dirty="0" smtClean="0">
                <a:solidFill>
                  <a:srgbClr val="C00000"/>
                </a:solidFill>
              </a:rPr>
              <a:t>Ensure that the exposure of workers does not entail an unacceptable health risk - essentially a </a:t>
            </a:r>
            <a:r>
              <a:rPr lang="en-US" sz="2000" b="1" i="1" dirty="0">
                <a:solidFill>
                  <a:srgbClr val="C00000"/>
                </a:solidFill>
              </a:rPr>
              <a:t>preventive </a:t>
            </a:r>
            <a:r>
              <a:rPr lang="en-US" sz="2000" b="1" i="1" dirty="0" smtClean="0">
                <a:solidFill>
                  <a:srgbClr val="C00000"/>
                </a:solidFill>
              </a:rPr>
              <a:t>activity</a:t>
            </a:r>
            <a:endParaRPr lang="en-US" sz="2000" b="1" i="1" dirty="0">
              <a:solidFill>
                <a:srgbClr val="C00000"/>
              </a:solidFill>
              <a:effectLst/>
            </a:endParaRPr>
          </a:p>
        </p:txBody>
      </p:sp>
      <p:sp>
        <p:nvSpPr>
          <p:cNvPr id="12" name="Rectangle avec flèche vers le bas 11"/>
          <p:cNvSpPr/>
          <p:nvPr/>
        </p:nvSpPr>
        <p:spPr>
          <a:xfrm>
            <a:off x="423081" y="225567"/>
            <a:ext cx="8628122" cy="1896547"/>
          </a:xfrm>
          <a:prstGeom prst="downArrowCallout">
            <a:avLst>
              <a:gd name="adj1" fmla="val 33028"/>
              <a:gd name="adj2" fmla="val 28775"/>
              <a:gd name="adj3" fmla="val 12521"/>
              <a:gd name="adj4" fmla="val 799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en-US" sz="2300" b="1" dirty="0" smtClean="0"/>
              <a:t>Biological </a:t>
            </a:r>
            <a:r>
              <a:rPr lang="en-US" sz="2300" b="1" dirty="0"/>
              <a:t>monitoring (biomonitoring) in occupational safety </a:t>
            </a:r>
            <a:r>
              <a:rPr lang="en-US" sz="2300" b="1" dirty="0" smtClean="0"/>
              <a:t>&amp; health</a:t>
            </a:r>
          </a:p>
          <a:p>
            <a:pPr lvl="0" algn="ctr" eaLnBrk="0" fontAlgn="base" hangingPunct="0">
              <a:spcBef>
                <a:spcPct val="0"/>
              </a:spcBef>
              <a:spcAft>
                <a:spcPct val="0"/>
              </a:spcAft>
            </a:pPr>
            <a:r>
              <a:rPr lang="en-US" sz="1900" i="1" dirty="0" smtClean="0"/>
              <a:t>Detection </a:t>
            </a:r>
            <a:r>
              <a:rPr lang="en-US" sz="1900" i="1" dirty="0"/>
              <a:t>of substances (biomarkers) in biological samples </a:t>
            </a:r>
            <a:r>
              <a:rPr lang="en-US" sz="1900" i="1" dirty="0" smtClean="0"/>
              <a:t>of workers </a:t>
            </a:r>
            <a:r>
              <a:rPr lang="en-US" altLang="fr-FR" sz="1900" i="1" dirty="0" smtClean="0">
                <a:solidFill>
                  <a:schemeClr val="bg1"/>
                </a:solidFill>
              </a:rPr>
              <a:t>to </a:t>
            </a:r>
            <a:r>
              <a:rPr lang="en-US" altLang="fr-FR" sz="1900" i="1" dirty="0">
                <a:solidFill>
                  <a:schemeClr val="bg1"/>
                </a:solidFill>
              </a:rPr>
              <a:t>assess exposure </a:t>
            </a:r>
            <a:r>
              <a:rPr lang="en-US" altLang="fr-FR" sz="1900" i="1" dirty="0" smtClean="0">
                <a:solidFill>
                  <a:schemeClr val="bg1"/>
                </a:solidFill>
              </a:rPr>
              <a:t>&amp; </a:t>
            </a:r>
            <a:r>
              <a:rPr lang="en-US" altLang="fr-FR" sz="1900" i="1" dirty="0">
                <a:solidFill>
                  <a:schemeClr val="bg1"/>
                </a:solidFill>
              </a:rPr>
              <a:t>health risks, by </a:t>
            </a:r>
            <a:r>
              <a:rPr lang="en-US" altLang="fr-FR" sz="1900" b="1" i="1" dirty="0">
                <a:solidFill>
                  <a:schemeClr val="bg1"/>
                </a:solidFill>
              </a:rPr>
              <a:t>comparing the measured values with appropriate </a:t>
            </a:r>
            <a:r>
              <a:rPr lang="en-US" altLang="fr-FR" sz="1900" b="1" i="1" dirty="0" smtClean="0">
                <a:solidFill>
                  <a:schemeClr val="bg1"/>
                </a:solidFill>
              </a:rPr>
              <a:t>references</a:t>
            </a:r>
            <a:endParaRPr lang="fr-FR" altLang="fr-FR" sz="1900" b="1" i="1" dirty="0">
              <a:solidFill>
                <a:schemeClr val="bg1"/>
              </a:solidFill>
            </a:endParaRPr>
          </a:p>
        </p:txBody>
      </p:sp>
    </p:spTree>
    <p:extLst>
      <p:ext uri="{BB962C8B-B14F-4D97-AF65-F5344CB8AC3E}">
        <p14:creationId xmlns:p14="http://schemas.microsoft.com/office/powerpoint/2010/main" val="1646132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20</a:t>
            </a:fld>
            <a:endParaRPr lang="en-US" dirty="0"/>
          </a:p>
        </p:txBody>
      </p:sp>
      <p:sp>
        <p:nvSpPr>
          <p:cNvPr id="9" name="Textfeld 8"/>
          <p:cNvSpPr txBox="1"/>
          <p:nvPr/>
        </p:nvSpPr>
        <p:spPr>
          <a:xfrm>
            <a:off x="3624148" y="64172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Tree>
    <p:extLst>
      <p:ext uri="{BB962C8B-B14F-4D97-AF65-F5344CB8AC3E}">
        <p14:creationId xmlns:p14="http://schemas.microsoft.com/office/powerpoint/2010/main" val="2286690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3</a:t>
            </a:fld>
            <a:endParaRPr lang="en-US" dirty="0"/>
          </a:p>
        </p:txBody>
      </p:sp>
      <p:sp>
        <p:nvSpPr>
          <p:cNvPr id="9" name="Textfeld 8"/>
          <p:cNvSpPr txBox="1"/>
          <p:nvPr/>
        </p:nvSpPr>
        <p:spPr>
          <a:xfrm>
            <a:off x="3624148" y="64172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2" name="Rectangle 1"/>
          <p:cNvSpPr/>
          <p:nvPr/>
        </p:nvSpPr>
        <p:spPr>
          <a:xfrm>
            <a:off x="659069" y="244496"/>
            <a:ext cx="7772400" cy="492443"/>
          </a:xfrm>
          <a:prstGeom prst="rect">
            <a:avLst/>
          </a:prstGeom>
        </p:spPr>
        <p:txBody>
          <a:bodyPr wrap="square">
            <a:spAutoFit/>
          </a:bodyPr>
          <a:lstStyle/>
          <a:p>
            <a:pPr lvl="0" eaLnBrk="0" fontAlgn="base" hangingPunct="0">
              <a:spcBef>
                <a:spcPct val="0"/>
              </a:spcBef>
              <a:spcAft>
                <a:spcPct val="0"/>
              </a:spcAft>
            </a:pPr>
            <a:r>
              <a:rPr lang="en-US" sz="2600" b="1" dirty="0" smtClean="0">
                <a:solidFill>
                  <a:srgbClr val="4C91AE"/>
                </a:solidFill>
              </a:rPr>
              <a:t>Some specificities of the derivation of HBM-</a:t>
            </a:r>
            <a:r>
              <a:rPr lang="en-US" sz="2600" b="1" dirty="0" err="1" smtClean="0">
                <a:solidFill>
                  <a:srgbClr val="4C91AE"/>
                </a:solidFill>
              </a:rPr>
              <a:t>GV</a:t>
            </a:r>
            <a:r>
              <a:rPr lang="en-US" sz="2600" b="1" baseline="-25000" dirty="0" err="1" smtClean="0">
                <a:solidFill>
                  <a:srgbClr val="4C91AE"/>
                </a:solidFill>
              </a:rPr>
              <a:t>worker</a:t>
            </a:r>
            <a:endParaRPr lang="en-US" sz="2600" b="1" baseline="-25000" dirty="0">
              <a:solidFill>
                <a:srgbClr val="4C91AE"/>
              </a:solidFill>
            </a:endParaRPr>
          </a:p>
        </p:txBody>
      </p:sp>
      <p:sp>
        <p:nvSpPr>
          <p:cNvPr id="3" name="ZoneTexte 2"/>
          <p:cNvSpPr txBox="1"/>
          <p:nvPr/>
        </p:nvSpPr>
        <p:spPr>
          <a:xfrm>
            <a:off x="546100" y="1032828"/>
            <a:ext cx="8472232" cy="5088573"/>
          </a:xfrm>
          <a:prstGeom prst="rect">
            <a:avLst/>
          </a:prstGeom>
          <a:noFill/>
        </p:spPr>
        <p:txBody>
          <a:bodyPr wrap="square" rtlCol="0">
            <a:spAutoFit/>
          </a:bodyPr>
          <a:lstStyle/>
          <a:p>
            <a:pPr>
              <a:lnSpc>
                <a:spcPct val="150000"/>
              </a:lnSpc>
            </a:pPr>
            <a:r>
              <a:rPr lang="fr-FR" sz="2200" dirty="0" smtClean="0"/>
              <a:t>1) To </a:t>
            </a:r>
            <a:r>
              <a:rPr lang="fr-FR" sz="2200" dirty="0" err="1" smtClean="0"/>
              <a:t>derive</a:t>
            </a:r>
            <a:r>
              <a:rPr lang="fr-FR" sz="2200" dirty="0" smtClean="0"/>
              <a:t> the HBM-</a:t>
            </a:r>
            <a:r>
              <a:rPr lang="fr-FR" sz="2200" dirty="0" err="1" smtClean="0"/>
              <a:t>GV</a:t>
            </a:r>
            <a:r>
              <a:rPr lang="fr-FR" sz="2200" baseline="-25000" dirty="0" err="1" smtClean="0"/>
              <a:t>worker</a:t>
            </a:r>
            <a:r>
              <a:rPr lang="fr-FR" sz="2200" dirty="0" smtClean="0"/>
              <a:t>, </a:t>
            </a:r>
            <a:r>
              <a:rPr lang="fr-FR" sz="2200" dirty="0" err="1" smtClean="0"/>
              <a:t>preference</a:t>
            </a:r>
            <a:r>
              <a:rPr lang="fr-FR" sz="2200" dirty="0" smtClean="0"/>
              <a:t> </a:t>
            </a:r>
            <a:r>
              <a:rPr lang="fr-FR" sz="2200" dirty="0" err="1" smtClean="0"/>
              <a:t>is</a:t>
            </a:r>
            <a:r>
              <a:rPr lang="fr-FR" sz="2200" dirty="0" smtClean="0"/>
              <a:t> </a:t>
            </a:r>
            <a:r>
              <a:rPr lang="fr-FR" sz="2200" dirty="0" err="1" smtClean="0"/>
              <a:t>given</a:t>
            </a:r>
            <a:r>
              <a:rPr lang="fr-FR" sz="2200" dirty="0" smtClean="0"/>
              <a:t> to:</a:t>
            </a:r>
          </a:p>
          <a:p>
            <a:pPr marL="457200" indent="-457200">
              <a:lnSpc>
                <a:spcPct val="150000"/>
              </a:lnSpc>
              <a:buAutoNum type="arabicParenR"/>
            </a:pPr>
            <a:r>
              <a:rPr lang="fr-FR" sz="2000" dirty="0" smtClean="0"/>
              <a:t>* Field </a:t>
            </a:r>
            <a:r>
              <a:rPr lang="fr-FR" sz="2000" dirty="0" err="1" smtClean="0"/>
              <a:t>studies</a:t>
            </a:r>
            <a:r>
              <a:rPr lang="fr-FR" sz="2000" dirty="0" smtClean="0"/>
              <a:t> </a:t>
            </a:r>
            <a:r>
              <a:rPr lang="fr-FR" sz="2000" dirty="0" err="1" smtClean="0"/>
              <a:t>containing</a:t>
            </a:r>
            <a:r>
              <a:rPr lang="fr-FR" sz="2000" dirty="0" smtClean="0"/>
              <a:t> data on dose-</a:t>
            </a:r>
            <a:r>
              <a:rPr lang="fr-FR" sz="2000" dirty="0" err="1" smtClean="0"/>
              <a:t>response</a:t>
            </a:r>
            <a:r>
              <a:rPr lang="fr-FR" sz="2000" dirty="0" smtClean="0"/>
              <a:t> </a:t>
            </a:r>
            <a:r>
              <a:rPr lang="fr-FR" sz="2000" dirty="0" err="1" smtClean="0"/>
              <a:t>effects</a:t>
            </a:r>
            <a:r>
              <a:rPr lang="fr-FR" sz="2000" dirty="0" smtClean="0"/>
              <a:t> or </a:t>
            </a:r>
            <a:r>
              <a:rPr lang="fr-FR" sz="2000" dirty="0" err="1" smtClean="0"/>
              <a:t>biological</a:t>
            </a:r>
            <a:r>
              <a:rPr lang="fr-FR" sz="2000" dirty="0" smtClean="0"/>
              <a:t> </a:t>
            </a:r>
            <a:r>
              <a:rPr lang="fr-FR" sz="2000" dirty="0" err="1" smtClean="0"/>
              <a:t>effects</a:t>
            </a:r>
            <a:r>
              <a:rPr lang="fr-FR" sz="2000" dirty="0" smtClean="0"/>
              <a:t> (HBM data </a:t>
            </a:r>
            <a:r>
              <a:rPr lang="fr-FR" sz="2000" dirty="0" smtClean="0">
                <a:sym typeface="Wingdings 3" panose="05040102010807070707" pitchFamily="18" charset="2"/>
              </a:rPr>
              <a:t>  </a:t>
            </a:r>
            <a:r>
              <a:rPr lang="fr-FR" sz="2000" dirty="0" err="1" smtClean="0">
                <a:sym typeface="Wingdings 3" panose="05040102010807070707" pitchFamily="18" charset="2"/>
              </a:rPr>
              <a:t>health</a:t>
            </a:r>
            <a:r>
              <a:rPr lang="fr-FR" sz="2000" dirty="0" smtClean="0">
                <a:sym typeface="Wingdings 3" panose="05040102010807070707" pitchFamily="18" charset="2"/>
              </a:rPr>
              <a:t> </a:t>
            </a:r>
            <a:r>
              <a:rPr lang="fr-FR" sz="2000" dirty="0" err="1" smtClean="0">
                <a:sym typeface="Wingdings 3" panose="05040102010807070707" pitchFamily="18" charset="2"/>
              </a:rPr>
              <a:t>effects</a:t>
            </a:r>
            <a:r>
              <a:rPr lang="fr-FR" sz="2000" dirty="0" smtClean="0">
                <a:sym typeface="Wingdings 3" panose="05040102010807070707" pitchFamily="18" charset="2"/>
              </a:rPr>
              <a:t>)</a:t>
            </a:r>
          </a:p>
          <a:p>
            <a:pPr marL="457200" indent="-457200">
              <a:lnSpc>
                <a:spcPct val="150000"/>
              </a:lnSpc>
              <a:buFontTx/>
              <a:buAutoNum type="arabicParenR"/>
            </a:pPr>
            <a:r>
              <a:rPr lang="fr-FR" sz="2000" dirty="0" smtClean="0"/>
              <a:t>* </a:t>
            </a:r>
            <a:r>
              <a:rPr lang="fr-FR" sz="2000" dirty="0" err="1" smtClean="0"/>
              <a:t>Human</a:t>
            </a:r>
            <a:r>
              <a:rPr lang="fr-FR" sz="2000" dirty="0" smtClean="0"/>
              <a:t> </a:t>
            </a:r>
            <a:r>
              <a:rPr lang="fr-FR" sz="2000" dirty="0" err="1" smtClean="0"/>
              <a:t>volunteers</a:t>
            </a:r>
            <a:r>
              <a:rPr lang="fr-FR" sz="2000" dirty="0" smtClean="0"/>
              <a:t>/</a:t>
            </a:r>
            <a:r>
              <a:rPr lang="fr-FR" sz="2000" dirty="0" err="1" smtClean="0"/>
              <a:t>Cohort</a:t>
            </a:r>
            <a:r>
              <a:rPr lang="fr-FR" sz="2000" dirty="0" smtClean="0"/>
              <a:t> </a:t>
            </a:r>
            <a:r>
              <a:rPr lang="fr-FR" sz="2000" dirty="0" err="1" smtClean="0"/>
              <a:t>studies</a:t>
            </a:r>
            <a:r>
              <a:rPr lang="fr-FR" sz="2000" dirty="0" smtClean="0"/>
              <a:t> </a:t>
            </a:r>
            <a:r>
              <a:rPr lang="fr-FR" sz="2000" dirty="0" err="1"/>
              <a:t>containing</a:t>
            </a:r>
            <a:r>
              <a:rPr lang="fr-FR" sz="2000" dirty="0"/>
              <a:t> data on dose-</a:t>
            </a:r>
            <a:r>
              <a:rPr lang="fr-FR" sz="2000" dirty="0" err="1"/>
              <a:t>response</a:t>
            </a:r>
            <a:r>
              <a:rPr lang="fr-FR" sz="2000" dirty="0"/>
              <a:t> </a:t>
            </a:r>
            <a:r>
              <a:rPr lang="fr-FR" sz="2000" dirty="0" err="1"/>
              <a:t>effects</a:t>
            </a:r>
            <a:r>
              <a:rPr lang="fr-FR" sz="2000" dirty="0"/>
              <a:t> or </a:t>
            </a:r>
            <a:r>
              <a:rPr lang="fr-FR" sz="2000" dirty="0" err="1"/>
              <a:t>biological</a:t>
            </a:r>
            <a:r>
              <a:rPr lang="fr-FR" sz="2000" dirty="0"/>
              <a:t> </a:t>
            </a:r>
            <a:r>
              <a:rPr lang="fr-FR" sz="2000" dirty="0" err="1"/>
              <a:t>effects</a:t>
            </a:r>
            <a:r>
              <a:rPr lang="fr-FR" sz="2000" dirty="0"/>
              <a:t> (HBM data </a:t>
            </a:r>
            <a:r>
              <a:rPr lang="fr-FR" sz="2000" dirty="0">
                <a:sym typeface="Wingdings 3" panose="05040102010807070707" pitchFamily="18" charset="2"/>
              </a:rPr>
              <a:t>  </a:t>
            </a:r>
            <a:r>
              <a:rPr lang="fr-FR" sz="2000" dirty="0" err="1">
                <a:sym typeface="Wingdings 3" panose="05040102010807070707" pitchFamily="18" charset="2"/>
              </a:rPr>
              <a:t>health</a:t>
            </a:r>
            <a:r>
              <a:rPr lang="fr-FR" sz="2000" dirty="0">
                <a:sym typeface="Wingdings 3" panose="05040102010807070707" pitchFamily="18" charset="2"/>
              </a:rPr>
              <a:t> </a:t>
            </a:r>
            <a:r>
              <a:rPr lang="fr-FR" sz="2000" dirty="0" err="1">
                <a:sym typeface="Wingdings 3" panose="05040102010807070707" pitchFamily="18" charset="2"/>
              </a:rPr>
              <a:t>effects</a:t>
            </a:r>
            <a:r>
              <a:rPr lang="fr-FR" sz="2000" dirty="0" smtClean="0">
                <a:sym typeface="Wingdings 3" panose="05040102010807070707" pitchFamily="18" charset="2"/>
              </a:rPr>
              <a:t>)</a:t>
            </a:r>
          </a:p>
          <a:p>
            <a:pPr marL="457200" indent="-457200">
              <a:lnSpc>
                <a:spcPct val="150000"/>
              </a:lnSpc>
              <a:buFontTx/>
              <a:buAutoNum type="arabicParenR"/>
            </a:pPr>
            <a:r>
              <a:rPr lang="fr-FR" sz="2000" dirty="0" smtClean="0">
                <a:sym typeface="Wingdings 3" panose="05040102010807070707" pitchFamily="18" charset="2"/>
              </a:rPr>
              <a:t>* </a:t>
            </a:r>
            <a:r>
              <a:rPr lang="fr-FR" sz="2000" dirty="0" err="1" smtClean="0">
                <a:sym typeface="Wingdings 3" panose="05040102010807070707" pitchFamily="18" charset="2"/>
              </a:rPr>
              <a:t>Based</a:t>
            </a:r>
            <a:r>
              <a:rPr lang="fr-FR" sz="2000" dirty="0" smtClean="0">
                <a:sym typeface="Wingdings 3" panose="05040102010807070707" pitchFamily="18" charset="2"/>
              </a:rPr>
              <a:t> on </a:t>
            </a:r>
            <a:r>
              <a:rPr lang="fr-FR" sz="2000" dirty="0" err="1" smtClean="0">
                <a:sym typeface="Wingdings 3" panose="05040102010807070707" pitchFamily="18" charset="2"/>
              </a:rPr>
              <a:t>exposure</a:t>
            </a:r>
            <a:r>
              <a:rPr lang="fr-FR" sz="2000" dirty="0" smtClean="0">
                <a:sym typeface="Wingdings 3" panose="05040102010807070707" pitchFamily="18" charset="2"/>
              </a:rPr>
              <a:t> </a:t>
            </a:r>
            <a:r>
              <a:rPr lang="fr-FR" sz="2000" dirty="0" err="1" smtClean="0">
                <a:sym typeface="Wingdings 3" panose="05040102010807070707" pitchFamily="18" charset="2"/>
              </a:rPr>
              <a:t>limit</a:t>
            </a:r>
            <a:r>
              <a:rPr lang="fr-FR" sz="2000" dirty="0" smtClean="0">
                <a:sym typeface="Wingdings 3" panose="05040102010807070707" pitchFamily="18" charset="2"/>
              </a:rPr>
              <a:t> </a:t>
            </a:r>
            <a:r>
              <a:rPr lang="fr-FR" sz="2000" dirty="0" err="1" smtClean="0">
                <a:sym typeface="Wingdings 3" panose="05040102010807070707" pitchFamily="18" charset="2"/>
              </a:rPr>
              <a:t>levels</a:t>
            </a:r>
            <a:r>
              <a:rPr lang="fr-FR" sz="2000" dirty="0" smtClean="0">
                <a:sym typeface="Wingdings 3" panose="05040102010807070707" pitchFamily="18" charset="2"/>
              </a:rPr>
              <a:t> (</a:t>
            </a:r>
            <a:r>
              <a:rPr lang="fr-FR" sz="2000" dirty="0" err="1" smtClean="0">
                <a:sym typeface="Wingdings 3" panose="05040102010807070707" pitchFamily="18" charset="2"/>
              </a:rPr>
              <a:t>e.g</a:t>
            </a:r>
            <a:r>
              <a:rPr lang="fr-FR" sz="2000" dirty="0" smtClean="0">
                <a:sym typeface="Wingdings 3" panose="05040102010807070707" pitchFamily="18" charset="2"/>
              </a:rPr>
              <a:t>. OEL) </a:t>
            </a:r>
            <a:r>
              <a:rPr lang="fr-FR" sz="2000" dirty="0" err="1" smtClean="0">
                <a:sym typeface="Wingdings 3" panose="05040102010807070707" pitchFamily="18" charset="2"/>
              </a:rPr>
              <a:t>provided</a:t>
            </a:r>
            <a:r>
              <a:rPr lang="fr-FR" sz="2000" dirty="0" smtClean="0">
                <a:sym typeface="Wingdings 3" panose="05040102010807070707" pitchFamily="18" charset="2"/>
              </a:rPr>
              <a:t> </a:t>
            </a:r>
            <a:r>
              <a:rPr lang="fr-FR" sz="2000" dirty="0" err="1" smtClean="0">
                <a:sym typeface="Wingdings 3" panose="05040102010807070707" pitchFamily="18" charset="2"/>
              </a:rPr>
              <a:t>correlations</a:t>
            </a:r>
            <a:r>
              <a:rPr lang="fr-FR" sz="2000" dirty="0" smtClean="0">
                <a:sym typeface="Wingdings 3" panose="05040102010807070707" pitchFamily="18" charset="2"/>
              </a:rPr>
              <a:t> </a:t>
            </a:r>
            <a:r>
              <a:rPr lang="fr-FR" sz="2000" dirty="0" err="1" smtClean="0">
                <a:sym typeface="Wingdings 3" panose="05040102010807070707" pitchFamily="18" charset="2"/>
              </a:rPr>
              <a:t>between</a:t>
            </a:r>
            <a:r>
              <a:rPr lang="fr-FR" sz="2000" dirty="0" smtClean="0">
                <a:sym typeface="Wingdings 3" panose="05040102010807070707" pitchFamily="18" charset="2"/>
              </a:rPr>
              <a:t> air </a:t>
            </a:r>
            <a:r>
              <a:rPr lang="fr-FR" sz="2000" dirty="0" err="1" smtClean="0">
                <a:sym typeface="Wingdings 3" panose="05040102010807070707" pitchFamily="18" charset="2"/>
              </a:rPr>
              <a:t>levels</a:t>
            </a:r>
            <a:r>
              <a:rPr lang="fr-FR" sz="2000" dirty="0" smtClean="0">
                <a:sym typeface="Wingdings 3" panose="05040102010807070707" pitchFamily="18" charset="2"/>
              </a:rPr>
              <a:t> and </a:t>
            </a:r>
            <a:r>
              <a:rPr lang="fr-FR" sz="2000" dirty="0" err="1" smtClean="0">
                <a:sym typeface="Wingdings 3" panose="05040102010807070707" pitchFamily="18" charset="2"/>
              </a:rPr>
              <a:t>selected</a:t>
            </a:r>
            <a:r>
              <a:rPr lang="fr-FR" sz="2000" dirty="0" smtClean="0">
                <a:sym typeface="Wingdings 3" panose="05040102010807070707" pitchFamily="18" charset="2"/>
              </a:rPr>
              <a:t> </a:t>
            </a:r>
            <a:r>
              <a:rPr lang="fr-FR" sz="2000" dirty="0" err="1" smtClean="0">
                <a:sym typeface="Wingdings 3" panose="05040102010807070707" pitchFamily="18" charset="2"/>
              </a:rPr>
              <a:t>biomarker</a:t>
            </a:r>
            <a:r>
              <a:rPr lang="fr-FR" sz="2000" dirty="0" smtClean="0">
                <a:sym typeface="Wingdings 3" panose="05040102010807070707" pitchFamily="18" charset="2"/>
              </a:rPr>
              <a:t>(s) </a:t>
            </a:r>
            <a:r>
              <a:rPr lang="fr-FR" sz="2000" dirty="0" err="1" smtClean="0">
                <a:sym typeface="Wingdings 3" panose="05040102010807070707" pitchFamily="18" charset="2"/>
              </a:rPr>
              <a:t>level</a:t>
            </a:r>
            <a:r>
              <a:rPr lang="fr-FR" sz="2000" dirty="0" smtClean="0">
                <a:sym typeface="Wingdings 3" panose="05040102010807070707" pitchFamily="18" charset="2"/>
              </a:rPr>
              <a:t> have been </a:t>
            </a:r>
            <a:r>
              <a:rPr lang="fr-FR" sz="2000" dirty="0" err="1" smtClean="0">
                <a:sym typeface="Wingdings 3" panose="05040102010807070707" pitchFamily="18" charset="2"/>
              </a:rPr>
              <a:t>established</a:t>
            </a:r>
            <a:endParaRPr lang="fr-FR" sz="2000" dirty="0" smtClean="0">
              <a:sym typeface="Wingdings 3" panose="05040102010807070707" pitchFamily="18" charset="2"/>
            </a:endParaRPr>
          </a:p>
          <a:p>
            <a:pPr>
              <a:lnSpc>
                <a:spcPts val="2900"/>
              </a:lnSpc>
              <a:spcBef>
                <a:spcPts val="1800"/>
              </a:spcBef>
              <a:spcAft>
                <a:spcPts val="600"/>
              </a:spcAft>
            </a:pPr>
            <a:r>
              <a:rPr lang="fr-FR" sz="2200" dirty="0" err="1" smtClean="0">
                <a:sym typeface="Wingdings 3" panose="05040102010807070707" pitchFamily="18" charset="2"/>
              </a:rPr>
              <a:t>Deriving</a:t>
            </a:r>
            <a:r>
              <a:rPr lang="fr-FR" sz="2200" dirty="0" smtClean="0">
                <a:sym typeface="Wingdings 3" panose="05040102010807070707" pitchFamily="18" charset="2"/>
              </a:rPr>
              <a:t> the HBM-</a:t>
            </a:r>
            <a:r>
              <a:rPr lang="fr-FR" sz="2200" dirty="0" err="1" smtClean="0">
                <a:sym typeface="Wingdings 3" panose="05040102010807070707" pitchFamily="18" charset="2"/>
              </a:rPr>
              <a:t>GV</a:t>
            </a:r>
            <a:r>
              <a:rPr lang="fr-FR" sz="2200" baseline="-25000" dirty="0" err="1" smtClean="0">
                <a:sym typeface="Wingdings 3" panose="05040102010807070707" pitchFamily="18" charset="2"/>
              </a:rPr>
              <a:t>worker</a:t>
            </a:r>
            <a:r>
              <a:rPr lang="fr-FR" sz="2200" baseline="-25000" dirty="0" smtClean="0">
                <a:sym typeface="Wingdings 3" panose="05040102010807070707" pitchFamily="18" charset="2"/>
              </a:rPr>
              <a:t> </a:t>
            </a:r>
            <a:r>
              <a:rPr lang="fr-FR" sz="2200" dirty="0" err="1" smtClean="0">
                <a:sym typeface="Wingdings 3" panose="05040102010807070707" pitchFamily="18" charset="2"/>
              </a:rPr>
              <a:t>from</a:t>
            </a:r>
            <a:r>
              <a:rPr lang="fr-FR" sz="2200" dirty="0" smtClean="0">
                <a:sym typeface="Wingdings 3" panose="05040102010807070707" pitchFamily="18" charset="2"/>
              </a:rPr>
              <a:t> animal </a:t>
            </a:r>
            <a:r>
              <a:rPr lang="fr-FR" sz="2200" dirty="0" err="1" smtClean="0">
                <a:sym typeface="Wingdings 3" panose="05040102010807070707" pitchFamily="18" charset="2"/>
              </a:rPr>
              <a:t>toxicological</a:t>
            </a:r>
            <a:r>
              <a:rPr lang="fr-FR" sz="2200" dirty="0" smtClean="0">
                <a:sym typeface="Wingdings 3" panose="05040102010807070707" pitchFamily="18" charset="2"/>
              </a:rPr>
              <a:t> </a:t>
            </a:r>
            <a:r>
              <a:rPr lang="fr-FR" sz="2200" dirty="0" err="1" smtClean="0">
                <a:sym typeface="Wingdings 3" panose="05040102010807070707" pitchFamily="18" charset="2"/>
              </a:rPr>
              <a:t>studies</a:t>
            </a:r>
            <a:r>
              <a:rPr lang="fr-FR" sz="2200" dirty="0" smtClean="0">
                <a:sym typeface="Wingdings 3" panose="05040102010807070707" pitchFamily="18" charset="2"/>
              </a:rPr>
              <a:t> (</a:t>
            </a:r>
            <a:r>
              <a:rPr lang="fr-FR" sz="2200" dirty="0" err="1" smtClean="0">
                <a:sym typeface="Wingdings 3" panose="05040102010807070707" pitchFamily="18" charset="2"/>
              </a:rPr>
              <a:t>external</a:t>
            </a:r>
            <a:r>
              <a:rPr lang="fr-FR" sz="2200" dirty="0" smtClean="0">
                <a:sym typeface="Wingdings 3" panose="05040102010807070707" pitchFamily="18" charset="2"/>
              </a:rPr>
              <a:t> doses) </a:t>
            </a:r>
            <a:r>
              <a:rPr lang="fr-FR" sz="2200" dirty="0" err="1" smtClean="0">
                <a:sym typeface="Wingdings 3" panose="05040102010807070707" pitchFamily="18" charset="2"/>
              </a:rPr>
              <a:t>involves</a:t>
            </a:r>
            <a:r>
              <a:rPr lang="fr-FR" sz="2200" dirty="0" smtClean="0">
                <a:sym typeface="Wingdings 3" panose="05040102010807070707" pitchFamily="18" charset="2"/>
              </a:rPr>
              <a:t> </a:t>
            </a:r>
            <a:r>
              <a:rPr lang="fr-FR" sz="2200" dirty="0" err="1" smtClean="0">
                <a:sym typeface="Wingdings 3" panose="05040102010807070707" pitchFamily="18" charset="2"/>
              </a:rPr>
              <a:t>many</a:t>
            </a:r>
            <a:r>
              <a:rPr lang="fr-FR" sz="2200" dirty="0" smtClean="0">
                <a:sym typeface="Wingdings 3" panose="05040102010807070707" pitchFamily="18" charset="2"/>
              </a:rPr>
              <a:t> extrapolations/</a:t>
            </a:r>
            <a:r>
              <a:rPr lang="fr-FR" sz="2200" dirty="0" err="1" smtClean="0">
                <a:sym typeface="Wingdings 3" panose="05040102010807070707" pitchFamily="18" charset="2"/>
              </a:rPr>
              <a:t>assumptions</a:t>
            </a:r>
            <a:r>
              <a:rPr lang="fr-FR" sz="2200" dirty="0" smtClean="0">
                <a:sym typeface="Wingdings 3" panose="05040102010807070707" pitchFamily="18" charset="2"/>
              </a:rPr>
              <a:t>  </a:t>
            </a:r>
            <a:r>
              <a:rPr lang="fr-FR" sz="2200" dirty="0" err="1" smtClean="0">
                <a:sym typeface="Wingdings 3" panose="05040102010807070707" pitchFamily="18" charset="2"/>
              </a:rPr>
              <a:t>Recommendation</a:t>
            </a:r>
            <a:r>
              <a:rPr lang="fr-FR" sz="2200" dirty="0" smtClean="0">
                <a:sym typeface="Wingdings 3" panose="05040102010807070707" pitchFamily="18" charset="2"/>
              </a:rPr>
              <a:t> to the </a:t>
            </a:r>
            <a:r>
              <a:rPr lang="fr-FR" sz="2200" dirty="0" err="1" smtClean="0">
                <a:sym typeface="Wingdings 3" panose="05040102010807070707" pitchFamily="18" charset="2"/>
              </a:rPr>
              <a:t>occupational</a:t>
            </a:r>
            <a:r>
              <a:rPr lang="fr-FR" sz="2200" dirty="0" smtClean="0">
                <a:sym typeface="Wingdings 3" panose="05040102010807070707" pitchFamily="18" charset="2"/>
              </a:rPr>
              <a:t> </a:t>
            </a:r>
            <a:r>
              <a:rPr lang="fr-FR" sz="2200" dirty="0" err="1" smtClean="0">
                <a:sym typeface="Wingdings 3" panose="05040102010807070707" pitchFamily="18" charset="2"/>
              </a:rPr>
              <a:t>hygienists</a:t>
            </a:r>
            <a:r>
              <a:rPr lang="fr-FR" sz="2200" dirty="0" smtClean="0">
                <a:sym typeface="Wingdings 3" panose="05040102010807070707" pitchFamily="18" charset="2"/>
              </a:rPr>
              <a:t> to </a:t>
            </a:r>
            <a:r>
              <a:rPr lang="fr-FR" sz="2200" dirty="0" err="1" smtClean="0">
                <a:sym typeface="Wingdings 3" panose="05040102010807070707" pitchFamily="18" charset="2"/>
              </a:rPr>
              <a:t>better</a:t>
            </a:r>
            <a:r>
              <a:rPr lang="fr-FR" sz="2200" dirty="0" smtClean="0">
                <a:sym typeface="Wingdings 3" panose="05040102010807070707" pitchFamily="18" charset="2"/>
              </a:rPr>
              <a:t> </a:t>
            </a:r>
            <a:r>
              <a:rPr lang="fr-FR" sz="2200" dirty="0" err="1" smtClean="0">
                <a:sym typeface="Wingdings 3" panose="05040102010807070707" pitchFamily="18" charset="2"/>
              </a:rPr>
              <a:t>rely</a:t>
            </a:r>
            <a:r>
              <a:rPr lang="fr-FR" sz="2200" dirty="0" smtClean="0">
                <a:sym typeface="Wingdings 3" panose="05040102010807070707" pitchFamily="18" charset="2"/>
              </a:rPr>
              <a:t> on the </a:t>
            </a:r>
            <a:r>
              <a:rPr lang="fr-FR" sz="2200" dirty="0" err="1" smtClean="0">
                <a:sym typeface="Wingdings 3" panose="05040102010807070707" pitchFamily="18" charset="2"/>
              </a:rPr>
              <a:t>biological</a:t>
            </a:r>
            <a:r>
              <a:rPr lang="fr-FR" sz="2200" dirty="0" smtClean="0">
                <a:sym typeface="Wingdings 3" panose="05040102010807070707" pitchFamily="18" charset="2"/>
              </a:rPr>
              <a:t> </a:t>
            </a:r>
            <a:r>
              <a:rPr lang="fr-FR" sz="2200" dirty="0" err="1" smtClean="0">
                <a:sym typeface="Wingdings 3" panose="05040102010807070707" pitchFamily="18" charset="2"/>
              </a:rPr>
              <a:t>reference</a:t>
            </a:r>
            <a:r>
              <a:rPr lang="fr-FR" sz="2200" dirty="0" smtClean="0">
                <a:sym typeface="Wingdings 3" panose="05040102010807070707" pitchFamily="18" charset="2"/>
              </a:rPr>
              <a:t> value to </a:t>
            </a:r>
            <a:r>
              <a:rPr lang="fr-FR" sz="2200" dirty="0" err="1" smtClean="0">
                <a:sym typeface="Wingdings 3" panose="05040102010807070707" pitchFamily="18" charset="2"/>
              </a:rPr>
              <a:t>assess</a:t>
            </a:r>
            <a:r>
              <a:rPr lang="fr-FR" sz="2200" dirty="0" smtClean="0">
                <a:sym typeface="Wingdings 3" panose="05040102010807070707" pitchFamily="18" charset="2"/>
              </a:rPr>
              <a:t> </a:t>
            </a:r>
            <a:r>
              <a:rPr lang="fr-FR" sz="2200" dirty="0" err="1" smtClean="0">
                <a:sym typeface="Wingdings 3" panose="05040102010807070707" pitchFamily="18" charset="2"/>
              </a:rPr>
              <a:t>exposure</a:t>
            </a:r>
            <a:r>
              <a:rPr lang="fr-FR" sz="2200" dirty="0" smtClean="0">
                <a:sym typeface="Wingdings 3" panose="05040102010807070707" pitchFamily="18" charset="2"/>
              </a:rPr>
              <a:t> of </a:t>
            </a:r>
            <a:r>
              <a:rPr lang="fr-FR" sz="2200" dirty="0" err="1" smtClean="0">
                <a:sym typeface="Wingdings 3" panose="05040102010807070707" pitchFamily="18" charset="2"/>
              </a:rPr>
              <a:t>workers</a:t>
            </a:r>
            <a:r>
              <a:rPr lang="fr-FR" sz="2200" dirty="0" smtClean="0">
                <a:sym typeface="Wingdings 3" panose="05040102010807070707" pitchFamily="18" charset="2"/>
              </a:rPr>
              <a:t> at the </a:t>
            </a:r>
            <a:r>
              <a:rPr lang="fr-FR" sz="2200" dirty="0" err="1" smtClean="0">
                <a:sym typeface="Wingdings 3" panose="05040102010807070707" pitchFamily="18" charset="2"/>
              </a:rPr>
              <a:t>workplace</a:t>
            </a:r>
            <a:r>
              <a:rPr lang="fr-FR" sz="2200" dirty="0" smtClean="0">
                <a:sym typeface="Wingdings 3" panose="05040102010807070707" pitchFamily="18" charset="2"/>
              </a:rPr>
              <a:t> </a:t>
            </a:r>
          </a:p>
        </p:txBody>
      </p:sp>
      <p:sp>
        <p:nvSpPr>
          <p:cNvPr id="5" name="Flèche vers le bas 4"/>
          <p:cNvSpPr/>
          <p:nvPr/>
        </p:nvSpPr>
        <p:spPr>
          <a:xfrm>
            <a:off x="419100" y="1689100"/>
            <a:ext cx="595058" cy="2628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22245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8216081" y="6445316"/>
            <a:ext cx="506976" cy="363538"/>
          </a:xfrm>
        </p:spPr>
        <p:txBody>
          <a:bodyPr/>
          <a:lstStyle/>
          <a:p>
            <a:fld id="{5633DB0C-9BEB-4F98-9016-D6547ACC6BB2}" type="slidenum">
              <a:rPr lang="en-US" smtClean="0"/>
              <a:pPr/>
              <a:t>4</a:t>
            </a:fld>
            <a:endParaRPr lang="en-US" dirty="0"/>
          </a:p>
        </p:txBody>
      </p:sp>
      <p:sp>
        <p:nvSpPr>
          <p:cNvPr id="9" name="Textfeld 8"/>
          <p:cNvSpPr txBox="1"/>
          <p:nvPr/>
        </p:nvSpPr>
        <p:spPr>
          <a:xfrm>
            <a:off x="3662248" y="64807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2" name="Rectangle 1"/>
          <p:cNvSpPr/>
          <p:nvPr/>
        </p:nvSpPr>
        <p:spPr>
          <a:xfrm>
            <a:off x="443681" y="176850"/>
            <a:ext cx="7772400" cy="492443"/>
          </a:xfrm>
          <a:prstGeom prst="rect">
            <a:avLst/>
          </a:prstGeom>
        </p:spPr>
        <p:txBody>
          <a:bodyPr wrap="square">
            <a:spAutoFit/>
          </a:bodyPr>
          <a:lstStyle/>
          <a:p>
            <a:pPr lvl="0" eaLnBrk="0" fontAlgn="base" hangingPunct="0">
              <a:spcBef>
                <a:spcPct val="0"/>
              </a:spcBef>
              <a:spcAft>
                <a:spcPct val="0"/>
              </a:spcAft>
            </a:pPr>
            <a:r>
              <a:rPr lang="en-US" sz="2600" b="1" dirty="0" smtClean="0">
                <a:solidFill>
                  <a:srgbClr val="4C91AE"/>
                </a:solidFill>
              </a:rPr>
              <a:t>Some specificities of the derivation of HBM-</a:t>
            </a:r>
            <a:r>
              <a:rPr lang="en-US" sz="2600" b="1" dirty="0" err="1" smtClean="0">
                <a:solidFill>
                  <a:srgbClr val="4C91AE"/>
                </a:solidFill>
              </a:rPr>
              <a:t>GV</a:t>
            </a:r>
            <a:r>
              <a:rPr lang="en-US" sz="2600" b="1" baseline="-25000" dirty="0" err="1" smtClean="0">
                <a:solidFill>
                  <a:srgbClr val="4C91AE"/>
                </a:solidFill>
              </a:rPr>
              <a:t>worker</a:t>
            </a:r>
            <a:endParaRPr lang="en-US" sz="2600" b="1" baseline="-25000" dirty="0">
              <a:solidFill>
                <a:srgbClr val="4C91AE"/>
              </a:solidFill>
            </a:endParaRPr>
          </a:p>
        </p:txBody>
      </p:sp>
      <p:sp>
        <p:nvSpPr>
          <p:cNvPr id="6" name="ZoneTexte 5"/>
          <p:cNvSpPr txBox="1"/>
          <p:nvPr/>
        </p:nvSpPr>
        <p:spPr>
          <a:xfrm>
            <a:off x="302957" y="873933"/>
            <a:ext cx="8382000" cy="461665"/>
          </a:xfrm>
          <a:prstGeom prst="rect">
            <a:avLst/>
          </a:prstGeom>
          <a:noFill/>
        </p:spPr>
        <p:txBody>
          <a:bodyPr wrap="square" rtlCol="0">
            <a:spAutoFit/>
          </a:bodyPr>
          <a:lstStyle/>
          <a:p>
            <a:pPr marL="342900" indent="-342900">
              <a:buFont typeface="Wingdings" panose="05000000000000000000" pitchFamily="2" charset="2"/>
              <a:buChar char="Ø"/>
            </a:pPr>
            <a:r>
              <a:rPr lang="en-US" sz="2300" b="1" dirty="0" err="1" smtClean="0"/>
              <a:t>Interindividual</a:t>
            </a:r>
            <a:r>
              <a:rPr lang="en-US" sz="2300" b="1" dirty="0" smtClean="0"/>
              <a:t> </a:t>
            </a:r>
            <a:r>
              <a:rPr lang="en-US" sz="2300" b="1" dirty="0"/>
              <a:t>(human) variability </a:t>
            </a:r>
            <a:r>
              <a:rPr lang="en-US" sz="2300" b="1" dirty="0" smtClean="0"/>
              <a:t>assessment factor (AF</a:t>
            </a:r>
            <a:r>
              <a:rPr lang="en-US" sz="2300" b="1" baseline="-25000" dirty="0" smtClean="0"/>
              <a:t>H</a:t>
            </a:r>
            <a:r>
              <a:rPr lang="en-US" sz="2300" b="1" dirty="0" smtClean="0"/>
              <a:t>)  </a:t>
            </a:r>
            <a:endParaRPr lang="fr-FR" sz="2300" b="1" dirty="0"/>
          </a:p>
        </p:txBody>
      </p:sp>
      <p:sp>
        <p:nvSpPr>
          <p:cNvPr id="8" name="Rectangle 7"/>
          <p:cNvSpPr/>
          <p:nvPr/>
        </p:nvSpPr>
        <p:spPr>
          <a:xfrm>
            <a:off x="609600" y="1351006"/>
            <a:ext cx="8280400" cy="134737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000" dirty="0" smtClean="0">
                <a:sym typeface="Wingdings 3" panose="05040102010807070707" pitchFamily="18" charset="2"/>
              </a:rPr>
              <a:t> </a:t>
            </a:r>
            <a:r>
              <a:rPr lang="en-US" sz="2000" dirty="0" smtClean="0"/>
              <a:t>accounting </a:t>
            </a:r>
            <a:r>
              <a:rPr lang="en-US" sz="2000" dirty="0"/>
              <a:t>for general </a:t>
            </a:r>
            <a:r>
              <a:rPr lang="en-US" sz="2000" b="1" dirty="0"/>
              <a:t>physiological</a:t>
            </a:r>
            <a:r>
              <a:rPr lang="en-US" sz="2000" dirty="0"/>
              <a:t> and </a:t>
            </a:r>
            <a:r>
              <a:rPr lang="en-US" sz="2000" b="1" dirty="0"/>
              <a:t>metabolic variation within the human population</a:t>
            </a:r>
            <a:r>
              <a:rPr lang="en-US" sz="2000" dirty="0"/>
              <a:t> and the </a:t>
            </a:r>
            <a:r>
              <a:rPr lang="en-US" sz="2000" b="1" dirty="0"/>
              <a:t>possibility that there may be sensitive subpopulations</a:t>
            </a:r>
            <a:r>
              <a:rPr lang="en-US" sz="2000" dirty="0"/>
              <a:t> due to variations in </a:t>
            </a:r>
            <a:r>
              <a:rPr lang="en-US" sz="2000" dirty="0" smtClean="0"/>
              <a:t>e.g. age</a:t>
            </a:r>
            <a:r>
              <a:rPr lang="en-US" sz="2000" dirty="0"/>
              <a:t>, sex, genetic susceptibility, pre-existing </a:t>
            </a:r>
            <a:r>
              <a:rPr lang="en-US" sz="2000" dirty="0" smtClean="0"/>
              <a:t>diseases</a:t>
            </a:r>
            <a:endParaRPr lang="fr-FR" dirty="0"/>
          </a:p>
        </p:txBody>
      </p:sp>
      <p:sp>
        <p:nvSpPr>
          <p:cNvPr id="11" name="ZoneTexte 10"/>
          <p:cNvSpPr txBox="1"/>
          <p:nvPr/>
        </p:nvSpPr>
        <p:spPr>
          <a:xfrm>
            <a:off x="711200" y="2792438"/>
            <a:ext cx="8178799" cy="1785104"/>
          </a:xfrm>
          <a:prstGeom prst="rect">
            <a:avLst/>
          </a:prstGeom>
          <a:noFill/>
        </p:spPr>
        <p:txBody>
          <a:bodyPr wrap="square" rtlCol="0">
            <a:spAutoFit/>
          </a:bodyPr>
          <a:lstStyle/>
          <a:p>
            <a:pPr>
              <a:spcBef>
                <a:spcPts val="600"/>
              </a:spcBef>
              <a:spcAft>
                <a:spcPts val="600"/>
              </a:spcAft>
            </a:pPr>
            <a:r>
              <a:rPr lang="fr-FR" sz="2000" b="1" dirty="0" smtClean="0"/>
              <a:t>AF</a:t>
            </a:r>
            <a:r>
              <a:rPr lang="fr-FR" sz="2000" b="1" baseline="-25000" dirty="0" smtClean="0"/>
              <a:t>H</a:t>
            </a:r>
            <a:r>
              <a:rPr lang="fr-FR" sz="2000" b="1" dirty="0" smtClean="0"/>
              <a:t> default value of 10 for the </a:t>
            </a:r>
            <a:r>
              <a:rPr lang="fr-FR" sz="2000" b="1" dirty="0" err="1" smtClean="0"/>
              <a:t>general</a:t>
            </a:r>
            <a:r>
              <a:rPr lang="fr-FR" sz="2000" b="1" dirty="0" smtClean="0"/>
              <a:t> population </a:t>
            </a:r>
            <a:r>
              <a:rPr lang="fr-FR" sz="2000" dirty="0" smtClean="0"/>
              <a:t>(</a:t>
            </a:r>
            <a:r>
              <a:rPr lang="fr-FR" sz="2000" dirty="0" err="1" smtClean="0"/>
              <a:t>including</a:t>
            </a:r>
            <a:r>
              <a:rPr lang="fr-FR" sz="2000" dirty="0" smtClean="0"/>
              <a:t> </a:t>
            </a:r>
            <a:r>
              <a:rPr lang="fr-FR" sz="2000" dirty="0" err="1" smtClean="0"/>
              <a:t>toddlers</a:t>
            </a:r>
            <a:r>
              <a:rPr lang="fr-FR" sz="2000" dirty="0" smtClean="0"/>
              <a:t>, </a:t>
            </a:r>
            <a:r>
              <a:rPr lang="fr-FR" sz="2000" dirty="0" err="1" smtClean="0"/>
              <a:t>child</a:t>
            </a:r>
            <a:r>
              <a:rPr lang="fr-FR" sz="2000" dirty="0" smtClean="0"/>
              <a:t>, </a:t>
            </a:r>
            <a:r>
              <a:rPr lang="fr-FR" sz="2000" dirty="0" err="1" smtClean="0"/>
              <a:t>elderly</a:t>
            </a:r>
            <a:r>
              <a:rPr lang="fr-FR" sz="2000" dirty="0" smtClean="0"/>
              <a:t> …)</a:t>
            </a:r>
          </a:p>
          <a:p>
            <a:pPr>
              <a:spcBef>
                <a:spcPts val="600"/>
              </a:spcBef>
              <a:spcAft>
                <a:spcPts val="600"/>
              </a:spcAft>
            </a:pPr>
            <a:r>
              <a:rPr lang="fr-FR" sz="2000" b="1" dirty="0">
                <a:solidFill>
                  <a:srgbClr val="C00000"/>
                </a:solidFill>
              </a:rPr>
              <a:t>AF</a:t>
            </a:r>
            <a:r>
              <a:rPr lang="fr-FR" sz="2000" b="1" baseline="-25000" dirty="0">
                <a:solidFill>
                  <a:srgbClr val="C00000"/>
                </a:solidFill>
              </a:rPr>
              <a:t>H</a:t>
            </a:r>
            <a:r>
              <a:rPr lang="fr-FR" sz="2000" b="1" dirty="0">
                <a:solidFill>
                  <a:srgbClr val="C00000"/>
                </a:solidFill>
              </a:rPr>
              <a:t> default value of </a:t>
            </a:r>
            <a:r>
              <a:rPr lang="fr-FR" sz="2000" b="1" dirty="0" smtClean="0">
                <a:solidFill>
                  <a:srgbClr val="C00000"/>
                </a:solidFill>
              </a:rPr>
              <a:t>5 </a:t>
            </a:r>
            <a:r>
              <a:rPr lang="fr-FR" sz="2000" b="1" dirty="0">
                <a:solidFill>
                  <a:srgbClr val="C00000"/>
                </a:solidFill>
              </a:rPr>
              <a:t>for the </a:t>
            </a:r>
            <a:r>
              <a:rPr lang="fr-FR" sz="2000" b="1" dirty="0" err="1" smtClean="0">
                <a:solidFill>
                  <a:srgbClr val="C00000"/>
                </a:solidFill>
              </a:rPr>
              <a:t>workers</a:t>
            </a:r>
            <a:r>
              <a:rPr lang="fr-FR" sz="2000" dirty="0" smtClean="0"/>
              <a:t>, as </a:t>
            </a:r>
            <a:r>
              <a:rPr lang="fr-FR" sz="2000" dirty="0" err="1" smtClean="0"/>
              <a:t>considered</a:t>
            </a:r>
            <a:r>
              <a:rPr lang="fr-FR" sz="2000" dirty="0" smtClean="0"/>
              <a:t> a more </a:t>
            </a:r>
            <a:r>
              <a:rPr lang="fr-FR" sz="2000" b="1" dirty="0" err="1" smtClean="0"/>
              <a:t>homogeneous</a:t>
            </a:r>
            <a:r>
              <a:rPr lang="fr-FR" sz="2000" dirty="0" smtClean="0"/>
              <a:t> (do not </a:t>
            </a:r>
            <a:r>
              <a:rPr lang="fr-FR" sz="2000" dirty="0" err="1" smtClean="0"/>
              <a:t>include</a:t>
            </a:r>
            <a:r>
              <a:rPr lang="fr-FR" sz="2000" dirty="0" smtClean="0"/>
              <a:t> </a:t>
            </a:r>
            <a:r>
              <a:rPr lang="fr-FR" sz="2000" dirty="0" err="1" smtClean="0"/>
              <a:t>very</a:t>
            </a:r>
            <a:r>
              <a:rPr lang="fr-FR" sz="2000" dirty="0" smtClean="0"/>
              <a:t> </a:t>
            </a:r>
            <a:r>
              <a:rPr lang="fr-FR" sz="2000" dirty="0" err="1" smtClean="0"/>
              <a:t>young</a:t>
            </a:r>
            <a:r>
              <a:rPr lang="fr-FR" sz="2000" dirty="0" smtClean="0"/>
              <a:t> and </a:t>
            </a:r>
            <a:r>
              <a:rPr lang="fr-FR" sz="2000" dirty="0" err="1" smtClean="0"/>
              <a:t>very</a:t>
            </a:r>
            <a:r>
              <a:rPr lang="fr-FR" sz="2000" dirty="0" smtClean="0"/>
              <a:t> </a:t>
            </a:r>
            <a:r>
              <a:rPr lang="fr-FR" sz="2000" dirty="0" err="1" smtClean="0"/>
              <a:t>old</a:t>
            </a:r>
            <a:r>
              <a:rPr lang="fr-FR" sz="2000" dirty="0" smtClean="0"/>
              <a:t> </a:t>
            </a:r>
            <a:r>
              <a:rPr lang="fr-FR" sz="2000" dirty="0" err="1" smtClean="0"/>
              <a:t>individuals</a:t>
            </a:r>
            <a:r>
              <a:rPr lang="fr-FR" sz="2000" dirty="0" smtClean="0"/>
              <a:t>) and </a:t>
            </a:r>
            <a:r>
              <a:rPr lang="fr-FR" sz="2000" b="1" dirty="0" err="1" smtClean="0"/>
              <a:t>healthier</a:t>
            </a:r>
            <a:r>
              <a:rPr lang="fr-FR" sz="2000" b="1" dirty="0" smtClean="0"/>
              <a:t> population </a:t>
            </a:r>
            <a:r>
              <a:rPr lang="fr-FR" sz="2000" dirty="0" smtClean="0"/>
              <a:t>(</a:t>
            </a:r>
            <a:r>
              <a:rPr lang="fr-FR" sz="2000" dirty="0" err="1" smtClean="0"/>
              <a:t>healthy</a:t>
            </a:r>
            <a:r>
              <a:rPr lang="fr-FR" sz="2000" dirty="0" smtClean="0"/>
              <a:t> </a:t>
            </a:r>
            <a:r>
              <a:rPr lang="fr-FR" sz="2000" dirty="0" err="1" smtClean="0"/>
              <a:t>worker</a:t>
            </a:r>
            <a:r>
              <a:rPr lang="fr-FR" sz="2000" dirty="0" smtClean="0"/>
              <a:t> </a:t>
            </a:r>
            <a:r>
              <a:rPr lang="fr-FR" sz="2000" dirty="0" err="1" smtClean="0"/>
              <a:t>effect</a:t>
            </a:r>
            <a:r>
              <a:rPr lang="fr-FR" sz="2000" dirty="0" smtClean="0"/>
              <a:t>)</a:t>
            </a:r>
            <a:endParaRPr lang="fr-FR" sz="2000" dirty="0"/>
          </a:p>
        </p:txBody>
      </p:sp>
      <p:sp>
        <p:nvSpPr>
          <p:cNvPr id="14" name="ZoneTexte 13"/>
          <p:cNvSpPr txBox="1"/>
          <p:nvPr/>
        </p:nvSpPr>
        <p:spPr>
          <a:xfrm>
            <a:off x="315656" y="4734807"/>
            <a:ext cx="8574343" cy="800219"/>
          </a:xfrm>
          <a:prstGeom prst="rect">
            <a:avLst/>
          </a:prstGeom>
          <a:noFill/>
        </p:spPr>
        <p:txBody>
          <a:bodyPr wrap="square" rtlCol="0">
            <a:spAutoFit/>
          </a:bodyPr>
          <a:lstStyle/>
          <a:p>
            <a:pPr marL="342900" indent="-342900">
              <a:buFont typeface="Wingdings" panose="05000000000000000000" pitchFamily="2" charset="2"/>
              <a:buChar char="Ø"/>
            </a:pPr>
            <a:r>
              <a:rPr lang="fr-FR" sz="2300" dirty="0" err="1" smtClean="0"/>
              <a:t>Consideration</a:t>
            </a:r>
            <a:r>
              <a:rPr lang="fr-FR" sz="2300" dirty="0" smtClean="0"/>
              <a:t> of the </a:t>
            </a:r>
            <a:r>
              <a:rPr lang="fr-FR" sz="2300" dirty="0" err="1" smtClean="0"/>
              <a:t>most</a:t>
            </a:r>
            <a:r>
              <a:rPr lang="fr-FR" sz="2300" dirty="0" smtClean="0"/>
              <a:t> </a:t>
            </a:r>
            <a:r>
              <a:rPr lang="fr-FR" sz="2300" b="1" dirty="0" smtClean="0"/>
              <a:t>probable route of </a:t>
            </a:r>
            <a:r>
              <a:rPr lang="fr-FR" sz="2300" b="1" dirty="0" err="1" smtClean="0"/>
              <a:t>exposure</a:t>
            </a:r>
            <a:r>
              <a:rPr lang="fr-FR" sz="2300" b="1" dirty="0" smtClean="0"/>
              <a:t> </a:t>
            </a:r>
            <a:r>
              <a:rPr lang="fr-FR" sz="2300" dirty="0" smtClean="0"/>
              <a:t>for </a:t>
            </a:r>
            <a:r>
              <a:rPr lang="fr-FR" sz="2300" dirty="0" err="1" smtClean="0"/>
              <a:t>workers</a:t>
            </a:r>
            <a:r>
              <a:rPr lang="fr-FR" sz="2300" dirty="0" smtClean="0"/>
              <a:t> (</a:t>
            </a:r>
            <a:r>
              <a:rPr lang="fr-FR" sz="2300" dirty="0" err="1" smtClean="0"/>
              <a:t>dermal</a:t>
            </a:r>
            <a:r>
              <a:rPr lang="fr-FR" sz="2300" dirty="0" smtClean="0"/>
              <a:t>/inhalation)</a:t>
            </a:r>
            <a:endParaRPr lang="fr-FR" sz="2300" dirty="0"/>
          </a:p>
        </p:txBody>
      </p:sp>
      <p:sp>
        <p:nvSpPr>
          <p:cNvPr id="10" name="ZoneTexte 9"/>
          <p:cNvSpPr txBox="1"/>
          <p:nvPr/>
        </p:nvSpPr>
        <p:spPr>
          <a:xfrm>
            <a:off x="315656" y="5543593"/>
            <a:ext cx="8663243" cy="1107996"/>
          </a:xfrm>
          <a:prstGeom prst="rect">
            <a:avLst/>
          </a:prstGeom>
          <a:noFill/>
        </p:spPr>
        <p:txBody>
          <a:bodyPr wrap="square" rtlCol="0">
            <a:spAutoFit/>
          </a:bodyPr>
          <a:lstStyle/>
          <a:p>
            <a:pPr marL="342900" indent="-342900">
              <a:buFont typeface="Wingdings" panose="05000000000000000000" pitchFamily="2" charset="2"/>
              <a:buChar char="Ø"/>
            </a:pPr>
            <a:r>
              <a:rPr lang="fr-FR" sz="2300" dirty="0" err="1" smtClean="0"/>
              <a:t>Special</a:t>
            </a:r>
            <a:r>
              <a:rPr lang="fr-FR" sz="2300" dirty="0" smtClean="0"/>
              <a:t> attention </a:t>
            </a:r>
            <a:r>
              <a:rPr lang="fr-FR" sz="2300" dirty="0" err="1" smtClean="0"/>
              <a:t>given</a:t>
            </a:r>
            <a:r>
              <a:rPr lang="fr-FR" sz="2300" dirty="0" smtClean="0"/>
              <a:t> to the </a:t>
            </a:r>
            <a:r>
              <a:rPr lang="fr-FR" sz="2300" dirty="0" err="1" smtClean="0"/>
              <a:t>recommended</a:t>
            </a:r>
            <a:r>
              <a:rPr lang="fr-FR" sz="2300" dirty="0" smtClean="0"/>
              <a:t> moment of </a:t>
            </a:r>
            <a:r>
              <a:rPr lang="fr-FR" sz="2300" dirty="0" err="1" smtClean="0"/>
              <a:t>sampling</a:t>
            </a:r>
            <a:r>
              <a:rPr lang="fr-FR" sz="2300" dirty="0" smtClean="0"/>
              <a:t>, </a:t>
            </a:r>
            <a:r>
              <a:rPr lang="fr-FR" sz="2300" dirty="0" err="1" smtClean="0"/>
              <a:t>depending</a:t>
            </a:r>
            <a:r>
              <a:rPr lang="fr-FR" sz="2300" dirty="0" smtClean="0"/>
              <a:t> on the substance </a:t>
            </a:r>
            <a:r>
              <a:rPr lang="fr-FR" sz="2300" dirty="0" err="1" smtClean="0"/>
              <a:t>half</a:t>
            </a:r>
            <a:r>
              <a:rPr lang="fr-FR" sz="2300" dirty="0" smtClean="0"/>
              <a:t>-life </a:t>
            </a:r>
            <a:r>
              <a:rPr lang="fr-FR" sz="1900" i="1" dirty="0" smtClean="0"/>
              <a:t>(</a:t>
            </a:r>
            <a:r>
              <a:rPr lang="fr-FR" sz="1900" i="1" dirty="0" err="1" smtClean="0"/>
              <a:t>pre</a:t>
            </a:r>
            <a:r>
              <a:rPr lang="fr-FR" sz="1900" i="1" dirty="0" smtClean="0"/>
              <a:t>- or post-shift, </a:t>
            </a:r>
            <a:r>
              <a:rPr lang="fr-FR" sz="1900" i="1" dirty="0" err="1" smtClean="0"/>
              <a:t>beginning</a:t>
            </a:r>
            <a:r>
              <a:rPr lang="fr-FR" sz="1900" i="1" dirty="0" smtClean="0"/>
              <a:t> or end of the </a:t>
            </a:r>
            <a:r>
              <a:rPr lang="fr-FR" sz="1900" i="1" dirty="0" err="1" smtClean="0"/>
              <a:t>working</a:t>
            </a:r>
            <a:r>
              <a:rPr lang="fr-FR" sz="1900" i="1" dirty="0" smtClean="0"/>
              <a:t> </a:t>
            </a:r>
            <a:r>
              <a:rPr lang="fr-FR" sz="1900" i="1" dirty="0" err="1" smtClean="0"/>
              <a:t>week</a:t>
            </a:r>
            <a:r>
              <a:rPr lang="fr-FR" sz="1900" i="1" dirty="0" smtClean="0"/>
              <a:t>, …)</a:t>
            </a:r>
            <a:endParaRPr lang="fr-FR" sz="1900" i="1" dirty="0"/>
          </a:p>
        </p:txBody>
      </p:sp>
    </p:spTree>
    <p:extLst>
      <p:ext uri="{BB962C8B-B14F-4D97-AF65-F5344CB8AC3E}">
        <p14:creationId xmlns:p14="http://schemas.microsoft.com/office/powerpoint/2010/main" val="3988497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5</a:t>
            </a:fld>
            <a:endParaRPr lang="en-US" dirty="0"/>
          </a:p>
        </p:txBody>
      </p:sp>
      <p:sp>
        <p:nvSpPr>
          <p:cNvPr id="6" name="Titolo 5"/>
          <p:cNvSpPr>
            <a:spLocks noGrp="1"/>
          </p:cNvSpPr>
          <p:nvPr>
            <p:ph type="title"/>
          </p:nvPr>
        </p:nvSpPr>
        <p:spPr>
          <a:xfrm>
            <a:off x="479500" y="1367998"/>
            <a:ext cx="7738360" cy="404942"/>
          </a:xfrm>
        </p:spPr>
        <p:txBody>
          <a:bodyPr>
            <a:noAutofit/>
          </a:bodyPr>
          <a:lstStyle/>
          <a:p>
            <a:r>
              <a:rPr lang="en-US" sz="2400" b="1" i="0" dirty="0" smtClean="0"/>
              <a:t>Reminder: options </a:t>
            </a:r>
            <a:r>
              <a:rPr lang="en-US" sz="2400" b="1" i="0" dirty="0"/>
              <a:t>for </a:t>
            </a:r>
            <a:r>
              <a:rPr lang="en-US" sz="2400" b="1" i="0" dirty="0" smtClean="0"/>
              <a:t>deriving HBM-GVs</a:t>
            </a:r>
            <a:endParaRPr lang="en-GB" sz="2400" b="1" i="0" noProof="0" dirty="0"/>
          </a:p>
        </p:txBody>
      </p:sp>
      <p:sp>
        <p:nvSpPr>
          <p:cNvPr id="9" name="Rettangolo arrotondato 7"/>
          <p:cNvSpPr>
            <a:spLocks noChangeArrowheads="1"/>
          </p:cNvSpPr>
          <p:nvPr/>
        </p:nvSpPr>
        <p:spPr bwMode="auto">
          <a:xfrm>
            <a:off x="2495111" y="4353186"/>
            <a:ext cx="6153993" cy="928618"/>
          </a:xfrm>
          <a:prstGeom prst="roundRect">
            <a:avLst>
              <a:gd name="adj" fmla="val 16667"/>
            </a:avLst>
          </a:prstGeom>
          <a:solidFill>
            <a:schemeClr val="bg2">
              <a:lumMod val="90000"/>
            </a:schemeClr>
          </a:solidFill>
          <a:ln>
            <a:noFill/>
          </a:ln>
          <a:extLst/>
        </p:spPr>
        <p:txBody>
          <a:bodyPr anchor="ctr"/>
          <a:lstStyle/>
          <a:p>
            <a:pPr marL="179388"/>
            <a:r>
              <a:rPr lang="en-US" altLang="it-IT" b="1" dirty="0">
                <a:solidFill>
                  <a:schemeClr val="bg1"/>
                </a:solidFill>
                <a:latin typeface="+mj-lt"/>
              </a:rPr>
              <a:t>O</a:t>
            </a:r>
            <a:r>
              <a:rPr lang="en-US" altLang="it-IT" b="1" dirty="0" smtClean="0">
                <a:solidFill>
                  <a:schemeClr val="bg1"/>
                </a:solidFill>
                <a:latin typeface="+mj-lt"/>
              </a:rPr>
              <a:t>n </a:t>
            </a:r>
            <a:r>
              <a:rPr lang="en-US" altLang="it-IT" b="1" dirty="0">
                <a:solidFill>
                  <a:schemeClr val="bg1"/>
                </a:solidFill>
                <a:latin typeface="+mj-lt"/>
              </a:rPr>
              <a:t>the basis of critical effects observed in animal toxicological </a:t>
            </a:r>
            <a:r>
              <a:rPr lang="en-US" altLang="it-IT" b="1" dirty="0" smtClean="0">
                <a:solidFill>
                  <a:schemeClr val="bg1"/>
                </a:solidFill>
                <a:latin typeface="+mj-lt"/>
              </a:rPr>
              <a:t>studies</a:t>
            </a:r>
            <a:endParaRPr lang="en-GB" altLang="it-IT" b="1" dirty="0">
              <a:solidFill>
                <a:schemeClr val="bg1"/>
              </a:solidFill>
              <a:latin typeface="+mj-lt"/>
            </a:endParaRPr>
          </a:p>
        </p:txBody>
      </p:sp>
      <p:sp>
        <p:nvSpPr>
          <p:cNvPr id="10" name="Rettangolo arrotondato 7"/>
          <p:cNvSpPr>
            <a:spLocks noChangeArrowheads="1"/>
          </p:cNvSpPr>
          <p:nvPr/>
        </p:nvSpPr>
        <p:spPr bwMode="auto">
          <a:xfrm>
            <a:off x="2060215" y="3184533"/>
            <a:ext cx="6012381" cy="885940"/>
          </a:xfrm>
          <a:prstGeom prst="roundRect">
            <a:avLst>
              <a:gd name="adj" fmla="val 16667"/>
            </a:avLst>
          </a:prstGeom>
          <a:solidFill>
            <a:schemeClr val="bg2">
              <a:lumMod val="90000"/>
            </a:schemeClr>
          </a:solidFill>
          <a:ln>
            <a:noFill/>
          </a:ln>
          <a:extLst/>
        </p:spPr>
        <p:txBody>
          <a:bodyPr anchor="ctr"/>
          <a:lstStyle/>
          <a:p>
            <a:pPr marL="179388"/>
            <a:r>
              <a:rPr lang="en-US" altLang="it-IT" b="1" dirty="0">
                <a:solidFill>
                  <a:schemeClr val="bg1"/>
                </a:solidFill>
                <a:latin typeface="+mj-lt"/>
              </a:rPr>
              <a:t>O</a:t>
            </a:r>
            <a:r>
              <a:rPr lang="en-US" altLang="it-IT" b="1" dirty="0" smtClean="0">
                <a:solidFill>
                  <a:schemeClr val="bg1"/>
                </a:solidFill>
                <a:latin typeface="+mj-lt"/>
              </a:rPr>
              <a:t>n the basis of external limit values proposed by EU or relevant non-EU bodies</a:t>
            </a:r>
            <a:endParaRPr lang="en-GB" altLang="it-IT" b="1" dirty="0">
              <a:solidFill>
                <a:schemeClr val="bg1"/>
              </a:solidFill>
              <a:latin typeface="+mj-lt"/>
            </a:endParaRPr>
          </a:p>
        </p:txBody>
      </p:sp>
      <p:sp>
        <p:nvSpPr>
          <p:cNvPr id="11" name="Rettangolo arrotondato 7"/>
          <p:cNvSpPr>
            <a:spLocks noChangeArrowheads="1"/>
          </p:cNvSpPr>
          <p:nvPr/>
        </p:nvSpPr>
        <p:spPr bwMode="auto">
          <a:xfrm>
            <a:off x="1656991" y="2048653"/>
            <a:ext cx="5580558" cy="861943"/>
          </a:xfrm>
          <a:prstGeom prst="roundRect">
            <a:avLst>
              <a:gd name="adj" fmla="val 16667"/>
            </a:avLst>
          </a:prstGeom>
          <a:solidFill>
            <a:srgbClr val="8AC9A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marL="179388"/>
            <a:r>
              <a:rPr lang="en-US" altLang="it-IT" b="1" dirty="0" smtClean="0">
                <a:solidFill>
                  <a:schemeClr val="bg1"/>
                </a:solidFill>
                <a:latin typeface="+mj-lt"/>
              </a:rPr>
              <a:t>From human data, based </a:t>
            </a:r>
            <a:r>
              <a:rPr lang="en-US" altLang="it-IT" b="1" dirty="0">
                <a:solidFill>
                  <a:schemeClr val="bg1"/>
                </a:solidFill>
                <a:latin typeface="+mj-lt"/>
              </a:rPr>
              <a:t>on </a:t>
            </a:r>
            <a:r>
              <a:rPr lang="en-US" altLang="it-IT" b="1" dirty="0" smtClean="0">
                <a:solidFill>
                  <a:schemeClr val="bg1"/>
                </a:solidFill>
                <a:latin typeface="+mj-lt"/>
              </a:rPr>
              <a:t>a relationship between measured HBM concentrations and health effects</a:t>
            </a:r>
            <a:endParaRPr lang="en-GB" altLang="it-IT" b="1" dirty="0">
              <a:solidFill>
                <a:schemeClr val="bg1"/>
              </a:solidFill>
              <a:latin typeface="+mj-lt"/>
            </a:endParaRPr>
          </a:p>
        </p:txBody>
      </p:sp>
      <p:grpSp>
        <p:nvGrpSpPr>
          <p:cNvPr id="12" name="Gruppo 15"/>
          <p:cNvGrpSpPr>
            <a:grpSpLocks/>
          </p:cNvGrpSpPr>
          <p:nvPr/>
        </p:nvGrpSpPr>
        <p:grpSpPr bwMode="auto">
          <a:xfrm>
            <a:off x="6405809" y="2710318"/>
            <a:ext cx="714009" cy="649817"/>
            <a:chOff x="7490218" y="3417313"/>
            <a:chExt cx="824554" cy="742480"/>
          </a:xfrm>
        </p:grpSpPr>
        <p:sp>
          <p:nvSpPr>
            <p:cNvPr id="13" name="Freccia giù 12"/>
            <p:cNvSpPr/>
            <p:nvPr/>
          </p:nvSpPr>
          <p:spPr>
            <a:xfrm>
              <a:off x="7490218" y="3417313"/>
              <a:ext cx="824554" cy="742480"/>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de-DE" sz="1200" dirty="0" smtClean="0"/>
            </a:p>
            <a:p>
              <a:r>
                <a:rPr lang="de-DE" sz="1200" dirty="0" smtClean="0">
                  <a:solidFill>
                    <a:schemeClr val="bg1">
                      <a:lumMod val="65000"/>
                    </a:schemeClr>
                  </a:solidFill>
                </a:rPr>
                <a:t>NO</a:t>
              </a:r>
              <a:endParaRPr lang="de-DE" sz="1200" dirty="0">
                <a:solidFill>
                  <a:schemeClr val="bg1">
                    <a:lumMod val="65000"/>
                  </a:schemeClr>
                </a:solidFill>
              </a:endParaRPr>
            </a:p>
          </p:txBody>
        </p:sp>
        <p:sp>
          <p:nvSpPr>
            <p:cNvPr id="14" name="Freccia giù 4"/>
            <p:cNvSpPr/>
            <p:nvPr/>
          </p:nvSpPr>
          <p:spPr>
            <a:xfrm>
              <a:off x="7657157" y="3417313"/>
              <a:ext cx="408603" cy="5584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41910" tIns="41910" rIns="41910" bIns="41910" spcCol="1270" anchor="ctr"/>
            <a:lstStyle/>
            <a:p>
              <a:pPr algn="ctr" defTabSz="1466850" eaLnBrk="1" hangingPunct="1">
                <a:lnSpc>
                  <a:spcPct val="90000"/>
                </a:lnSpc>
                <a:spcAft>
                  <a:spcPct val="35000"/>
                </a:spcAft>
                <a:buClr>
                  <a:srgbClr val="000000"/>
                </a:buClr>
                <a:buSzPct val="100000"/>
                <a:buFont typeface="Times New Roman" charset="0"/>
                <a:buNone/>
                <a:defRPr/>
              </a:pPr>
              <a:endParaRPr lang="it-IT" sz="3300"/>
            </a:p>
          </p:txBody>
        </p:sp>
      </p:grpSp>
      <p:grpSp>
        <p:nvGrpSpPr>
          <p:cNvPr id="15" name="Gruppo 15"/>
          <p:cNvGrpSpPr>
            <a:grpSpLocks/>
          </p:cNvGrpSpPr>
          <p:nvPr/>
        </p:nvGrpSpPr>
        <p:grpSpPr bwMode="auto">
          <a:xfrm>
            <a:off x="7119818" y="3898355"/>
            <a:ext cx="765603" cy="649817"/>
            <a:chOff x="7490218" y="3417313"/>
            <a:chExt cx="884136" cy="742480"/>
          </a:xfrm>
        </p:grpSpPr>
        <p:sp>
          <p:nvSpPr>
            <p:cNvPr id="16" name="Freccia giù 15"/>
            <p:cNvSpPr/>
            <p:nvPr/>
          </p:nvSpPr>
          <p:spPr>
            <a:xfrm>
              <a:off x="7490218" y="3417313"/>
              <a:ext cx="884136" cy="742480"/>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de-DE" sz="1200" dirty="0" smtClean="0">
                <a:solidFill>
                  <a:schemeClr val="bg1">
                    <a:lumMod val="65000"/>
                  </a:schemeClr>
                </a:solidFill>
              </a:endParaRPr>
            </a:p>
            <a:p>
              <a:r>
                <a:rPr lang="de-DE" sz="1200" dirty="0" smtClean="0">
                  <a:solidFill>
                    <a:schemeClr val="bg1">
                      <a:lumMod val="65000"/>
                    </a:schemeClr>
                  </a:solidFill>
                </a:rPr>
                <a:t>NO</a:t>
              </a:r>
              <a:endParaRPr lang="de-DE" sz="1200" dirty="0">
                <a:solidFill>
                  <a:schemeClr val="bg1">
                    <a:lumMod val="65000"/>
                  </a:schemeClr>
                </a:solidFill>
              </a:endParaRPr>
            </a:p>
          </p:txBody>
        </p:sp>
        <p:sp>
          <p:nvSpPr>
            <p:cNvPr id="17" name="Freccia giù 4"/>
            <p:cNvSpPr/>
            <p:nvPr/>
          </p:nvSpPr>
          <p:spPr>
            <a:xfrm>
              <a:off x="7657157" y="3417313"/>
              <a:ext cx="408603" cy="5584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41910" tIns="41910" rIns="41910" bIns="41910" spcCol="1270" anchor="ctr"/>
            <a:lstStyle/>
            <a:p>
              <a:pPr algn="ctr" defTabSz="1466850" eaLnBrk="1" hangingPunct="1">
                <a:lnSpc>
                  <a:spcPct val="90000"/>
                </a:lnSpc>
                <a:spcAft>
                  <a:spcPct val="35000"/>
                </a:spcAft>
                <a:buClr>
                  <a:srgbClr val="000000"/>
                </a:buClr>
                <a:buSzPct val="100000"/>
                <a:buFont typeface="Times New Roman" charset="0"/>
                <a:buNone/>
                <a:defRPr/>
              </a:pPr>
              <a:endParaRPr lang="it-IT" sz="3300">
                <a:solidFill>
                  <a:schemeClr val="bg1">
                    <a:lumMod val="65000"/>
                  </a:schemeClr>
                </a:solidFill>
              </a:endParaRPr>
            </a:p>
          </p:txBody>
        </p:sp>
      </p:grpSp>
      <p:sp>
        <p:nvSpPr>
          <p:cNvPr id="18" name="Textfeld 8"/>
          <p:cNvSpPr txBox="1"/>
          <p:nvPr/>
        </p:nvSpPr>
        <p:spPr>
          <a:xfrm>
            <a:off x="3624148" y="64172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7" name="ZoneTexte 6"/>
          <p:cNvSpPr txBox="1"/>
          <p:nvPr/>
        </p:nvSpPr>
        <p:spPr>
          <a:xfrm>
            <a:off x="479501" y="2230237"/>
            <a:ext cx="1103970" cy="369332"/>
          </a:xfrm>
          <a:prstGeom prst="rect">
            <a:avLst/>
          </a:prstGeom>
          <a:noFill/>
        </p:spPr>
        <p:txBody>
          <a:bodyPr wrap="square" rtlCol="0">
            <a:spAutoFit/>
          </a:bodyPr>
          <a:lstStyle/>
          <a:p>
            <a:pPr algn="ctr"/>
            <a:r>
              <a:rPr lang="fr-FR" b="1" dirty="0" smtClean="0">
                <a:solidFill>
                  <a:srgbClr val="002060"/>
                </a:solidFill>
              </a:rPr>
              <a:t>Option 1 </a:t>
            </a:r>
            <a:endParaRPr lang="fr-FR" b="1" dirty="0">
              <a:solidFill>
                <a:srgbClr val="002060"/>
              </a:solidFill>
            </a:endParaRPr>
          </a:p>
        </p:txBody>
      </p:sp>
      <p:sp>
        <p:nvSpPr>
          <p:cNvPr id="19" name="ZoneTexte 18"/>
          <p:cNvSpPr txBox="1"/>
          <p:nvPr/>
        </p:nvSpPr>
        <p:spPr>
          <a:xfrm>
            <a:off x="479501" y="3381924"/>
            <a:ext cx="1103970" cy="369332"/>
          </a:xfrm>
          <a:prstGeom prst="rect">
            <a:avLst/>
          </a:prstGeom>
          <a:noFill/>
        </p:spPr>
        <p:txBody>
          <a:bodyPr wrap="square" rtlCol="0">
            <a:spAutoFit/>
          </a:bodyPr>
          <a:lstStyle/>
          <a:p>
            <a:pPr algn="ctr"/>
            <a:r>
              <a:rPr lang="fr-FR" b="1" dirty="0" smtClean="0">
                <a:solidFill>
                  <a:schemeClr val="bg1">
                    <a:lumMod val="65000"/>
                  </a:schemeClr>
                </a:solidFill>
              </a:rPr>
              <a:t>Option 2 </a:t>
            </a:r>
            <a:endParaRPr lang="fr-FR" b="1" dirty="0">
              <a:solidFill>
                <a:schemeClr val="bg1">
                  <a:lumMod val="65000"/>
                </a:schemeClr>
              </a:solidFill>
            </a:endParaRPr>
          </a:p>
        </p:txBody>
      </p:sp>
      <p:sp>
        <p:nvSpPr>
          <p:cNvPr id="20" name="ZoneTexte 19"/>
          <p:cNvSpPr txBox="1"/>
          <p:nvPr/>
        </p:nvSpPr>
        <p:spPr>
          <a:xfrm>
            <a:off x="479501" y="4632829"/>
            <a:ext cx="1103970" cy="369332"/>
          </a:xfrm>
          <a:prstGeom prst="rect">
            <a:avLst/>
          </a:prstGeom>
          <a:noFill/>
        </p:spPr>
        <p:txBody>
          <a:bodyPr wrap="square" rtlCol="0">
            <a:spAutoFit/>
          </a:bodyPr>
          <a:lstStyle/>
          <a:p>
            <a:pPr algn="ctr"/>
            <a:r>
              <a:rPr lang="fr-FR" b="1" dirty="0" smtClean="0">
                <a:solidFill>
                  <a:schemeClr val="bg1">
                    <a:lumMod val="65000"/>
                  </a:schemeClr>
                </a:solidFill>
              </a:rPr>
              <a:t>Option 3</a:t>
            </a:r>
            <a:endParaRPr lang="fr-FR" b="1" dirty="0">
              <a:solidFill>
                <a:schemeClr val="bg1">
                  <a:lumMod val="65000"/>
                </a:schemeClr>
              </a:solidFill>
            </a:endParaRPr>
          </a:p>
        </p:txBody>
      </p:sp>
      <p:sp>
        <p:nvSpPr>
          <p:cNvPr id="8" name="Rectangle 7"/>
          <p:cNvSpPr/>
          <p:nvPr/>
        </p:nvSpPr>
        <p:spPr>
          <a:xfrm>
            <a:off x="479500" y="1933065"/>
            <a:ext cx="8169603" cy="1090401"/>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465747" y="227954"/>
            <a:ext cx="8219210" cy="830997"/>
          </a:xfrm>
          <a:prstGeom prst="rect">
            <a:avLst/>
          </a:prstGeom>
          <a:solidFill>
            <a:schemeClr val="bg1"/>
          </a:solidFill>
          <a:ln>
            <a:solidFill>
              <a:schemeClr val="accent1">
                <a:lumMod val="75000"/>
              </a:schemeClr>
            </a:solidFill>
          </a:ln>
        </p:spPr>
        <p:txBody>
          <a:bodyPr wrap="square" rtlCol="0">
            <a:spAutoFit/>
          </a:bodyPr>
          <a:lstStyle/>
          <a:p>
            <a:r>
              <a:rPr lang="fr-FR" sz="2400" b="1" dirty="0" smtClean="0">
                <a:solidFill>
                  <a:schemeClr val="accent1">
                    <a:lumMod val="75000"/>
                  </a:schemeClr>
                </a:solidFill>
              </a:rPr>
              <a:t>Case </a:t>
            </a:r>
            <a:r>
              <a:rPr lang="fr-FR" sz="2400" b="1" dirty="0" err="1" smtClean="0">
                <a:solidFill>
                  <a:schemeClr val="accent1">
                    <a:lumMod val="75000"/>
                  </a:schemeClr>
                </a:solidFill>
              </a:rPr>
              <a:t>study</a:t>
            </a:r>
            <a:r>
              <a:rPr lang="fr-FR" sz="2400" b="1" dirty="0" smtClean="0">
                <a:solidFill>
                  <a:schemeClr val="accent1">
                    <a:lumMod val="75000"/>
                  </a:schemeClr>
                </a:solidFill>
              </a:rPr>
              <a:t> 2</a:t>
            </a:r>
          </a:p>
          <a:p>
            <a:r>
              <a:rPr lang="fr-FR" sz="2400" dirty="0" err="1" smtClean="0">
                <a:solidFill>
                  <a:schemeClr val="accent1">
                    <a:lumMod val="75000"/>
                  </a:schemeClr>
                </a:solidFill>
              </a:rPr>
              <a:t>Deriving</a:t>
            </a:r>
            <a:r>
              <a:rPr lang="fr-FR" sz="2400" dirty="0" smtClean="0">
                <a:solidFill>
                  <a:schemeClr val="accent1">
                    <a:lumMod val="75000"/>
                  </a:schemeClr>
                </a:solidFill>
              </a:rPr>
              <a:t> HBM-</a:t>
            </a:r>
            <a:r>
              <a:rPr lang="fr-FR" sz="2400" dirty="0" err="1" smtClean="0">
                <a:solidFill>
                  <a:schemeClr val="accent1">
                    <a:lumMod val="75000"/>
                  </a:schemeClr>
                </a:solidFill>
              </a:rPr>
              <a:t>GVs</a:t>
            </a:r>
            <a:r>
              <a:rPr lang="fr-FR" sz="2400" baseline="-25000" dirty="0" err="1" smtClean="0">
                <a:solidFill>
                  <a:schemeClr val="accent1">
                    <a:lumMod val="75000"/>
                  </a:schemeClr>
                </a:solidFill>
              </a:rPr>
              <a:t>worker</a:t>
            </a:r>
            <a:r>
              <a:rPr lang="fr-FR" sz="2400" dirty="0" smtClean="0">
                <a:solidFill>
                  <a:schemeClr val="accent1">
                    <a:lumMod val="75000"/>
                  </a:schemeClr>
                </a:solidFill>
              </a:rPr>
              <a:t> </a:t>
            </a:r>
            <a:r>
              <a:rPr lang="fr-FR" sz="2400" dirty="0" err="1" smtClean="0">
                <a:solidFill>
                  <a:schemeClr val="accent1">
                    <a:lumMod val="75000"/>
                  </a:schemeClr>
                </a:solidFill>
              </a:rPr>
              <a:t>with</a:t>
            </a:r>
            <a:r>
              <a:rPr lang="fr-FR" sz="2400" dirty="0" smtClean="0">
                <a:solidFill>
                  <a:schemeClr val="accent1">
                    <a:lumMod val="75000"/>
                  </a:schemeClr>
                </a:solidFill>
              </a:rPr>
              <a:t> regard to Cadmium (Cd) </a:t>
            </a:r>
            <a:endParaRPr lang="fr-FR" sz="2400" dirty="0">
              <a:solidFill>
                <a:schemeClr val="accent1">
                  <a:lumMod val="75000"/>
                </a:schemeClr>
              </a:solidFill>
            </a:endParaRPr>
          </a:p>
        </p:txBody>
      </p:sp>
    </p:spTree>
    <p:extLst>
      <p:ext uri="{BB962C8B-B14F-4D97-AF65-F5344CB8AC3E}">
        <p14:creationId xmlns:p14="http://schemas.microsoft.com/office/powerpoint/2010/main" val="65944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6</a:t>
            </a:fld>
            <a:endParaRPr lang="en-US" dirty="0"/>
          </a:p>
        </p:txBody>
      </p:sp>
      <p:sp>
        <p:nvSpPr>
          <p:cNvPr id="9" name="Textfeld 8"/>
          <p:cNvSpPr txBox="1"/>
          <p:nvPr/>
        </p:nvSpPr>
        <p:spPr>
          <a:xfrm>
            <a:off x="3624148" y="64172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2" name="ZoneTexte 1"/>
          <p:cNvSpPr txBox="1"/>
          <p:nvPr/>
        </p:nvSpPr>
        <p:spPr>
          <a:xfrm>
            <a:off x="465747" y="227954"/>
            <a:ext cx="8219210" cy="830997"/>
          </a:xfrm>
          <a:prstGeom prst="rect">
            <a:avLst/>
          </a:prstGeom>
          <a:solidFill>
            <a:schemeClr val="bg1"/>
          </a:solidFill>
          <a:ln>
            <a:solidFill>
              <a:schemeClr val="accent1">
                <a:lumMod val="75000"/>
              </a:schemeClr>
            </a:solidFill>
          </a:ln>
        </p:spPr>
        <p:txBody>
          <a:bodyPr wrap="square" rtlCol="0">
            <a:spAutoFit/>
          </a:bodyPr>
          <a:lstStyle/>
          <a:p>
            <a:r>
              <a:rPr lang="fr-FR" sz="2400" b="1" dirty="0" smtClean="0">
                <a:solidFill>
                  <a:schemeClr val="accent1">
                    <a:lumMod val="75000"/>
                  </a:schemeClr>
                </a:solidFill>
              </a:rPr>
              <a:t>Case </a:t>
            </a:r>
            <a:r>
              <a:rPr lang="fr-FR" sz="2400" b="1" dirty="0" err="1" smtClean="0">
                <a:solidFill>
                  <a:schemeClr val="accent1">
                    <a:lumMod val="75000"/>
                  </a:schemeClr>
                </a:solidFill>
              </a:rPr>
              <a:t>study</a:t>
            </a:r>
            <a:r>
              <a:rPr lang="fr-FR" sz="2400" b="1" dirty="0" smtClean="0">
                <a:solidFill>
                  <a:schemeClr val="accent1">
                    <a:lumMod val="75000"/>
                  </a:schemeClr>
                </a:solidFill>
              </a:rPr>
              <a:t> 2</a:t>
            </a:r>
          </a:p>
          <a:p>
            <a:r>
              <a:rPr lang="fr-FR" sz="2400" dirty="0" err="1" smtClean="0">
                <a:solidFill>
                  <a:schemeClr val="accent1">
                    <a:lumMod val="75000"/>
                  </a:schemeClr>
                </a:solidFill>
              </a:rPr>
              <a:t>Derivation</a:t>
            </a:r>
            <a:r>
              <a:rPr lang="fr-FR" sz="2400" dirty="0" smtClean="0">
                <a:solidFill>
                  <a:schemeClr val="accent1">
                    <a:lumMod val="75000"/>
                  </a:schemeClr>
                </a:solidFill>
              </a:rPr>
              <a:t> of a HBM-</a:t>
            </a:r>
            <a:r>
              <a:rPr lang="fr-FR" sz="2400" dirty="0" err="1" smtClean="0">
                <a:solidFill>
                  <a:schemeClr val="accent1">
                    <a:lumMod val="75000"/>
                  </a:schemeClr>
                </a:solidFill>
              </a:rPr>
              <a:t>GV</a:t>
            </a:r>
            <a:r>
              <a:rPr lang="fr-FR" sz="2400" baseline="-25000" dirty="0" err="1" smtClean="0">
                <a:solidFill>
                  <a:schemeClr val="accent1">
                    <a:lumMod val="75000"/>
                  </a:schemeClr>
                </a:solidFill>
              </a:rPr>
              <a:t>worker</a:t>
            </a:r>
            <a:r>
              <a:rPr lang="fr-FR" sz="2400" dirty="0" smtClean="0">
                <a:solidFill>
                  <a:schemeClr val="accent1">
                    <a:lumMod val="75000"/>
                  </a:schemeClr>
                </a:solidFill>
              </a:rPr>
              <a:t> </a:t>
            </a:r>
            <a:r>
              <a:rPr lang="fr-FR" sz="2400" dirty="0" err="1" smtClean="0">
                <a:solidFill>
                  <a:schemeClr val="accent1">
                    <a:lumMod val="75000"/>
                  </a:schemeClr>
                </a:solidFill>
              </a:rPr>
              <a:t>with</a:t>
            </a:r>
            <a:r>
              <a:rPr lang="fr-FR" sz="2400" dirty="0" smtClean="0">
                <a:solidFill>
                  <a:schemeClr val="accent1">
                    <a:lumMod val="75000"/>
                  </a:schemeClr>
                </a:solidFill>
              </a:rPr>
              <a:t> regard to Cadmium (Cd) </a:t>
            </a:r>
            <a:endParaRPr lang="fr-FR" sz="2400" dirty="0">
              <a:solidFill>
                <a:schemeClr val="accent1">
                  <a:lumMod val="75000"/>
                </a:schemeClr>
              </a:solidFill>
            </a:endParaRPr>
          </a:p>
        </p:txBody>
      </p:sp>
      <p:sp>
        <p:nvSpPr>
          <p:cNvPr id="8" name="Rectangle 7"/>
          <p:cNvSpPr/>
          <p:nvPr/>
        </p:nvSpPr>
        <p:spPr>
          <a:xfrm>
            <a:off x="465747" y="2817182"/>
            <a:ext cx="4567341" cy="477054"/>
          </a:xfrm>
          <a:prstGeom prst="rect">
            <a:avLst/>
          </a:prstGeom>
        </p:spPr>
        <p:txBody>
          <a:bodyPr wrap="none">
            <a:spAutoFit/>
          </a:bodyPr>
          <a:lstStyle/>
          <a:p>
            <a:pPr>
              <a:spcBef>
                <a:spcPts val="600"/>
              </a:spcBef>
            </a:pPr>
            <a:r>
              <a:rPr lang="en-US" sz="2500" b="1" dirty="0" smtClean="0">
                <a:solidFill>
                  <a:schemeClr val="tx2"/>
                </a:solidFill>
              </a:rPr>
              <a:t>1 </a:t>
            </a:r>
            <a:r>
              <a:rPr lang="en-US" sz="2500" b="1" dirty="0">
                <a:solidFill>
                  <a:schemeClr val="tx2"/>
                </a:solidFill>
              </a:rPr>
              <a:t>- </a:t>
            </a:r>
            <a:r>
              <a:rPr lang="en-US" sz="2500" b="1" dirty="0" smtClean="0">
                <a:solidFill>
                  <a:schemeClr val="tx2"/>
                </a:solidFill>
              </a:rPr>
              <a:t>Uses of Cd and its compounds</a:t>
            </a:r>
            <a:endParaRPr lang="en-US" sz="2500" b="1" dirty="0">
              <a:solidFill>
                <a:schemeClr val="tx2"/>
              </a:solidFill>
            </a:endParaRPr>
          </a:p>
        </p:txBody>
      </p:sp>
      <p:sp>
        <p:nvSpPr>
          <p:cNvPr id="10" name="Rectangle 9"/>
          <p:cNvSpPr/>
          <p:nvPr/>
        </p:nvSpPr>
        <p:spPr>
          <a:xfrm>
            <a:off x="666465" y="3348013"/>
            <a:ext cx="8107701" cy="2646878"/>
          </a:xfrm>
          <a:prstGeom prst="rect">
            <a:avLst/>
          </a:prstGeom>
        </p:spPr>
        <p:txBody>
          <a:bodyPr wrap="square">
            <a:spAutoFit/>
          </a:bodyPr>
          <a:lstStyle/>
          <a:p>
            <a:pPr marL="342900" indent="-342900">
              <a:spcBef>
                <a:spcPts val="600"/>
              </a:spcBef>
              <a:spcAft>
                <a:spcPts val="600"/>
              </a:spcAft>
              <a:buFont typeface="Arial" panose="020B0604020202020204" pitchFamily="34" charset="0"/>
              <a:buChar char="•"/>
            </a:pPr>
            <a:r>
              <a:rPr lang="en-GB" sz="2100" dirty="0">
                <a:solidFill>
                  <a:schemeClr val="tx1">
                    <a:lumMod val="85000"/>
                    <a:lumOff val="15000"/>
                  </a:schemeClr>
                </a:solidFill>
              </a:rPr>
              <a:t>for plating of steel and iron (rust-protecting coating)</a:t>
            </a:r>
          </a:p>
          <a:p>
            <a:pPr marL="342900" indent="-342900">
              <a:spcBef>
                <a:spcPts val="600"/>
              </a:spcBef>
              <a:spcAft>
                <a:spcPts val="600"/>
              </a:spcAft>
              <a:buFont typeface="Arial" panose="020B0604020202020204" pitchFamily="34" charset="0"/>
              <a:buChar char="•"/>
            </a:pPr>
            <a:r>
              <a:rPr lang="en-GB" sz="2100" dirty="0">
                <a:solidFill>
                  <a:schemeClr val="tx1">
                    <a:lumMod val="85000"/>
                    <a:lumOff val="15000"/>
                  </a:schemeClr>
                </a:solidFill>
              </a:rPr>
              <a:t>as plastic stabilizer</a:t>
            </a:r>
          </a:p>
          <a:p>
            <a:pPr marL="342900" indent="-342900">
              <a:spcBef>
                <a:spcPts val="600"/>
              </a:spcBef>
              <a:spcAft>
                <a:spcPts val="600"/>
              </a:spcAft>
              <a:buFont typeface="Arial" panose="020B0604020202020204" pitchFamily="34" charset="0"/>
              <a:buChar char="•"/>
            </a:pPr>
            <a:r>
              <a:rPr lang="en-GB" sz="2100" dirty="0">
                <a:solidFill>
                  <a:schemeClr val="tx1">
                    <a:lumMod val="85000"/>
                    <a:lumOff val="15000"/>
                  </a:schemeClr>
                </a:solidFill>
              </a:rPr>
              <a:t>as </a:t>
            </a:r>
            <a:r>
              <a:rPr lang="en-GB" sz="2100" dirty="0" smtClean="0">
                <a:solidFill>
                  <a:schemeClr val="tx1">
                    <a:lumMod val="85000"/>
                    <a:lumOff val="15000"/>
                  </a:schemeClr>
                </a:solidFill>
              </a:rPr>
              <a:t>pigments (e.g. </a:t>
            </a:r>
            <a:r>
              <a:rPr lang="en-GB" sz="2100" dirty="0">
                <a:solidFill>
                  <a:schemeClr val="tx1">
                    <a:lumMod val="85000"/>
                    <a:lumOff val="15000"/>
                  </a:schemeClr>
                </a:solidFill>
              </a:rPr>
              <a:t>engineering plastics, glass, ceramics, rubber, enamels artists’ colours and </a:t>
            </a:r>
            <a:r>
              <a:rPr lang="en-GB" sz="2100" dirty="0" smtClean="0">
                <a:solidFill>
                  <a:schemeClr val="tx1">
                    <a:lumMod val="85000"/>
                    <a:lumOff val="15000"/>
                  </a:schemeClr>
                </a:solidFill>
              </a:rPr>
              <a:t>fireworks)</a:t>
            </a:r>
            <a:endParaRPr lang="en-GB" sz="2100" dirty="0">
              <a:solidFill>
                <a:schemeClr val="tx1">
                  <a:lumMod val="85000"/>
                  <a:lumOff val="15000"/>
                </a:schemeClr>
              </a:solidFill>
            </a:endParaRPr>
          </a:p>
          <a:p>
            <a:pPr marL="342900" indent="-342900">
              <a:spcBef>
                <a:spcPts val="600"/>
              </a:spcBef>
              <a:spcAft>
                <a:spcPts val="600"/>
              </a:spcAft>
              <a:buFont typeface="Arial" panose="020B0604020202020204" pitchFamily="34" charset="0"/>
              <a:buChar char="•"/>
            </a:pPr>
            <a:r>
              <a:rPr lang="en-GB" sz="2100" dirty="0">
                <a:solidFill>
                  <a:schemeClr val="tx1">
                    <a:lumMod val="85000"/>
                    <a:lumOff val="15000"/>
                  </a:schemeClr>
                </a:solidFill>
              </a:rPr>
              <a:t>in electrode material in </a:t>
            </a:r>
            <a:r>
              <a:rPr lang="en-GB" sz="2100" dirty="0" smtClean="0">
                <a:solidFill>
                  <a:schemeClr val="tx1">
                    <a:lumMod val="85000"/>
                    <a:lumOff val="15000"/>
                  </a:schemeClr>
                </a:solidFill>
              </a:rPr>
              <a:t>Ni-Cd batteries</a:t>
            </a:r>
            <a:r>
              <a:rPr lang="en-US" sz="2100" dirty="0">
                <a:solidFill>
                  <a:schemeClr val="tx1">
                    <a:lumMod val="85000"/>
                    <a:lumOff val="15000"/>
                  </a:schemeClr>
                </a:solidFill>
              </a:rPr>
              <a:t> </a:t>
            </a:r>
          </a:p>
          <a:p>
            <a:pPr marL="342900" indent="-342900">
              <a:spcBef>
                <a:spcPts val="600"/>
              </a:spcBef>
              <a:spcAft>
                <a:spcPts val="600"/>
              </a:spcAft>
              <a:buFont typeface="Arial" panose="020B0604020202020204" pitchFamily="34" charset="0"/>
              <a:buChar char="•"/>
            </a:pPr>
            <a:r>
              <a:rPr lang="en-GB" sz="2100" dirty="0">
                <a:solidFill>
                  <a:schemeClr val="tx1">
                    <a:lumMod val="85000"/>
                    <a:lumOff val="15000"/>
                  </a:schemeClr>
                </a:solidFill>
              </a:rPr>
              <a:t>in low-melting </a:t>
            </a:r>
            <a:r>
              <a:rPr lang="en-GB" sz="2100" dirty="0" smtClean="0">
                <a:solidFill>
                  <a:schemeClr val="tx1">
                    <a:lumMod val="85000"/>
                    <a:lumOff val="15000"/>
                  </a:schemeClr>
                </a:solidFill>
              </a:rPr>
              <a:t>alloys (solar panels)</a:t>
            </a:r>
            <a:endParaRPr lang="en-GB" sz="2100" dirty="0">
              <a:solidFill>
                <a:schemeClr val="tx1">
                  <a:lumMod val="85000"/>
                  <a:lumOff val="15000"/>
                </a:schemeClr>
              </a:solidFill>
            </a:endParaRPr>
          </a:p>
        </p:txBody>
      </p:sp>
      <p:pic>
        <p:nvPicPr>
          <p:cNvPr id="3" name="Image 2"/>
          <p:cNvPicPr>
            <a:picLocks noChangeAspect="1"/>
          </p:cNvPicPr>
          <p:nvPr/>
        </p:nvPicPr>
        <p:blipFill>
          <a:blip r:embed="rId3"/>
          <a:stretch>
            <a:fillRect/>
          </a:stretch>
        </p:blipFill>
        <p:spPr>
          <a:xfrm>
            <a:off x="447582" y="1252647"/>
            <a:ext cx="1570479" cy="1495369"/>
          </a:xfrm>
          <a:prstGeom prst="rect">
            <a:avLst/>
          </a:prstGeom>
        </p:spPr>
      </p:pic>
      <p:sp>
        <p:nvSpPr>
          <p:cNvPr id="5" name="Rectangle à coins arrondis 4"/>
          <p:cNvSpPr/>
          <p:nvPr/>
        </p:nvSpPr>
        <p:spPr>
          <a:xfrm>
            <a:off x="1899678" y="1492018"/>
            <a:ext cx="6964922" cy="89209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ts val="2400"/>
              </a:lnSpc>
            </a:pPr>
            <a:r>
              <a:rPr lang="fr-FR" sz="1900" dirty="0" smtClean="0"/>
              <a:t>Heavy </a:t>
            </a:r>
            <a:r>
              <a:rPr lang="fr-FR" sz="1900" dirty="0" err="1" smtClean="0"/>
              <a:t>metal</a:t>
            </a:r>
            <a:r>
              <a:rPr lang="fr-FR" sz="1900" dirty="0" smtClean="0"/>
              <a:t> </a:t>
            </a:r>
            <a:r>
              <a:rPr lang="fr-FR" sz="1900" dirty="0" err="1" smtClean="0"/>
              <a:t>found</a:t>
            </a:r>
            <a:r>
              <a:rPr lang="fr-FR" sz="1900" dirty="0" smtClean="0"/>
              <a:t> as </a:t>
            </a:r>
            <a:r>
              <a:rPr lang="fr-FR" sz="1900" b="1" dirty="0" err="1" smtClean="0"/>
              <a:t>environmental</a:t>
            </a:r>
            <a:r>
              <a:rPr lang="fr-FR" sz="1900" b="1" dirty="0" smtClean="0"/>
              <a:t> contaminant </a:t>
            </a:r>
            <a:r>
              <a:rPr lang="fr-FR" sz="1900" dirty="0" err="1" smtClean="0"/>
              <a:t>through</a:t>
            </a:r>
            <a:r>
              <a:rPr lang="fr-FR" sz="1900" dirty="0" smtClean="0"/>
              <a:t> </a:t>
            </a:r>
            <a:r>
              <a:rPr lang="fr-FR" sz="1900" b="1" dirty="0" err="1" smtClean="0"/>
              <a:t>natural</a:t>
            </a:r>
            <a:r>
              <a:rPr lang="fr-FR" sz="1900" b="1" dirty="0" smtClean="0"/>
              <a:t> occurrence and </a:t>
            </a:r>
            <a:r>
              <a:rPr lang="fr-FR" sz="1900" b="1" dirty="0" err="1" smtClean="0"/>
              <a:t>from</a:t>
            </a:r>
            <a:r>
              <a:rPr lang="fr-FR" sz="1900" b="1" dirty="0" smtClean="0"/>
              <a:t> </a:t>
            </a:r>
            <a:r>
              <a:rPr lang="fr-FR" sz="1900" b="1" dirty="0" err="1" smtClean="0"/>
              <a:t>industrial</a:t>
            </a:r>
            <a:r>
              <a:rPr lang="fr-FR" sz="1900" b="1" dirty="0" smtClean="0"/>
              <a:t> &amp; agricultural sources </a:t>
            </a:r>
            <a:r>
              <a:rPr lang="fr-FR" sz="1900" dirty="0" smtClean="0"/>
              <a:t>(</a:t>
            </a:r>
            <a:r>
              <a:rPr lang="fr-FR" sz="1900" dirty="0" err="1" smtClean="0"/>
              <a:t>fertilizers</a:t>
            </a:r>
            <a:r>
              <a:rPr lang="fr-FR" sz="1900" dirty="0" smtClean="0"/>
              <a:t>)</a:t>
            </a:r>
            <a:endParaRPr lang="fr-FR" sz="1900" dirty="0"/>
          </a:p>
        </p:txBody>
      </p:sp>
    </p:spTree>
    <p:extLst>
      <p:ext uri="{BB962C8B-B14F-4D97-AF65-F5344CB8AC3E}">
        <p14:creationId xmlns:p14="http://schemas.microsoft.com/office/powerpoint/2010/main" val="3125448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7</a:t>
            </a:fld>
            <a:endParaRPr lang="en-US" dirty="0"/>
          </a:p>
        </p:txBody>
      </p:sp>
      <p:sp>
        <p:nvSpPr>
          <p:cNvPr id="9" name="Textfeld 8"/>
          <p:cNvSpPr txBox="1"/>
          <p:nvPr/>
        </p:nvSpPr>
        <p:spPr>
          <a:xfrm>
            <a:off x="3624148" y="64172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5" name="ZoneTexte 4"/>
          <p:cNvSpPr txBox="1"/>
          <p:nvPr/>
        </p:nvSpPr>
        <p:spPr>
          <a:xfrm>
            <a:off x="554954" y="254929"/>
            <a:ext cx="4541151" cy="492443"/>
          </a:xfrm>
          <a:prstGeom prst="rect">
            <a:avLst/>
          </a:prstGeom>
          <a:noFill/>
        </p:spPr>
        <p:txBody>
          <a:bodyPr wrap="square" rtlCol="0">
            <a:spAutoFit/>
          </a:bodyPr>
          <a:lstStyle/>
          <a:p>
            <a:r>
              <a:rPr lang="fr-FR" sz="2600" b="1" dirty="0" smtClean="0">
                <a:solidFill>
                  <a:schemeClr val="tx2"/>
                </a:solidFill>
              </a:rPr>
              <a:t>2 - </a:t>
            </a:r>
            <a:r>
              <a:rPr lang="fr-FR" sz="2600" b="1" dirty="0" err="1" smtClean="0">
                <a:solidFill>
                  <a:schemeClr val="tx2"/>
                </a:solidFill>
              </a:rPr>
              <a:t>Workers</a:t>
            </a:r>
            <a:r>
              <a:rPr lang="fr-FR" sz="2600" b="1" dirty="0" smtClean="0">
                <a:solidFill>
                  <a:schemeClr val="tx2"/>
                </a:solidFill>
              </a:rPr>
              <a:t> </a:t>
            </a:r>
            <a:r>
              <a:rPr lang="fr-FR" sz="2600" b="1" dirty="0" err="1" smtClean="0">
                <a:solidFill>
                  <a:schemeClr val="tx2"/>
                </a:solidFill>
              </a:rPr>
              <a:t>exposure</a:t>
            </a:r>
            <a:r>
              <a:rPr lang="fr-FR" sz="2600" b="1" dirty="0" smtClean="0">
                <a:solidFill>
                  <a:schemeClr val="tx2"/>
                </a:solidFill>
              </a:rPr>
              <a:t> to Cd</a:t>
            </a:r>
            <a:endParaRPr lang="fr-FR" sz="2600" b="1" dirty="0">
              <a:solidFill>
                <a:schemeClr val="tx2"/>
              </a:solidFill>
            </a:endParaRPr>
          </a:p>
        </p:txBody>
      </p:sp>
      <p:sp>
        <p:nvSpPr>
          <p:cNvPr id="3" name="Rectangle 2"/>
          <p:cNvSpPr/>
          <p:nvPr/>
        </p:nvSpPr>
        <p:spPr>
          <a:xfrm>
            <a:off x="332509" y="1064975"/>
            <a:ext cx="8714509" cy="5003934"/>
          </a:xfrm>
          <a:prstGeom prst="rect">
            <a:avLst/>
          </a:prstGeom>
        </p:spPr>
        <p:txBody>
          <a:bodyPr wrap="square">
            <a:spAutoFit/>
          </a:bodyPr>
          <a:lstStyle/>
          <a:p>
            <a:pPr marL="342900" indent="-342900">
              <a:lnSpc>
                <a:spcPts val="2300"/>
              </a:lnSpc>
              <a:spcBef>
                <a:spcPts val="600"/>
              </a:spcBef>
              <a:spcAft>
                <a:spcPts val="600"/>
              </a:spcAft>
              <a:buFont typeface="Arial" panose="020B0604020202020204" pitchFamily="34" charset="0"/>
              <a:buChar char="•"/>
            </a:pPr>
            <a:r>
              <a:rPr lang="en-US" sz="2100" dirty="0" smtClean="0">
                <a:solidFill>
                  <a:schemeClr val="tx1">
                    <a:lumMod val="75000"/>
                    <a:lumOff val="25000"/>
                  </a:schemeClr>
                </a:solidFill>
              </a:rPr>
              <a:t>Worker’s exposure to Cd and inorganic Cd compounds: </a:t>
            </a:r>
            <a:r>
              <a:rPr lang="en-US" sz="2100" b="1" dirty="0" smtClean="0">
                <a:solidFill>
                  <a:schemeClr val="tx1">
                    <a:lumMod val="75000"/>
                    <a:lumOff val="25000"/>
                  </a:schemeClr>
                </a:solidFill>
              </a:rPr>
              <a:t>wide </a:t>
            </a:r>
            <a:r>
              <a:rPr lang="en-US" sz="2100" b="1" dirty="0">
                <a:solidFill>
                  <a:schemeClr val="tx1">
                    <a:lumMod val="75000"/>
                    <a:lumOff val="25000"/>
                  </a:schemeClr>
                </a:solidFill>
              </a:rPr>
              <a:t>variety of </a:t>
            </a:r>
            <a:r>
              <a:rPr lang="en-US" sz="2100" b="1" dirty="0" smtClean="0">
                <a:solidFill>
                  <a:schemeClr val="tx1">
                    <a:lumMod val="75000"/>
                    <a:lumOff val="25000"/>
                  </a:schemeClr>
                </a:solidFill>
              </a:rPr>
              <a:t>occupations</a:t>
            </a:r>
          </a:p>
          <a:p>
            <a:pPr marL="342900" indent="-342900">
              <a:lnSpc>
                <a:spcPts val="2300"/>
              </a:lnSpc>
              <a:spcBef>
                <a:spcPts val="1800"/>
              </a:spcBef>
              <a:buFont typeface="Arial" panose="020B0604020202020204" pitchFamily="34" charset="0"/>
              <a:buChar char="•"/>
            </a:pPr>
            <a:r>
              <a:rPr lang="en-US" sz="2100" dirty="0" smtClean="0">
                <a:solidFill>
                  <a:schemeClr val="tx1">
                    <a:lumMod val="75000"/>
                    <a:lumOff val="25000"/>
                  </a:schemeClr>
                </a:solidFill>
              </a:rPr>
              <a:t>Occupations with highest </a:t>
            </a:r>
            <a:r>
              <a:rPr lang="en-US" sz="2100" dirty="0">
                <a:solidFill>
                  <a:schemeClr val="tx1">
                    <a:lumMod val="75000"/>
                    <a:lumOff val="25000"/>
                  </a:schemeClr>
                </a:solidFill>
              </a:rPr>
              <a:t>potential levels of </a:t>
            </a:r>
            <a:r>
              <a:rPr lang="en-US" sz="2100" dirty="0" smtClean="0">
                <a:solidFill>
                  <a:schemeClr val="tx1">
                    <a:lumMod val="75000"/>
                    <a:lumOff val="25000"/>
                  </a:schemeClr>
                </a:solidFill>
              </a:rPr>
              <a:t>exposure: </a:t>
            </a:r>
          </a:p>
          <a:p>
            <a:pPr>
              <a:lnSpc>
                <a:spcPts val="2200"/>
              </a:lnSpc>
            </a:pPr>
            <a:r>
              <a:rPr lang="en-US" sz="2000" dirty="0" smtClean="0">
                <a:solidFill>
                  <a:schemeClr val="tx1">
                    <a:lumMod val="75000"/>
                    <a:lumOff val="25000"/>
                  </a:schemeClr>
                </a:solidFill>
              </a:rPr>
              <a:t>	</a:t>
            </a:r>
            <a:r>
              <a:rPr lang="en-US" sz="1900" dirty="0" smtClean="0">
                <a:solidFill>
                  <a:schemeClr val="tx1">
                    <a:lumMod val="75000"/>
                    <a:lumOff val="25000"/>
                  </a:schemeClr>
                </a:solidFill>
              </a:rPr>
              <a:t>- smelting </a:t>
            </a:r>
            <a:r>
              <a:rPr lang="en-US" sz="1900" dirty="0">
                <a:solidFill>
                  <a:schemeClr val="tx1">
                    <a:lumMod val="75000"/>
                    <a:lumOff val="25000"/>
                  </a:schemeClr>
                </a:solidFill>
              </a:rPr>
              <a:t>zinc and lead </a:t>
            </a:r>
            <a:r>
              <a:rPr lang="en-US" sz="1900" dirty="0" smtClean="0">
                <a:solidFill>
                  <a:schemeClr val="tx1">
                    <a:lumMod val="75000"/>
                    <a:lumOff val="25000"/>
                  </a:schemeClr>
                </a:solidFill>
              </a:rPr>
              <a:t>ores</a:t>
            </a:r>
          </a:p>
          <a:p>
            <a:pPr>
              <a:lnSpc>
                <a:spcPts val="2200"/>
              </a:lnSpc>
            </a:pPr>
            <a:r>
              <a:rPr lang="en-US" sz="1900" dirty="0" smtClean="0">
                <a:solidFill>
                  <a:schemeClr val="tx1">
                    <a:lumMod val="75000"/>
                    <a:lumOff val="25000"/>
                  </a:schemeClr>
                </a:solidFill>
              </a:rPr>
              <a:t>	- welding </a:t>
            </a:r>
            <a:r>
              <a:rPr lang="en-US" sz="1900" dirty="0">
                <a:solidFill>
                  <a:schemeClr val="tx1">
                    <a:lumMod val="75000"/>
                    <a:lumOff val="25000"/>
                  </a:schemeClr>
                </a:solidFill>
              </a:rPr>
              <a:t>or </a:t>
            </a:r>
            <a:r>
              <a:rPr lang="en-US" sz="1900" dirty="0" err="1">
                <a:solidFill>
                  <a:schemeClr val="tx1">
                    <a:lumMod val="75000"/>
                    <a:lumOff val="25000"/>
                  </a:schemeClr>
                </a:solidFill>
              </a:rPr>
              <a:t>remelting</a:t>
            </a:r>
            <a:r>
              <a:rPr lang="en-US" sz="1900" dirty="0">
                <a:solidFill>
                  <a:schemeClr val="tx1">
                    <a:lumMod val="75000"/>
                    <a:lumOff val="25000"/>
                  </a:schemeClr>
                </a:solidFill>
              </a:rPr>
              <a:t> cadmium-coated </a:t>
            </a:r>
            <a:r>
              <a:rPr lang="en-US" sz="1900" dirty="0" smtClean="0">
                <a:solidFill>
                  <a:schemeClr val="tx1">
                    <a:lumMod val="75000"/>
                    <a:lumOff val="25000"/>
                  </a:schemeClr>
                </a:solidFill>
              </a:rPr>
              <a:t>steel</a:t>
            </a:r>
          </a:p>
          <a:p>
            <a:pPr>
              <a:lnSpc>
                <a:spcPts val="2200"/>
              </a:lnSpc>
            </a:pPr>
            <a:r>
              <a:rPr lang="en-US" sz="1900" dirty="0" smtClean="0">
                <a:solidFill>
                  <a:schemeClr val="tx1">
                    <a:lumMod val="75000"/>
                    <a:lumOff val="25000"/>
                  </a:schemeClr>
                </a:solidFill>
              </a:rPr>
              <a:t>	- working </a:t>
            </a:r>
            <a:r>
              <a:rPr lang="en-US" sz="1900" dirty="0">
                <a:solidFill>
                  <a:schemeClr val="tx1">
                    <a:lumMod val="75000"/>
                    <a:lumOff val="25000"/>
                  </a:schemeClr>
                </a:solidFill>
              </a:rPr>
              <a:t>with solders that contain </a:t>
            </a:r>
            <a:r>
              <a:rPr lang="en-US" sz="1900" dirty="0" smtClean="0">
                <a:solidFill>
                  <a:schemeClr val="tx1">
                    <a:lumMod val="75000"/>
                    <a:lumOff val="25000"/>
                  </a:schemeClr>
                </a:solidFill>
              </a:rPr>
              <a:t>Cd</a:t>
            </a:r>
          </a:p>
          <a:p>
            <a:pPr>
              <a:lnSpc>
                <a:spcPts val="2200"/>
              </a:lnSpc>
            </a:pPr>
            <a:r>
              <a:rPr lang="en-US" sz="1900" dirty="0" smtClean="0">
                <a:solidFill>
                  <a:schemeClr val="tx1">
                    <a:lumMod val="75000"/>
                    <a:lumOff val="25000"/>
                  </a:schemeClr>
                </a:solidFill>
              </a:rPr>
              <a:t>	- producing</a:t>
            </a:r>
            <a:r>
              <a:rPr lang="en-US" sz="1900" dirty="0">
                <a:solidFill>
                  <a:schemeClr val="tx1">
                    <a:lumMod val="75000"/>
                    <a:lumOff val="25000"/>
                  </a:schemeClr>
                </a:solidFill>
              </a:rPr>
              <a:t>, processing, and handling </a:t>
            </a:r>
            <a:r>
              <a:rPr lang="en-US" sz="1900" dirty="0" smtClean="0">
                <a:solidFill>
                  <a:schemeClr val="tx1">
                    <a:lumMod val="75000"/>
                    <a:lumOff val="25000"/>
                  </a:schemeClr>
                </a:solidFill>
              </a:rPr>
              <a:t>Cd powders</a:t>
            </a:r>
          </a:p>
          <a:p>
            <a:pPr>
              <a:lnSpc>
                <a:spcPts val="2200"/>
              </a:lnSpc>
            </a:pPr>
            <a:r>
              <a:rPr lang="en-US" sz="1900" dirty="0" smtClean="0">
                <a:solidFill>
                  <a:schemeClr val="tx1">
                    <a:lumMod val="75000"/>
                    <a:lumOff val="25000"/>
                  </a:schemeClr>
                </a:solidFill>
              </a:rPr>
              <a:t>	(- also: recycling </a:t>
            </a:r>
            <a:r>
              <a:rPr lang="en-US" sz="1900" dirty="0">
                <a:solidFill>
                  <a:schemeClr val="tx1">
                    <a:lumMod val="75000"/>
                    <a:lumOff val="25000"/>
                  </a:schemeClr>
                </a:solidFill>
              </a:rPr>
              <a:t>of scrap metal and Ni-Cd </a:t>
            </a:r>
            <a:r>
              <a:rPr lang="en-US" sz="1900" dirty="0" smtClean="0">
                <a:solidFill>
                  <a:schemeClr val="tx1">
                    <a:lumMod val="75000"/>
                    <a:lumOff val="25000"/>
                  </a:schemeClr>
                </a:solidFill>
              </a:rPr>
              <a:t>batteries) </a:t>
            </a:r>
          </a:p>
          <a:p>
            <a:pPr marL="342900" indent="-342900">
              <a:lnSpc>
                <a:spcPts val="2300"/>
              </a:lnSpc>
              <a:spcBef>
                <a:spcPts val="1800"/>
              </a:spcBef>
              <a:spcAft>
                <a:spcPts val="600"/>
              </a:spcAft>
              <a:buFont typeface="Arial" panose="020B0604020202020204" pitchFamily="34" charset="0"/>
              <a:buChar char="•"/>
            </a:pPr>
            <a:r>
              <a:rPr lang="en-GB" sz="2100" b="1" dirty="0" smtClean="0">
                <a:solidFill>
                  <a:schemeClr val="tx1">
                    <a:lumMod val="75000"/>
                    <a:lumOff val="25000"/>
                  </a:schemeClr>
                </a:solidFill>
                <a:ea typeface="Meta Offc"/>
                <a:cs typeface="Times New Roman" panose="02020603050405020304" pitchFamily="18" charset="0"/>
              </a:rPr>
              <a:t>Mining</a:t>
            </a:r>
            <a:r>
              <a:rPr lang="en-GB" sz="2100" b="1" dirty="0">
                <a:solidFill>
                  <a:schemeClr val="tx1">
                    <a:lumMod val="75000"/>
                    <a:lumOff val="25000"/>
                  </a:schemeClr>
                </a:solidFill>
                <a:ea typeface="Meta Offc"/>
                <a:cs typeface="Times New Roman" panose="02020603050405020304" pitchFamily="18" charset="0"/>
              </a:rPr>
              <a:t>, smelting and industrial usage of Cd </a:t>
            </a:r>
            <a:r>
              <a:rPr lang="en-GB" sz="2100" dirty="0" smtClean="0">
                <a:solidFill>
                  <a:schemeClr val="tx1">
                    <a:lumMod val="75000"/>
                    <a:lumOff val="25000"/>
                  </a:schemeClr>
                </a:solidFill>
                <a:ea typeface="Meta Offc"/>
                <a:cs typeface="Times New Roman" panose="02020603050405020304" pitchFamily="18" charset="0"/>
                <a:sym typeface="Wingdings 3" panose="05040102010807070707" pitchFamily="18" charset="2"/>
              </a:rPr>
              <a:t> </a:t>
            </a:r>
            <a:r>
              <a:rPr lang="en-GB" sz="2100" dirty="0" smtClean="0">
                <a:solidFill>
                  <a:schemeClr val="tx1">
                    <a:lumMod val="75000"/>
                    <a:lumOff val="25000"/>
                  </a:schemeClr>
                </a:solidFill>
                <a:ea typeface="Meta Offc"/>
                <a:cs typeface="Times New Roman" panose="02020603050405020304" pitchFamily="18" charset="0"/>
              </a:rPr>
              <a:t>considerable exposure, now </a:t>
            </a:r>
            <a:r>
              <a:rPr lang="en-GB" sz="2100" dirty="0">
                <a:solidFill>
                  <a:schemeClr val="tx1">
                    <a:lumMod val="75000"/>
                    <a:lumOff val="25000"/>
                  </a:schemeClr>
                </a:solidFill>
                <a:ea typeface="Meta Offc"/>
                <a:cs typeface="Times New Roman" panose="02020603050405020304" pitchFamily="18" charset="0"/>
              </a:rPr>
              <a:t>fairly well controlled in long-established industrialized </a:t>
            </a:r>
            <a:r>
              <a:rPr lang="en-GB" sz="2100" dirty="0" smtClean="0">
                <a:solidFill>
                  <a:schemeClr val="tx1">
                    <a:lumMod val="75000"/>
                    <a:lumOff val="25000"/>
                  </a:schemeClr>
                </a:solidFill>
                <a:ea typeface="Meta Offc"/>
                <a:cs typeface="Times New Roman" panose="02020603050405020304" pitchFamily="18" charset="0"/>
              </a:rPr>
              <a:t>countries (but still </a:t>
            </a:r>
            <a:r>
              <a:rPr lang="en-GB" sz="2100" dirty="0">
                <a:solidFill>
                  <a:schemeClr val="tx1">
                    <a:lumMod val="75000"/>
                    <a:lumOff val="25000"/>
                  </a:schemeClr>
                </a:solidFill>
                <a:ea typeface="Meta Offc"/>
                <a:cs typeface="Times New Roman" panose="02020603050405020304" pitchFamily="18" charset="0"/>
              </a:rPr>
              <a:t>problems in developing countries and in some newly industrialized </a:t>
            </a:r>
            <a:r>
              <a:rPr lang="en-GB" sz="2100" dirty="0" smtClean="0">
                <a:solidFill>
                  <a:schemeClr val="tx1">
                    <a:lumMod val="75000"/>
                    <a:lumOff val="25000"/>
                  </a:schemeClr>
                </a:solidFill>
                <a:ea typeface="Meta Offc"/>
                <a:cs typeface="Times New Roman" panose="02020603050405020304" pitchFamily="18" charset="0"/>
              </a:rPr>
              <a:t>countries)</a:t>
            </a:r>
            <a:r>
              <a:rPr lang="en-GB" sz="2100" baseline="30000" dirty="0" smtClean="0">
                <a:solidFill>
                  <a:schemeClr val="tx1">
                    <a:lumMod val="75000"/>
                    <a:lumOff val="25000"/>
                  </a:schemeClr>
                </a:solidFill>
                <a:ea typeface="Meta Offc"/>
                <a:cs typeface="Times New Roman" panose="02020603050405020304" pitchFamily="18" charset="0"/>
              </a:rPr>
              <a:t>a</a:t>
            </a:r>
            <a:r>
              <a:rPr lang="en-GB" sz="2100" dirty="0" smtClean="0">
                <a:solidFill>
                  <a:schemeClr val="tx1">
                    <a:lumMod val="75000"/>
                    <a:lumOff val="25000"/>
                  </a:schemeClr>
                </a:solidFill>
                <a:ea typeface="Meta Offc"/>
                <a:cs typeface="Times New Roman" panose="02020603050405020304" pitchFamily="18" charset="0"/>
              </a:rPr>
              <a:t> </a:t>
            </a:r>
            <a:endParaRPr lang="en-GB" sz="2100" dirty="0">
              <a:solidFill>
                <a:schemeClr val="tx1">
                  <a:lumMod val="75000"/>
                  <a:lumOff val="25000"/>
                </a:schemeClr>
              </a:solidFill>
              <a:ea typeface="Meta Offc"/>
              <a:cs typeface="Times New Roman" panose="02020603050405020304" pitchFamily="18" charset="0"/>
            </a:endParaRPr>
          </a:p>
          <a:p>
            <a:pPr marL="342900" indent="-342900">
              <a:lnSpc>
                <a:spcPts val="2300"/>
              </a:lnSpc>
              <a:spcBef>
                <a:spcPts val="1800"/>
              </a:spcBef>
              <a:spcAft>
                <a:spcPts val="600"/>
              </a:spcAft>
              <a:buFont typeface="Arial" panose="020B0604020202020204" pitchFamily="34" charset="0"/>
              <a:buChar char="•"/>
            </a:pPr>
            <a:r>
              <a:rPr lang="en-GB" sz="2100" dirty="0" smtClean="0">
                <a:solidFill>
                  <a:schemeClr val="tx1">
                    <a:lumMod val="75000"/>
                    <a:lumOff val="25000"/>
                  </a:schemeClr>
                </a:solidFill>
                <a:ea typeface="Meta Offc"/>
                <a:cs typeface="Times New Roman" panose="02020603050405020304" pitchFamily="18" charset="0"/>
              </a:rPr>
              <a:t>Processes </a:t>
            </a:r>
            <a:r>
              <a:rPr lang="en-GB" sz="2100" dirty="0">
                <a:solidFill>
                  <a:schemeClr val="tx1">
                    <a:lumMod val="75000"/>
                    <a:lumOff val="25000"/>
                  </a:schemeClr>
                </a:solidFill>
                <a:ea typeface="Meta Offc"/>
                <a:cs typeface="Times New Roman" panose="02020603050405020304" pitchFamily="18" charset="0"/>
              </a:rPr>
              <a:t>that involve extremely high temperatures (e.g. iron &amp; steel </a:t>
            </a:r>
            <a:r>
              <a:rPr lang="en-GB" sz="2100" dirty="0" smtClean="0">
                <a:solidFill>
                  <a:schemeClr val="tx1">
                    <a:lumMod val="75000"/>
                    <a:lumOff val="25000"/>
                  </a:schemeClr>
                </a:solidFill>
                <a:ea typeface="Meta Offc"/>
                <a:cs typeface="Times New Roman" panose="02020603050405020304" pitchFamily="18" charset="0"/>
              </a:rPr>
              <a:t>industries</a:t>
            </a:r>
            <a:r>
              <a:rPr lang="en-GB" sz="2100" dirty="0">
                <a:solidFill>
                  <a:schemeClr val="tx1">
                    <a:lumMod val="75000"/>
                    <a:lumOff val="25000"/>
                  </a:schemeClr>
                </a:solidFill>
                <a:ea typeface="Meta Offc"/>
                <a:cs typeface="Times New Roman" panose="02020603050405020304" pitchFamily="18" charset="0"/>
              </a:rPr>
              <a:t> </a:t>
            </a:r>
            <a:r>
              <a:rPr lang="en-GB" sz="2100" dirty="0">
                <a:solidFill>
                  <a:schemeClr val="tx1">
                    <a:lumMod val="75000"/>
                    <a:lumOff val="25000"/>
                  </a:schemeClr>
                </a:solidFill>
                <a:ea typeface="Meta Offc"/>
                <a:cs typeface="Times New Roman" panose="02020603050405020304" pitchFamily="18" charset="0"/>
                <a:sym typeface="Wingdings 3" panose="05040102010807070707" pitchFamily="18" charset="2"/>
              </a:rPr>
              <a:t></a:t>
            </a:r>
            <a:r>
              <a:rPr lang="en-GB" sz="2100" dirty="0" smtClean="0">
                <a:solidFill>
                  <a:schemeClr val="tx1">
                    <a:lumMod val="75000"/>
                    <a:lumOff val="25000"/>
                  </a:schemeClr>
                </a:solidFill>
                <a:ea typeface="Meta Offc"/>
                <a:cs typeface="Times New Roman" panose="02020603050405020304" pitchFamily="18" charset="0"/>
              </a:rPr>
              <a:t> </a:t>
            </a:r>
            <a:r>
              <a:rPr lang="en-GB" sz="2100" b="1" dirty="0" smtClean="0">
                <a:solidFill>
                  <a:schemeClr val="tx1">
                    <a:lumMod val="75000"/>
                    <a:lumOff val="25000"/>
                  </a:schemeClr>
                </a:solidFill>
                <a:ea typeface="Meta Offc"/>
                <a:cs typeface="Times New Roman" panose="02020603050405020304" pitchFamily="18" charset="0"/>
              </a:rPr>
              <a:t>volatilization </a:t>
            </a:r>
            <a:r>
              <a:rPr lang="en-GB" sz="2100" b="1" dirty="0">
                <a:solidFill>
                  <a:schemeClr val="tx1">
                    <a:lumMod val="75000"/>
                    <a:lumOff val="25000"/>
                  </a:schemeClr>
                </a:solidFill>
                <a:ea typeface="Meta Offc"/>
                <a:cs typeface="Times New Roman" panose="02020603050405020304" pitchFamily="18" charset="0"/>
              </a:rPr>
              <a:t>and </a:t>
            </a:r>
            <a:r>
              <a:rPr lang="en-GB" sz="2100" b="1" dirty="0" smtClean="0">
                <a:solidFill>
                  <a:schemeClr val="tx1">
                    <a:lumMod val="75000"/>
                    <a:lumOff val="25000"/>
                  </a:schemeClr>
                </a:solidFill>
                <a:ea typeface="Meta Offc"/>
                <a:cs typeface="Times New Roman" panose="02020603050405020304" pitchFamily="18" charset="0"/>
              </a:rPr>
              <a:t>emission </a:t>
            </a:r>
            <a:r>
              <a:rPr lang="en-GB" sz="2100" b="1" dirty="0">
                <a:solidFill>
                  <a:schemeClr val="tx1">
                    <a:lumMod val="75000"/>
                    <a:lumOff val="25000"/>
                  </a:schemeClr>
                </a:solidFill>
                <a:ea typeface="Meta Offc"/>
                <a:cs typeface="Times New Roman" panose="02020603050405020304" pitchFamily="18" charset="0"/>
              </a:rPr>
              <a:t>as </a:t>
            </a:r>
            <a:r>
              <a:rPr lang="en-GB" sz="2100" b="1" dirty="0" err="1" smtClean="0">
                <a:solidFill>
                  <a:schemeClr val="tx1">
                    <a:lumMod val="75000"/>
                    <a:lumOff val="25000"/>
                  </a:schemeClr>
                </a:solidFill>
                <a:ea typeface="Meta Offc"/>
                <a:cs typeface="Times New Roman" panose="02020603050405020304" pitchFamily="18" charset="0"/>
              </a:rPr>
              <a:t>vapour</a:t>
            </a:r>
            <a:r>
              <a:rPr lang="en-GB" sz="2100" b="1" baseline="30000" dirty="0" err="1" smtClean="0">
                <a:solidFill>
                  <a:schemeClr val="tx1">
                    <a:lumMod val="75000"/>
                    <a:lumOff val="25000"/>
                  </a:schemeClr>
                </a:solidFill>
                <a:ea typeface="Meta Offc"/>
                <a:cs typeface="Times New Roman" panose="02020603050405020304" pitchFamily="18" charset="0"/>
              </a:rPr>
              <a:t>b</a:t>
            </a:r>
            <a:endParaRPr lang="fr-FR" sz="2100" b="1" dirty="0">
              <a:solidFill>
                <a:schemeClr val="tx1">
                  <a:lumMod val="75000"/>
                  <a:lumOff val="25000"/>
                </a:schemeClr>
              </a:solidFill>
              <a:ea typeface="Meta Offc"/>
              <a:cs typeface="Times New Roman" panose="02020603050405020304" pitchFamily="18" charset="0"/>
            </a:endParaRPr>
          </a:p>
        </p:txBody>
      </p:sp>
      <p:sp>
        <p:nvSpPr>
          <p:cNvPr id="6" name="Rectangle 5"/>
          <p:cNvSpPr/>
          <p:nvPr/>
        </p:nvSpPr>
        <p:spPr>
          <a:xfrm>
            <a:off x="332509" y="6294280"/>
            <a:ext cx="1887160" cy="538609"/>
          </a:xfrm>
          <a:prstGeom prst="rect">
            <a:avLst/>
          </a:prstGeom>
        </p:spPr>
        <p:txBody>
          <a:bodyPr wrap="square">
            <a:spAutoFit/>
          </a:bodyPr>
          <a:lstStyle/>
          <a:p>
            <a:pPr>
              <a:spcAft>
                <a:spcPts val="600"/>
              </a:spcAft>
            </a:pPr>
            <a:r>
              <a:rPr lang="en-GB" sz="1200" i="1" baseline="30000" dirty="0" smtClean="0">
                <a:solidFill>
                  <a:srgbClr val="4B4B4D"/>
                </a:solidFill>
                <a:latin typeface="Arial" panose="020B0604020202020204" pitchFamily="34" charset="0"/>
                <a:ea typeface="Meta Offc"/>
                <a:cs typeface="Times New Roman" panose="02020603050405020304" pitchFamily="18" charset="0"/>
              </a:rPr>
              <a:t>a </a:t>
            </a:r>
            <a:r>
              <a:rPr lang="en-GB" sz="1200" i="1" dirty="0" smtClean="0">
                <a:solidFill>
                  <a:srgbClr val="4B4B4D"/>
                </a:solidFill>
                <a:latin typeface="Arial" panose="020B0604020202020204" pitchFamily="34" charset="0"/>
                <a:ea typeface="Meta Offc"/>
                <a:cs typeface="Times New Roman" panose="02020603050405020304" pitchFamily="18" charset="0"/>
              </a:rPr>
              <a:t>IUPAC, 2018</a:t>
            </a:r>
          </a:p>
          <a:p>
            <a:pPr>
              <a:spcAft>
                <a:spcPts val="600"/>
              </a:spcAft>
            </a:pPr>
            <a:r>
              <a:rPr lang="en-GB" sz="1200" i="1" baseline="30000" dirty="0" smtClean="0">
                <a:solidFill>
                  <a:srgbClr val="4B4B4D"/>
                </a:solidFill>
                <a:latin typeface="Arial" panose="020B0604020202020204" pitchFamily="34" charset="0"/>
                <a:ea typeface="Meta Offc"/>
                <a:cs typeface="Times New Roman" panose="02020603050405020304" pitchFamily="18" charset="0"/>
              </a:rPr>
              <a:t>b </a:t>
            </a:r>
            <a:r>
              <a:rPr lang="en-GB" sz="1200" i="1" dirty="0" smtClean="0">
                <a:solidFill>
                  <a:srgbClr val="4B4B4D"/>
                </a:solidFill>
                <a:latin typeface="Arial" panose="020B0604020202020204" pitchFamily="34" charset="0"/>
                <a:ea typeface="Meta Offc"/>
                <a:cs typeface="Times New Roman" panose="02020603050405020304" pitchFamily="18" charset="0"/>
              </a:rPr>
              <a:t>EFSA</a:t>
            </a:r>
            <a:r>
              <a:rPr lang="en-GB" sz="1200" i="1" dirty="0">
                <a:solidFill>
                  <a:srgbClr val="4B4B4D"/>
                </a:solidFill>
                <a:latin typeface="Arial" panose="020B0604020202020204" pitchFamily="34" charset="0"/>
                <a:ea typeface="Meta Offc"/>
                <a:cs typeface="Times New Roman" panose="02020603050405020304" pitchFamily="18" charset="0"/>
              </a:rPr>
              <a:t>, </a:t>
            </a:r>
            <a:r>
              <a:rPr lang="en-GB" sz="1200" i="1" dirty="0" smtClean="0">
                <a:solidFill>
                  <a:srgbClr val="4B4B4D"/>
                </a:solidFill>
                <a:latin typeface="Arial" panose="020B0604020202020204" pitchFamily="34" charset="0"/>
                <a:ea typeface="Meta Offc"/>
                <a:cs typeface="Times New Roman" panose="02020603050405020304" pitchFamily="18" charset="0"/>
              </a:rPr>
              <a:t>2009</a:t>
            </a:r>
            <a:endParaRPr lang="fr-FR" sz="1200" i="1" dirty="0">
              <a:solidFill>
                <a:srgbClr val="4B4B4D"/>
              </a:solidFill>
              <a:latin typeface="Arial" panose="020B0604020202020204" pitchFamily="34" charset="0"/>
              <a:ea typeface="Meta Offc"/>
              <a:cs typeface="Times New Roman" panose="02020603050405020304" pitchFamily="18" charset="0"/>
            </a:endParaRPr>
          </a:p>
        </p:txBody>
      </p:sp>
    </p:spTree>
    <p:extLst>
      <p:ext uri="{BB962C8B-B14F-4D97-AF65-F5344CB8AC3E}">
        <p14:creationId xmlns:p14="http://schemas.microsoft.com/office/powerpoint/2010/main" val="3023124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8</a:t>
            </a:fld>
            <a:endParaRPr lang="en-US" dirty="0"/>
          </a:p>
        </p:txBody>
      </p:sp>
      <p:sp>
        <p:nvSpPr>
          <p:cNvPr id="9" name="Textfeld 8"/>
          <p:cNvSpPr txBox="1"/>
          <p:nvPr/>
        </p:nvSpPr>
        <p:spPr>
          <a:xfrm>
            <a:off x="3624148" y="64172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5" name="ZoneTexte 4"/>
          <p:cNvSpPr txBox="1"/>
          <p:nvPr/>
        </p:nvSpPr>
        <p:spPr>
          <a:xfrm>
            <a:off x="554954" y="254929"/>
            <a:ext cx="4541151" cy="492443"/>
          </a:xfrm>
          <a:prstGeom prst="rect">
            <a:avLst/>
          </a:prstGeom>
          <a:noFill/>
        </p:spPr>
        <p:txBody>
          <a:bodyPr wrap="square" rtlCol="0">
            <a:spAutoFit/>
          </a:bodyPr>
          <a:lstStyle/>
          <a:p>
            <a:r>
              <a:rPr lang="fr-FR" sz="2600" b="1" dirty="0" smtClean="0">
                <a:solidFill>
                  <a:schemeClr val="tx2"/>
                </a:solidFill>
              </a:rPr>
              <a:t>3 - </a:t>
            </a:r>
            <a:r>
              <a:rPr lang="fr-FR" sz="2600" b="1" dirty="0" err="1" smtClean="0">
                <a:solidFill>
                  <a:schemeClr val="tx2"/>
                </a:solidFill>
              </a:rPr>
              <a:t>Toxicokinetic</a:t>
            </a:r>
            <a:endParaRPr lang="fr-FR" sz="2600" b="1" dirty="0">
              <a:solidFill>
                <a:schemeClr val="tx2"/>
              </a:solidFill>
            </a:endParaRPr>
          </a:p>
        </p:txBody>
      </p:sp>
      <p:sp>
        <p:nvSpPr>
          <p:cNvPr id="7" name="Espace réservé du contenu 3"/>
          <p:cNvSpPr>
            <a:spLocks noGrp="1"/>
          </p:cNvSpPr>
          <p:nvPr>
            <p:ph idx="1"/>
          </p:nvPr>
        </p:nvSpPr>
        <p:spPr>
          <a:xfrm>
            <a:off x="421139" y="1185644"/>
            <a:ext cx="8424936" cy="4691648"/>
          </a:xfrm>
        </p:spPr>
        <p:txBody>
          <a:bodyPr>
            <a:noAutofit/>
          </a:bodyPr>
          <a:lstStyle/>
          <a:p>
            <a:pPr marL="342900" indent="-342900">
              <a:lnSpc>
                <a:spcPts val="2400"/>
              </a:lnSpc>
              <a:spcBef>
                <a:spcPts val="600"/>
              </a:spcBef>
              <a:spcAft>
                <a:spcPts val="1200"/>
              </a:spcAft>
              <a:buFont typeface="Arial" panose="020B0604020202020204" pitchFamily="34" charset="0"/>
              <a:buChar char="•"/>
            </a:pPr>
            <a:r>
              <a:rPr lang="en-GB" sz="2000" b="1" dirty="0" smtClean="0">
                <a:solidFill>
                  <a:schemeClr val="bg2">
                    <a:lumMod val="25000"/>
                  </a:schemeClr>
                </a:solidFill>
                <a:latin typeface="Arial" panose="020B0604020202020204" pitchFamily="34" charset="0"/>
                <a:cs typeface="Arial" panose="020B0604020202020204" pitchFamily="34" charset="0"/>
              </a:rPr>
              <a:t>Inhalation</a:t>
            </a:r>
            <a:r>
              <a:rPr lang="en-GB" sz="2000" dirty="0" smtClean="0">
                <a:solidFill>
                  <a:schemeClr val="bg2">
                    <a:lumMod val="25000"/>
                  </a:schemeClr>
                </a:solidFill>
                <a:latin typeface="Arial" panose="020B0604020202020204" pitchFamily="34" charset="0"/>
                <a:cs typeface="Arial" panose="020B0604020202020204" pitchFamily="34" charset="0"/>
              </a:rPr>
              <a:t> is the primary route of exposure to cadmium (dust, smoke) for workers</a:t>
            </a:r>
          </a:p>
          <a:p>
            <a:pPr marL="342900" indent="-342900">
              <a:lnSpc>
                <a:spcPts val="2400"/>
              </a:lnSpc>
              <a:spcBef>
                <a:spcPts val="1200"/>
              </a:spcBef>
              <a:spcAft>
                <a:spcPts val="1200"/>
              </a:spcAft>
              <a:buFont typeface="Arial" panose="020B0604020202020204" pitchFamily="34" charset="0"/>
              <a:buChar char="•"/>
            </a:pPr>
            <a:r>
              <a:rPr lang="en-US" sz="2000" u="sng" dirty="0" smtClean="0">
                <a:solidFill>
                  <a:schemeClr val="bg2">
                    <a:lumMod val="25000"/>
                  </a:schemeClr>
                </a:solidFill>
                <a:latin typeface="Arial" panose="020B0604020202020204" pitchFamily="34" charset="0"/>
                <a:cs typeface="Arial" panose="020B0604020202020204" pitchFamily="34" charset="0"/>
              </a:rPr>
              <a:t>Absorption</a:t>
            </a:r>
            <a:r>
              <a:rPr lang="en-US" sz="2000" dirty="0" smtClean="0">
                <a:solidFill>
                  <a:schemeClr val="bg2">
                    <a:lumMod val="25000"/>
                  </a:schemeClr>
                </a:solidFill>
                <a:latin typeface="Arial" panose="020B0604020202020204" pitchFamily="34" charset="0"/>
                <a:cs typeface="Arial" panose="020B0604020202020204" pitchFamily="34" charset="0"/>
              </a:rPr>
              <a:t> : pulmonary preferentially</a:t>
            </a:r>
          </a:p>
          <a:p>
            <a:pPr lvl="1">
              <a:lnSpc>
                <a:spcPts val="2400"/>
              </a:lnSpc>
              <a:spcBef>
                <a:spcPts val="0"/>
              </a:spcBef>
              <a:spcAft>
                <a:spcPts val="600"/>
              </a:spcAft>
            </a:pPr>
            <a:r>
              <a:rPr lang="en-US" sz="1600" dirty="0" smtClean="0">
                <a:solidFill>
                  <a:schemeClr val="bg2">
                    <a:lumMod val="25000"/>
                  </a:schemeClr>
                </a:solidFill>
                <a:latin typeface="Arial" panose="020B0604020202020204" pitchFamily="34" charset="0"/>
                <a:cs typeface="Arial" panose="020B0604020202020204" pitchFamily="34" charset="0"/>
              </a:rPr>
              <a:t>Fraction absorbed depends on </a:t>
            </a:r>
            <a:r>
              <a:rPr lang="en-US" sz="1600" dirty="0" err="1" smtClean="0">
                <a:solidFill>
                  <a:schemeClr val="bg2">
                    <a:lumMod val="25000"/>
                  </a:schemeClr>
                </a:solidFill>
                <a:latin typeface="Arial" panose="020B0604020202020204" pitchFamily="34" charset="0"/>
                <a:cs typeface="Arial" panose="020B0604020202020204" pitchFamily="34" charset="0"/>
              </a:rPr>
              <a:t>physico</a:t>
            </a:r>
            <a:r>
              <a:rPr lang="en-US" sz="1600" dirty="0" smtClean="0">
                <a:solidFill>
                  <a:schemeClr val="bg2">
                    <a:lumMod val="25000"/>
                  </a:schemeClr>
                </a:solidFill>
                <a:latin typeface="Arial" panose="020B0604020202020204" pitchFamily="34" charset="0"/>
                <a:cs typeface="Arial" panose="020B0604020202020204" pitchFamily="34" charset="0"/>
              </a:rPr>
              <a:t>-chemical properties</a:t>
            </a:r>
          </a:p>
          <a:p>
            <a:pPr lvl="1">
              <a:lnSpc>
                <a:spcPts val="2400"/>
              </a:lnSpc>
              <a:spcBef>
                <a:spcPts val="0"/>
              </a:spcBef>
              <a:spcAft>
                <a:spcPts val="600"/>
              </a:spcAft>
            </a:pPr>
            <a:r>
              <a:rPr lang="en-US" sz="1600" dirty="0" smtClean="0">
                <a:solidFill>
                  <a:schemeClr val="bg2">
                    <a:lumMod val="25000"/>
                  </a:schemeClr>
                </a:solidFill>
                <a:latin typeface="Arial" panose="020B0604020202020204" pitchFamily="34" charset="0"/>
                <a:cs typeface="Arial" panose="020B0604020202020204" pitchFamily="34" charset="0"/>
              </a:rPr>
              <a:t>Dermal : negligible</a:t>
            </a:r>
          </a:p>
          <a:p>
            <a:pPr marL="342900" indent="-342900">
              <a:lnSpc>
                <a:spcPts val="2400"/>
              </a:lnSpc>
              <a:spcBef>
                <a:spcPts val="1200"/>
              </a:spcBef>
              <a:spcAft>
                <a:spcPts val="1200"/>
              </a:spcAft>
              <a:buFont typeface="Arial" panose="020B0604020202020204" pitchFamily="34" charset="0"/>
              <a:buChar char="•"/>
            </a:pPr>
            <a:r>
              <a:rPr lang="en-US" sz="2000" u="sng" dirty="0" smtClean="0">
                <a:solidFill>
                  <a:schemeClr val="bg2">
                    <a:lumMod val="25000"/>
                  </a:schemeClr>
                </a:solidFill>
                <a:latin typeface="Arial" panose="020B0604020202020204" pitchFamily="34" charset="0"/>
                <a:cs typeface="Arial" panose="020B0604020202020204" pitchFamily="34" charset="0"/>
              </a:rPr>
              <a:t>Distribution</a:t>
            </a:r>
            <a:r>
              <a:rPr lang="en-US" sz="2000" dirty="0" smtClean="0">
                <a:solidFill>
                  <a:schemeClr val="bg2">
                    <a:lumMod val="25000"/>
                  </a:schemeClr>
                </a:solidFill>
                <a:latin typeface="Arial" panose="020B0604020202020204" pitchFamily="34" charset="0"/>
                <a:cs typeface="Arial" panose="020B0604020202020204" pitchFamily="34" charset="0"/>
              </a:rPr>
              <a:t> : kidney and liver preferentially</a:t>
            </a:r>
          </a:p>
          <a:p>
            <a:pPr lvl="1">
              <a:lnSpc>
                <a:spcPts val="2400"/>
              </a:lnSpc>
              <a:spcBef>
                <a:spcPts val="0"/>
              </a:spcBef>
              <a:spcAft>
                <a:spcPts val="600"/>
              </a:spcAft>
            </a:pPr>
            <a:r>
              <a:rPr lang="en-US" sz="1600" dirty="0" smtClean="0">
                <a:solidFill>
                  <a:schemeClr val="bg2">
                    <a:lumMod val="25000"/>
                  </a:schemeClr>
                </a:solidFill>
                <a:latin typeface="Arial" panose="020B0604020202020204" pitchFamily="34" charset="0"/>
                <a:cs typeface="Arial" panose="020B0604020202020204" pitchFamily="34" charset="0"/>
              </a:rPr>
              <a:t>Binding with </a:t>
            </a:r>
            <a:r>
              <a:rPr lang="en-US" sz="1600" dirty="0" err="1" smtClean="0">
                <a:solidFill>
                  <a:schemeClr val="bg2">
                    <a:lumMod val="25000"/>
                  </a:schemeClr>
                </a:solidFill>
                <a:latin typeface="Arial" panose="020B0604020202020204" pitchFamily="34" charset="0"/>
                <a:cs typeface="Arial" panose="020B0604020202020204" pitchFamily="34" charset="0"/>
              </a:rPr>
              <a:t>methallothionein</a:t>
            </a:r>
            <a:r>
              <a:rPr lang="en-US" sz="1600" dirty="0" smtClean="0">
                <a:solidFill>
                  <a:schemeClr val="bg2">
                    <a:lumMod val="25000"/>
                  </a:schemeClr>
                </a:solidFill>
                <a:latin typeface="Arial" panose="020B0604020202020204" pitchFamily="34" charset="0"/>
                <a:cs typeface="Arial" panose="020B0604020202020204" pitchFamily="34" charset="0"/>
              </a:rPr>
              <a:t>, albumin and erythrocytes</a:t>
            </a:r>
          </a:p>
          <a:p>
            <a:pPr lvl="1">
              <a:lnSpc>
                <a:spcPts val="2400"/>
              </a:lnSpc>
              <a:spcBef>
                <a:spcPts val="0"/>
              </a:spcBef>
              <a:spcAft>
                <a:spcPts val="600"/>
              </a:spcAft>
            </a:pPr>
            <a:r>
              <a:rPr lang="en-US" sz="1600" dirty="0" smtClean="0">
                <a:solidFill>
                  <a:schemeClr val="bg2">
                    <a:lumMod val="25000"/>
                  </a:schemeClr>
                </a:solidFill>
                <a:latin typeface="Arial" panose="020B0604020202020204" pitchFamily="34" charset="0"/>
                <a:cs typeface="Arial" panose="020B0604020202020204" pitchFamily="34" charset="0"/>
              </a:rPr>
              <a:t>Bioaccumulation : kidney and liver (half-life of 10 to 30 years)</a:t>
            </a:r>
          </a:p>
          <a:p>
            <a:pPr marL="342900" indent="-342900">
              <a:lnSpc>
                <a:spcPts val="2400"/>
              </a:lnSpc>
              <a:spcBef>
                <a:spcPts val="1200"/>
              </a:spcBef>
              <a:spcAft>
                <a:spcPts val="1200"/>
              </a:spcAft>
              <a:buFont typeface="Arial" panose="020B0604020202020204" pitchFamily="34" charset="0"/>
              <a:buChar char="•"/>
            </a:pPr>
            <a:r>
              <a:rPr lang="en-US" sz="2000" u="sng" dirty="0" smtClean="0">
                <a:solidFill>
                  <a:schemeClr val="bg2">
                    <a:lumMod val="25000"/>
                  </a:schemeClr>
                </a:solidFill>
                <a:latin typeface="Arial" panose="020B0604020202020204" pitchFamily="34" charset="0"/>
                <a:cs typeface="Arial" panose="020B0604020202020204" pitchFamily="34" charset="0"/>
              </a:rPr>
              <a:t>Metabolism</a:t>
            </a:r>
            <a:r>
              <a:rPr lang="en-US" sz="2000" dirty="0" smtClean="0">
                <a:solidFill>
                  <a:schemeClr val="bg2">
                    <a:lumMod val="25000"/>
                  </a:schemeClr>
                </a:solidFill>
                <a:latin typeface="Arial" panose="020B0604020202020204" pitchFamily="34" charset="0"/>
                <a:cs typeface="Arial" panose="020B0604020202020204" pitchFamily="34" charset="0"/>
              </a:rPr>
              <a:t> : no transformation</a:t>
            </a:r>
          </a:p>
          <a:p>
            <a:pPr marL="342900" indent="-342900">
              <a:lnSpc>
                <a:spcPts val="2400"/>
              </a:lnSpc>
              <a:spcBef>
                <a:spcPts val="1200"/>
              </a:spcBef>
              <a:spcAft>
                <a:spcPts val="1200"/>
              </a:spcAft>
              <a:buFont typeface="Arial" panose="020B0604020202020204" pitchFamily="34" charset="0"/>
              <a:buChar char="•"/>
            </a:pPr>
            <a:r>
              <a:rPr lang="en-US" sz="2000" u="sng" dirty="0" smtClean="0">
                <a:solidFill>
                  <a:schemeClr val="bg2">
                    <a:lumMod val="25000"/>
                  </a:schemeClr>
                </a:solidFill>
                <a:latin typeface="Arial" panose="020B0604020202020204" pitchFamily="34" charset="0"/>
                <a:cs typeface="Arial" panose="020B0604020202020204" pitchFamily="34" charset="0"/>
              </a:rPr>
              <a:t>Excretion</a:t>
            </a:r>
            <a:r>
              <a:rPr lang="en-US" sz="2000" dirty="0" smtClean="0">
                <a:solidFill>
                  <a:schemeClr val="bg2">
                    <a:lumMod val="25000"/>
                  </a:schemeClr>
                </a:solidFill>
                <a:latin typeface="Arial" panose="020B0604020202020204" pitchFamily="34" charset="0"/>
                <a:cs typeface="Arial" panose="020B0604020202020204" pitchFamily="34" charset="0"/>
              </a:rPr>
              <a:t> : urinary (most largely)</a:t>
            </a:r>
          </a:p>
          <a:p>
            <a:pPr>
              <a:lnSpc>
                <a:spcPts val="2400"/>
              </a:lnSpc>
              <a:spcBef>
                <a:spcPts val="600"/>
              </a:spcBef>
              <a:spcAft>
                <a:spcPts val="1200"/>
              </a:spcAft>
            </a:pPr>
            <a:endParaRPr lang="en-US" sz="2000" dirty="0">
              <a:solidFill>
                <a:schemeClr val="bg2">
                  <a:lumMod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584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633DB0C-9BEB-4F98-9016-D6547ACC6BB2}" type="slidenum">
              <a:rPr lang="en-US" smtClean="0"/>
              <a:pPr/>
              <a:t>9</a:t>
            </a:fld>
            <a:endParaRPr lang="en-US" dirty="0"/>
          </a:p>
        </p:txBody>
      </p:sp>
      <p:sp>
        <p:nvSpPr>
          <p:cNvPr id="9" name="Textfeld 8"/>
          <p:cNvSpPr txBox="1"/>
          <p:nvPr/>
        </p:nvSpPr>
        <p:spPr>
          <a:xfrm>
            <a:off x="3624148" y="6417290"/>
            <a:ext cx="4386566" cy="307777"/>
          </a:xfrm>
          <a:prstGeom prst="rect">
            <a:avLst/>
          </a:prstGeom>
          <a:noFill/>
        </p:spPr>
        <p:txBody>
          <a:bodyPr wrap="square" rtlCol="0">
            <a:spAutoFit/>
          </a:bodyPr>
          <a:lstStyle/>
          <a:p>
            <a:pPr lvl="0" algn="r"/>
            <a:r>
              <a:rPr lang="en-US" sz="1400" dirty="0">
                <a:solidFill>
                  <a:prstClr val="white">
                    <a:lumMod val="65000"/>
                  </a:prstClr>
                </a:solidFill>
              </a:rPr>
              <a:t>3</a:t>
            </a:r>
            <a:r>
              <a:rPr lang="en-US" sz="1400" baseline="30000" dirty="0">
                <a:solidFill>
                  <a:prstClr val="white">
                    <a:lumMod val="65000"/>
                  </a:prstClr>
                </a:solidFill>
              </a:rPr>
              <a:t>rd </a:t>
            </a:r>
            <a:r>
              <a:rPr lang="en-US" sz="1400" dirty="0">
                <a:solidFill>
                  <a:prstClr val="white">
                    <a:lumMod val="65000"/>
                  </a:prstClr>
                </a:solidFill>
              </a:rPr>
              <a:t>HBM4EU Training </a:t>
            </a:r>
            <a:r>
              <a:rPr lang="en-US" sz="1400" dirty="0" smtClean="0">
                <a:solidFill>
                  <a:prstClr val="white">
                    <a:lumMod val="65000"/>
                  </a:prstClr>
                </a:solidFill>
              </a:rPr>
              <a:t>School - Brno - 20</a:t>
            </a:r>
            <a:r>
              <a:rPr lang="en-US" sz="1400" baseline="30000" dirty="0" smtClean="0">
                <a:solidFill>
                  <a:prstClr val="white">
                    <a:lumMod val="65000"/>
                  </a:prstClr>
                </a:solidFill>
              </a:rPr>
              <a:t>th</a:t>
            </a:r>
            <a:r>
              <a:rPr lang="en-US" sz="1400" dirty="0" smtClean="0">
                <a:solidFill>
                  <a:prstClr val="white">
                    <a:lumMod val="65000"/>
                  </a:prstClr>
                </a:solidFill>
              </a:rPr>
              <a:t> of June 2019</a:t>
            </a:r>
            <a:endParaRPr lang="en-US" sz="1400" dirty="0">
              <a:solidFill>
                <a:prstClr val="white">
                  <a:lumMod val="65000"/>
                </a:prstClr>
              </a:solidFill>
            </a:endParaRPr>
          </a:p>
        </p:txBody>
      </p:sp>
      <p:sp>
        <p:nvSpPr>
          <p:cNvPr id="5" name="ZoneTexte 4"/>
          <p:cNvSpPr txBox="1"/>
          <p:nvPr/>
        </p:nvSpPr>
        <p:spPr>
          <a:xfrm>
            <a:off x="554954" y="254929"/>
            <a:ext cx="6247628" cy="477054"/>
          </a:xfrm>
          <a:prstGeom prst="rect">
            <a:avLst/>
          </a:prstGeom>
          <a:noFill/>
        </p:spPr>
        <p:txBody>
          <a:bodyPr wrap="square" rtlCol="0">
            <a:spAutoFit/>
          </a:bodyPr>
          <a:lstStyle/>
          <a:p>
            <a:r>
              <a:rPr lang="fr-FR" sz="2500" b="1" dirty="0" smtClean="0">
                <a:solidFill>
                  <a:schemeClr val="tx2"/>
                </a:solidFill>
              </a:rPr>
              <a:t>4 - Classification and EU </a:t>
            </a:r>
            <a:r>
              <a:rPr lang="fr-FR" sz="2500" b="1" dirty="0" err="1" smtClean="0">
                <a:solidFill>
                  <a:schemeClr val="tx2"/>
                </a:solidFill>
              </a:rPr>
              <a:t>legislation</a:t>
            </a:r>
            <a:r>
              <a:rPr lang="fr-FR" sz="2500" b="1" dirty="0" smtClean="0">
                <a:solidFill>
                  <a:schemeClr val="tx2"/>
                </a:solidFill>
              </a:rPr>
              <a:t> </a:t>
            </a:r>
            <a:endParaRPr lang="fr-FR" sz="2500" b="1" dirty="0">
              <a:solidFill>
                <a:schemeClr val="tx2"/>
              </a:solidFill>
            </a:endParaRPr>
          </a:p>
        </p:txBody>
      </p:sp>
      <p:sp>
        <p:nvSpPr>
          <p:cNvPr id="6" name="Rectangle 5"/>
          <p:cNvSpPr/>
          <p:nvPr/>
        </p:nvSpPr>
        <p:spPr>
          <a:xfrm>
            <a:off x="432459" y="6417290"/>
            <a:ext cx="4054704" cy="276999"/>
          </a:xfrm>
          <a:prstGeom prst="rect">
            <a:avLst/>
          </a:prstGeom>
        </p:spPr>
        <p:txBody>
          <a:bodyPr wrap="square">
            <a:spAutoFit/>
          </a:bodyPr>
          <a:lstStyle/>
          <a:p>
            <a:pPr>
              <a:spcAft>
                <a:spcPts val="600"/>
              </a:spcAft>
            </a:pPr>
            <a:r>
              <a:rPr lang="en-GB" sz="1200" i="1" baseline="30000" dirty="0" smtClean="0">
                <a:solidFill>
                  <a:srgbClr val="4B4B4D"/>
                </a:solidFill>
                <a:latin typeface="Arial" panose="020B0604020202020204" pitchFamily="34" charset="0"/>
                <a:ea typeface="Meta Offc"/>
                <a:cs typeface="Times New Roman" panose="02020603050405020304" pitchFamily="18" charset="0"/>
              </a:rPr>
              <a:t>a </a:t>
            </a:r>
            <a:r>
              <a:rPr lang="en-US" sz="1200" i="1" u="sng" dirty="0">
                <a:solidFill>
                  <a:srgbClr val="4B4B4D"/>
                </a:solidFill>
                <a:latin typeface="Arial" panose="020B0604020202020204" pitchFamily="34" charset="0"/>
                <a:ea typeface="Meta Offc"/>
                <a:cs typeface="Times New Roman" panose="02020603050405020304" pitchFamily="18" charset="0"/>
                <a:hlinkClick r:id="rId3"/>
              </a:rPr>
              <a:t>https://echa.europa.eu/fr/candidate-list-table </a:t>
            </a:r>
            <a:endParaRPr lang="en-GB" sz="1200" i="1" baseline="30000" dirty="0" smtClean="0">
              <a:solidFill>
                <a:srgbClr val="4B4B4D"/>
              </a:solidFill>
              <a:latin typeface="Arial" panose="020B0604020202020204" pitchFamily="34" charset="0"/>
              <a:ea typeface="Meta Offc"/>
              <a:cs typeface="Times New Roman" panose="02020603050405020304" pitchFamily="18" charset="0"/>
            </a:endParaRPr>
          </a:p>
        </p:txBody>
      </p:sp>
      <p:sp>
        <p:nvSpPr>
          <p:cNvPr id="2" name="Rectangle 1"/>
          <p:cNvSpPr/>
          <p:nvPr/>
        </p:nvSpPr>
        <p:spPr>
          <a:xfrm>
            <a:off x="379482" y="4304003"/>
            <a:ext cx="8389130" cy="1849224"/>
          </a:xfrm>
          <a:prstGeom prst="rect">
            <a:avLst/>
          </a:prstGeom>
        </p:spPr>
        <p:txBody>
          <a:bodyPr wrap="square">
            <a:spAutoFit/>
          </a:bodyPr>
          <a:lstStyle/>
          <a:p>
            <a:pPr marL="285750" indent="-285750">
              <a:lnSpc>
                <a:spcPts val="2500"/>
              </a:lnSpc>
              <a:spcBef>
                <a:spcPts val="600"/>
              </a:spcBef>
              <a:spcAft>
                <a:spcPts val="600"/>
              </a:spcAft>
              <a:buFont typeface="Arial" panose="020B0604020202020204" pitchFamily="34" charset="0"/>
              <a:buChar char="•"/>
            </a:pPr>
            <a:r>
              <a:rPr lang="en-GB" sz="1900" dirty="0" smtClean="0">
                <a:solidFill>
                  <a:schemeClr val="tx1">
                    <a:lumMod val="75000"/>
                    <a:lumOff val="25000"/>
                  </a:schemeClr>
                </a:solidFill>
                <a:ea typeface="Meta Offc"/>
                <a:cs typeface="Times New Roman" panose="02020603050405020304" pitchFamily="18" charset="0"/>
              </a:rPr>
              <a:t>Cd and some Cd compounds identified </a:t>
            </a:r>
            <a:r>
              <a:rPr lang="en-GB" sz="1900" dirty="0">
                <a:solidFill>
                  <a:schemeClr val="tx1">
                    <a:lumMod val="75000"/>
                    <a:lumOff val="25000"/>
                  </a:schemeClr>
                </a:solidFill>
                <a:ea typeface="Meta Offc"/>
                <a:cs typeface="Times New Roman" panose="02020603050405020304" pitchFamily="18" charset="0"/>
              </a:rPr>
              <a:t>as </a:t>
            </a:r>
            <a:r>
              <a:rPr lang="en-GB" sz="1900" b="1" dirty="0">
                <a:solidFill>
                  <a:schemeClr val="tx1">
                    <a:lumMod val="75000"/>
                    <a:lumOff val="25000"/>
                  </a:schemeClr>
                </a:solidFill>
                <a:ea typeface="Meta Offc"/>
                <a:cs typeface="Times New Roman" panose="02020603050405020304" pitchFamily="18" charset="0"/>
              </a:rPr>
              <a:t>Substances of Very High Concern </a:t>
            </a:r>
            <a:r>
              <a:rPr lang="en-GB" sz="1900" dirty="0" smtClean="0">
                <a:solidFill>
                  <a:schemeClr val="tx1">
                    <a:lumMod val="75000"/>
                    <a:lumOff val="25000"/>
                  </a:schemeClr>
                </a:solidFill>
                <a:ea typeface="Meta Offc"/>
                <a:cs typeface="Times New Roman" panose="02020603050405020304" pitchFamily="18" charset="0"/>
                <a:sym typeface="Wingdings 3" panose="05040102010807070707" pitchFamily="18" charset="2"/>
              </a:rPr>
              <a:t></a:t>
            </a:r>
            <a:r>
              <a:rPr lang="en-GB" sz="1900" dirty="0" smtClean="0">
                <a:solidFill>
                  <a:schemeClr val="tx1">
                    <a:lumMod val="75000"/>
                    <a:lumOff val="25000"/>
                  </a:schemeClr>
                </a:solidFill>
                <a:ea typeface="Meta Offc"/>
                <a:cs typeface="Times New Roman" panose="02020603050405020304" pitchFamily="18" charset="0"/>
              </a:rPr>
              <a:t> REACH </a:t>
            </a:r>
            <a:r>
              <a:rPr lang="en-GB" sz="1900" dirty="0">
                <a:solidFill>
                  <a:schemeClr val="tx1">
                    <a:lumMod val="75000"/>
                    <a:lumOff val="25000"/>
                  </a:schemeClr>
                </a:solidFill>
                <a:ea typeface="Meta Offc"/>
                <a:cs typeface="Times New Roman" panose="02020603050405020304" pitchFamily="18" charset="0"/>
              </a:rPr>
              <a:t>Candidate list for </a:t>
            </a:r>
            <a:r>
              <a:rPr lang="en-GB" sz="1900" dirty="0" err="1" smtClean="0">
                <a:solidFill>
                  <a:schemeClr val="tx1">
                    <a:lumMod val="75000"/>
                    <a:lumOff val="25000"/>
                  </a:schemeClr>
                </a:solidFill>
                <a:ea typeface="Meta Offc"/>
                <a:cs typeface="Times New Roman" panose="02020603050405020304" pitchFamily="18" charset="0"/>
              </a:rPr>
              <a:t>authorisation</a:t>
            </a:r>
            <a:r>
              <a:rPr lang="en-GB" sz="1900" baseline="30000" dirty="0" err="1" smtClean="0">
                <a:solidFill>
                  <a:schemeClr val="tx1">
                    <a:lumMod val="75000"/>
                    <a:lumOff val="25000"/>
                  </a:schemeClr>
                </a:solidFill>
                <a:ea typeface="Meta Offc"/>
                <a:cs typeface="Times New Roman" panose="02020603050405020304" pitchFamily="18" charset="0"/>
              </a:rPr>
              <a:t>a</a:t>
            </a:r>
            <a:endParaRPr lang="en-GB" sz="1900" dirty="0" smtClean="0">
              <a:solidFill>
                <a:schemeClr val="tx1">
                  <a:lumMod val="75000"/>
                  <a:lumOff val="25000"/>
                </a:schemeClr>
              </a:solidFill>
              <a:ea typeface="Meta Offc"/>
              <a:cs typeface="Times New Roman" panose="02020603050405020304" pitchFamily="18" charset="0"/>
            </a:endParaRPr>
          </a:p>
          <a:p>
            <a:pPr marL="285750" indent="-285750">
              <a:lnSpc>
                <a:spcPts val="2500"/>
              </a:lnSpc>
              <a:spcBef>
                <a:spcPts val="600"/>
              </a:spcBef>
              <a:spcAft>
                <a:spcPts val="600"/>
              </a:spcAft>
              <a:buFont typeface="Arial" panose="020B0604020202020204" pitchFamily="34" charset="0"/>
              <a:buChar char="•"/>
            </a:pPr>
            <a:r>
              <a:rPr lang="en-US" sz="1900" dirty="0" smtClean="0">
                <a:solidFill>
                  <a:schemeClr val="tx1">
                    <a:lumMod val="75000"/>
                    <a:lumOff val="25000"/>
                  </a:schemeClr>
                </a:solidFill>
                <a:cs typeface="Arial" panose="020B0604020202020204" pitchFamily="34" charset="0"/>
              </a:rPr>
              <a:t>In 2018: provisional </a:t>
            </a:r>
            <a:r>
              <a:rPr lang="en-US" sz="1900" dirty="0">
                <a:solidFill>
                  <a:schemeClr val="tx1">
                    <a:lumMod val="75000"/>
                    <a:lumOff val="25000"/>
                  </a:schemeClr>
                </a:solidFill>
                <a:cs typeface="Arial" panose="020B0604020202020204" pitchFamily="34" charset="0"/>
              </a:rPr>
              <a:t>agreement </a:t>
            </a:r>
            <a:r>
              <a:rPr lang="en-US" sz="1900" dirty="0" smtClean="0">
                <a:solidFill>
                  <a:schemeClr val="tx1">
                    <a:lumMod val="75000"/>
                    <a:lumOff val="25000"/>
                  </a:schemeClr>
                </a:solidFill>
                <a:cs typeface="Arial" panose="020B0604020202020204" pitchFamily="34" charset="0"/>
              </a:rPr>
              <a:t>reached </a:t>
            </a:r>
            <a:r>
              <a:rPr lang="en-US" sz="1900" dirty="0">
                <a:solidFill>
                  <a:schemeClr val="tx1">
                    <a:lumMod val="75000"/>
                    <a:lumOff val="25000"/>
                  </a:schemeClr>
                </a:solidFill>
                <a:cs typeface="Arial" panose="020B0604020202020204" pitchFamily="34" charset="0"/>
              </a:rPr>
              <a:t>between </a:t>
            </a:r>
            <a:r>
              <a:rPr lang="en-US" sz="1900" dirty="0" smtClean="0">
                <a:solidFill>
                  <a:schemeClr val="tx1">
                    <a:lumMod val="75000"/>
                    <a:lumOff val="25000"/>
                  </a:schemeClr>
                </a:solidFill>
                <a:cs typeface="Arial" panose="020B0604020202020204" pitchFamily="34" charset="0"/>
              </a:rPr>
              <a:t>EU </a:t>
            </a:r>
            <a:r>
              <a:rPr lang="en-US" sz="1900" dirty="0">
                <a:solidFill>
                  <a:schemeClr val="tx1">
                    <a:lumMod val="75000"/>
                    <a:lumOff val="25000"/>
                  </a:schemeClr>
                </a:solidFill>
                <a:cs typeface="Arial" panose="020B0604020202020204" pitchFamily="34" charset="0"/>
              </a:rPr>
              <a:t>Parliament and Council to place </a:t>
            </a:r>
            <a:r>
              <a:rPr lang="en-US" sz="1900" b="1" dirty="0">
                <a:solidFill>
                  <a:schemeClr val="tx1">
                    <a:lumMod val="75000"/>
                    <a:lumOff val="25000"/>
                  </a:schemeClr>
                </a:solidFill>
                <a:cs typeface="Arial" panose="020B0604020202020204" pitchFamily="34" charset="0"/>
              </a:rPr>
              <a:t>limits on </a:t>
            </a:r>
            <a:r>
              <a:rPr lang="en-US" sz="1900" b="1" dirty="0" smtClean="0">
                <a:solidFill>
                  <a:schemeClr val="tx1">
                    <a:lumMod val="75000"/>
                    <a:lumOff val="25000"/>
                  </a:schemeClr>
                </a:solidFill>
                <a:cs typeface="Arial" panose="020B0604020202020204" pitchFamily="34" charset="0"/>
              </a:rPr>
              <a:t>Cd </a:t>
            </a:r>
            <a:r>
              <a:rPr lang="en-US" sz="1900" b="1" dirty="0">
                <a:solidFill>
                  <a:schemeClr val="tx1">
                    <a:lumMod val="75000"/>
                    <a:lumOff val="25000"/>
                  </a:schemeClr>
                </a:solidFill>
                <a:cs typeface="Arial" panose="020B0604020202020204" pitchFamily="34" charset="0"/>
              </a:rPr>
              <a:t>in </a:t>
            </a:r>
            <a:r>
              <a:rPr lang="en-US" sz="1900" b="1" dirty="0" smtClean="0">
                <a:solidFill>
                  <a:schemeClr val="tx1">
                    <a:lumMod val="75000"/>
                    <a:lumOff val="25000"/>
                  </a:schemeClr>
                </a:solidFill>
                <a:cs typeface="Arial" panose="020B0604020202020204" pitchFamily="34" charset="0"/>
              </a:rPr>
              <a:t>fertilizers at 60 mg Cd/kg limit</a:t>
            </a:r>
            <a:r>
              <a:rPr lang="en-US" sz="1900" dirty="0">
                <a:solidFill>
                  <a:schemeClr val="tx1">
                    <a:lumMod val="75000"/>
                    <a:lumOff val="25000"/>
                  </a:schemeClr>
                </a:solidFill>
                <a:cs typeface="Arial" panose="020B0604020202020204" pitchFamily="34" charset="0"/>
              </a:rPr>
              <a:t> </a:t>
            </a:r>
            <a:r>
              <a:rPr lang="en-US" sz="1900" dirty="0" smtClean="0">
                <a:solidFill>
                  <a:schemeClr val="tx1">
                    <a:lumMod val="75000"/>
                    <a:lumOff val="25000"/>
                  </a:schemeClr>
                </a:solidFill>
                <a:cs typeface="Arial" panose="020B0604020202020204" pitchFamily="34" charset="0"/>
              </a:rPr>
              <a:t>(application 3 </a:t>
            </a:r>
            <a:r>
              <a:rPr lang="en-US" sz="1900" dirty="0">
                <a:solidFill>
                  <a:schemeClr val="tx1">
                    <a:lumMod val="75000"/>
                    <a:lumOff val="25000"/>
                  </a:schemeClr>
                </a:solidFill>
                <a:cs typeface="Arial" panose="020B0604020202020204" pitchFamily="34" charset="0"/>
              </a:rPr>
              <a:t>years after entry into force of the new rules – most likely in </a:t>
            </a:r>
            <a:r>
              <a:rPr lang="en-US" sz="1900" dirty="0" smtClean="0">
                <a:solidFill>
                  <a:schemeClr val="tx1">
                    <a:lumMod val="75000"/>
                    <a:lumOff val="25000"/>
                  </a:schemeClr>
                </a:solidFill>
                <a:cs typeface="Arial" panose="020B0604020202020204" pitchFamily="34" charset="0"/>
              </a:rPr>
              <a:t>2022)</a:t>
            </a:r>
            <a:endParaRPr lang="fr-FR" sz="1900" dirty="0">
              <a:solidFill>
                <a:schemeClr val="tx1">
                  <a:lumMod val="75000"/>
                  <a:lumOff val="25000"/>
                </a:schemeClr>
              </a:solidFill>
              <a:effectLst/>
              <a:ea typeface="Meta Offc"/>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2508319074"/>
              </p:ext>
            </p:extLst>
          </p:nvPr>
        </p:nvGraphicFramePr>
        <p:xfrm>
          <a:off x="747132" y="2402654"/>
          <a:ext cx="8021480" cy="1798834"/>
        </p:xfrm>
        <a:graphic>
          <a:graphicData uri="http://schemas.openxmlformats.org/drawingml/2006/table">
            <a:tbl>
              <a:tblPr firstRow="1" firstCol="1" bandRow="1">
                <a:tableStyleId>{72833802-FEF1-4C79-8D5D-14CF1EAF98D9}</a:tableStyleId>
              </a:tblPr>
              <a:tblGrid>
                <a:gridCol w="1253070">
                  <a:extLst>
                    <a:ext uri="{9D8B030D-6E8A-4147-A177-3AD203B41FA5}">
                      <a16:colId xmlns:a16="http://schemas.microsoft.com/office/drawing/2014/main" val="1360270524"/>
                    </a:ext>
                  </a:extLst>
                </a:gridCol>
                <a:gridCol w="1349124">
                  <a:extLst>
                    <a:ext uri="{9D8B030D-6E8A-4147-A177-3AD203B41FA5}">
                      <a16:colId xmlns:a16="http://schemas.microsoft.com/office/drawing/2014/main" val="1572657792"/>
                    </a:ext>
                  </a:extLst>
                </a:gridCol>
                <a:gridCol w="1066965">
                  <a:extLst>
                    <a:ext uri="{9D8B030D-6E8A-4147-A177-3AD203B41FA5}">
                      <a16:colId xmlns:a16="http://schemas.microsoft.com/office/drawing/2014/main" val="424230890"/>
                    </a:ext>
                  </a:extLst>
                </a:gridCol>
                <a:gridCol w="1185703">
                  <a:extLst>
                    <a:ext uri="{9D8B030D-6E8A-4147-A177-3AD203B41FA5}">
                      <a16:colId xmlns:a16="http://schemas.microsoft.com/office/drawing/2014/main" val="1528305496"/>
                    </a:ext>
                  </a:extLst>
                </a:gridCol>
                <a:gridCol w="1066130">
                  <a:extLst>
                    <a:ext uri="{9D8B030D-6E8A-4147-A177-3AD203B41FA5}">
                      <a16:colId xmlns:a16="http://schemas.microsoft.com/office/drawing/2014/main" val="3035074777"/>
                    </a:ext>
                  </a:extLst>
                </a:gridCol>
                <a:gridCol w="1050244">
                  <a:extLst>
                    <a:ext uri="{9D8B030D-6E8A-4147-A177-3AD203B41FA5}">
                      <a16:colId xmlns:a16="http://schemas.microsoft.com/office/drawing/2014/main" val="163740438"/>
                    </a:ext>
                  </a:extLst>
                </a:gridCol>
                <a:gridCol w="1050244">
                  <a:extLst>
                    <a:ext uri="{9D8B030D-6E8A-4147-A177-3AD203B41FA5}">
                      <a16:colId xmlns:a16="http://schemas.microsoft.com/office/drawing/2014/main" val="152435667"/>
                    </a:ext>
                  </a:extLst>
                </a:gridCol>
              </a:tblGrid>
              <a:tr h="406914">
                <a:tc>
                  <a:txBody>
                    <a:bodyPr/>
                    <a:lstStyle/>
                    <a:p>
                      <a:pPr algn="ctr">
                        <a:lnSpc>
                          <a:spcPts val="1200"/>
                        </a:lnSpc>
                        <a:spcBef>
                          <a:spcPts val="200"/>
                        </a:spcBef>
                        <a:spcAft>
                          <a:spcPts val="1200"/>
                        </a:spcAft>
                      </a:pPr>
                      <a:r>
                        <a:rPr lang="en-GB" sz="1500" dirty="0">
                          <a:effectLst/>
                          <a:latin typeface="+mn-lt"/>
                        </a:rPr>
                        <a:t>Cd metal</a:t>
                      </a:r>
                      <a:endParaRPr lang="fr-FR" sz="1500" dirty="0">
                        <a:solidFill>
                          <a:srgbClr val="4B4B4D"/>
                        </a:solidFill>
                        <a:effectLst/>
                        <a:latin typeface="+mn-lt"/>
                        <a:ea typeface="Meta Offc"/>
                        <a:cs typeface="Times New Roman" panose="02020603050405020304" pitchFamily="18" charset="0"/>
                      </a:endParaRPr>
                    </a:p>
                  </a:txBody>
                  <a:tcPr marL="68580" marR="68580" marT="0" marB="0" anchor="ctr"/>
                </a:tc>
                <a:tc>
                  <a:txBody>
                    <a:bodyPr/>
                    <a:lstStyle/>
                    <a:p>
                      <a:pPr algn="ctr">
                        <a:lnSpc>
                          <a:spcPts val="1200"/>
                        </a:lnSpc>
                        <a:spcBef>
                          <a:spcPts val="200"/>
                        </a:spcBef>
                        <a:spcAft>
                          <a:spcPts val="1200"/>
                        </a:spcAft>
                      </a:pPr>
                      <a:r>
                        <a:rPr lang="en-GB" sz="1500">
                          <a:effectLst/>
                          <a:latin typeface="+mn-lt"/>
                        </a:rPr>
                        <a:t>Cd dichloride</a:t>
                      </a:r>
                      <a:endParaRPr lang="fr-FR" sz="1500">
                        <a:solidFill>
                          <a:srgbClr val="4B4B4D"/>
                        </a:solidFill>
                        <a:effectLst/>
                        <a:latin typeface="+mn-lt"/>
                        <a:ea typeface="Meta Offc"/>
                        <a:cs typeface="Times New Roman" panose="02020603050405020304" pitchFamily="18" charset="0"/>
                      </a:endParaRPr>
                    </a:p>
                  </a:txBody>
                  <a:tcPr marL="68580" marR="68580" marT="0" marB="0" anchor="ctr"/>
                </a:tc>
                <a:tc>
                  <a:txBody>
                    <a:bodyPr/>
                    <a:lstStyle/>
                    <a:p>
                      <a:pPr algn="ctr">
                        <a:lnSpc>
                          <a:spcPts val="1200"/>
                        </a:lnSpc>
                        <a:spcBef>
                          <a:spcPts val="200"/>
                        </a:spcBef>
                        <a:spcAft>
                          <a:spcPts val="1200"/>
                        </a:spcAft>
                      </a:pPr>
                      <a:r>
                        <a:rPr lang="en-GB" sz="1500">
                          <a:effectLst/>
                          <a:latin typeface="+mn-lt"/>
                        </a:rPr>
                        <a:t>Cd oxide</a:t>
                      </a:r>
                      <a:endParaRPr lang="fr-FR" sz="1500">
                        <a:solidFill>
                          <a:srgbClr val="4B4B4D"/>
                        </a:solidFill>
                        <a:effectLst/>
                        <a:latin typeface="+mn-lt"/>
                        <a:ea typeface="Meta Offc"/>
                        <a:cs typeface="Times New Roman" panose="02020603050405020304" pitchFamily="18" charset="0"/>
                      </a:endParaRPr>
                    </a:p>
                  </a:txBody>
                  <a:tcPr marL="68580" marR="68580" marT="0" marB="0" anchor="ctr"/>
                </a:tc>
                <a:tc>
                  <a:txBody>
                    <a:bodyPr/>
                    <a:lstStyle/>
                    <a:p>
                      <a:pPr algn="ctr">
                        <a:lnSpc>
                          <a:spcPts val="1200"/>
                        </a:lnSpc>
                        <a:spcBef>
                          <a:spcPts val="200"/>
                        </a:spcBef>
                        <a:spcAft>
                          <a:spcPts val="1200"/>
                        </a:spcAft>
                      </a:pPr>
                      <a:r>
                        <a:rPr lang="en-GB" sz="1500">
                          <a:effectLst/>
                          <a:latin typeface="+mn-lt"/>
                        </a:rPr>
                        <a:t>Cd sulfate</a:t>
                      </a:r>
                      <a:endParaRPr lang="fr-FR" sz="1500">
                        <a:solidFill>
                          <a:srgbClr val="4B4B4D"/>
                        </a:solidFill>
                        <a:effectLst/>
                        <a:latin typeface="+mn-lt"/>
                        <a:ea typeface="Meta Offc"/>
                        <a:cs typeface="Times New Roman" panose="02020603050405020304" pitchFamily="18" charset="0"/>
                      </a:endParaRPr>
                    </a:p>
                  </a:txBody>
                  <a:tcPr marL="68580" marR="68580" marT="0" marB="0" anchor="ctr"/>
                </a:tc>
                <a:tc>
                  <a:txBody>
                    <a:bodyPr/>
                    <a:lstStyle/>
                    <a:p>
                      <a:pPr algn="ctr">
                        <a:lnSpc>
                          <a:spcPts val="1200"/>
                        </a:lnSpc>
                        <a:spcBef>
                          <a:spcPts val="200"/>
                        </a:spcBef>
                        <a:spcAft>
                          <a:spcPts val="1200"/>
                        </a:spcAft>
                      </a:pPr>
                      <a:r>
                        <a:rPr lang="en-GB" sz="1500" dirty="0">
                          <a:effectLst/>
                          <a:latin typeface="+mn-lt"/>
                        </a:rPr>
                        <a:t>Cd </a:t>
                      </a:r>
                      <a:r>
                        <a:rPr lang="en-GB" sz="1500" dirty="0" err="1">
                          <a:effectLst/>
                          <a:latin typeface="+mn-lt"/>
                        </a:rPr>
                        <a:t>sulfide</a:t>
                      </a:r>
                      <a:endParaRPr lang="fr-FR" sz="1500" dirty="0">
                        <a:solidFill>
                          <a:srgbClr val="4B4B4D"/>
                        </a:solidFill>
                        <a:effectLst/>
                        <a:latin typeface="+mn-lt"/>
                        <a:ea typeface="Meta Offc"/>
                        <a:cs typeface="Times New Roman" panose="02020603050405020304" pitchFamily="18" charset="0"/>
                      </a:endParaRPr>
                    </a:p>
                  </a:txBody>
                  <a:tcPr marL="68580" marR="68580" marT="0" marB="0" anchor="ctr"/>
                </a:tc>
                <a:tc>
                  <a:txBody>
                    <a:bodyPr/>
                    <a:lstStyle/>
                    <a:p>
                      <a:pPr algn="ctr">
                        <a:lnSpc>
                          <a:spcPts val="1200"/>
                        </a:lnSpc>
                        <a:spcBef>
                          <a:spcPts val="200"/>
                        </a:spcBef>
                        <a:spcAft>
                          <a:spcPts val="1200"/>
                        </a:spcAft>
                      </a:pPr>
                      <a:r>
                        <a:rPr lang="en-GB" sz="1500" dirty="0">
                          <a:effectLst/>
                          <a:latin typeface="+mn-lt"/>
                        </a:rPr>
                        <a:t>Cd nitrate</a:t>
                      </a:r>
                      <a:endParaRPr lang="fr-FR" sz="1500" dirty="0">
                        <a:solidFill>
                          <a:srgbClr val="4B4B4D"/>
                        </a:solidFill>
                        <a:effectLst/>
                        <a:latin typeface="+mn-lt"/>
                        <a:ea typeface="Meta Offc"/>
                        <a:cs typeface="Times New Roman" panose="02020603050405020304" pitchFamily="18" charset="0"/>
                      </a:endParaRPr>
                    </a:p>
                  </a:txBody>
                  <a:tcPr marL="68580" marR="68580" marT="0" marB="0" anchor="ctr"/>
                </a:tc>
                <a:tc>
                  <a:txBody>
                    <a:bodyPr/>
                    <a:lstStyle/>
                    <a:p>
                      <a:pPr algn="ctr">
                        <a:lnSpc>
                          <a:spcPts val="1200"/>
                        </a:lnSpc>
                        <a:spcBef>
                          <a:spcPts val="200"/>
                        </a:spcBef>
                        <a:spcAft>
                          <a:spcPts val="1200"/>
                        </a:spcAft>
                      </a:pPr>
                      <a:r>
                        <a:rPr lang="en-GB" sz="1500" dirty="0">
                          <a:effectLst/>
                          <a:latin typeface="+mn-lt"/>
                        </a:rPr>
                        <a:t>Cd hydroxide </a:t>
                      </a:r>
                      <a:endParaRPr lang="fr-FR" sz="1500" dirty="0">
                        <a:solidFill>
                          <a:srgbClr val="4B4B4D"/>
                        </a:solidFill>
                        <a:effectLst/>
                        <a:latin typeface="+mn-lt"/>
                        <a:ea typeface="Meta Offc"/>
                        <a:cs typeface="Times New Roman" panose="02020603050405020304" pitchFamily="18" charset="0"/>
                      </a:endParaRPr>
                    </a:p>
                  </a:txBody>
                  <a:tcPr marL="68580" marR="68580" marT="0" marB="0" anchor="ctr"/>
                </a:tc>
                <a:extLst>
                  <a:ext uri="{0D108BD9-81ED-4DB2-BD59-A6C34878D82A}">
                    <a16:rowId xmlns:a16="http://schemas.microsoft.com/office/drawing/2014/main" val="897394024"/>
                  </a:ext>
                </a:extLst>
              </a:tr>
              <a:tr h="1325198">
                <a:tc>
                  <a:txBody>
                    <a:bodyPr/>
                    <a:lstStyle/>
                    <a:p>
                      <a:pPr algn="ctr">
                        <a:lnSpc>
                          <a:spcPts val="1200"/>
                        </a:lnSpc>
                        <a:spcBef>
                          <a:spcPts val="600"/>
                        </a:spcBef>
                        <a:spcAft>
                          <a:spcPts val="200"/>
                        </a:spcAft>
                      </a:pPr>
                      <a:r>
                        <a:rPr lang="en-GB" sz="1500" b="1" dirty="0" smtClean="0">
                          <a:effectLst/>
                          <a:latin typeface="+mn-lt"/>
                        </a:rPr>
                        <a:t>Carc.1B </a:t>
                      </a:r>
                      <a:r>
                        <a:rPr lang="en-GB" sz="1500" b="1" dirty="0">
                          <a:effectLst/>
                          <a:latin typeface="+mn-lt"/>
                        </a:rPr>
                        <a:t>(H350)</a:t>
                      </a:r>
                      <a:endParaRPr lang="fr-FR" sz="1500" b="1" dirty="0">
                        <a:effectLst/>
                        <a:latin typeface="+mn-lt"/>
                      </a:endParaRPr>
                    </a:p>
                    <a:p>
                      <a:pPr algn="ctr">
                        <a:lnSpc>
                          <a:spcPts val="1200"/>
                        </a:lnSpc>
                        <a:spcBef>
                          <a:spcPts val="600"/>
                        </a:spcBef>
                        <a:spcAft>
                          <a:spcPts val="200"/>
                        </a:spcAft>
                      </a:pPr>
                      <a:r>
                        <a:rPr lang="en-GB" sz="1500" b="1" dirty="0">
                          <a:effectLst/>
                          <a:latin typeface="+mn-lt"/>
                        </a:rPr>
                        <a:t>Mut.2 (H341)</a:t>
                      </a:r>
                      <a:endParaRPr lang="fr-FR" sz="1500" b="1" dirty="0">
                        <a:effectLst/>
                        <a:latin typeface="+mn-lt"/>
                      </a:endParaRPr>
                    </a:p>
                    <a:p>
                      <a:pPr algn="ctr">
                        <a:lnSpc>
                          <a:spcPts val="1200"/>
                        </a:lnSpc>
                        <a:spcBef>
                          <a:spcPts val="600"/>
                        </a:spcBef>
                        <a:spcAft>
                          <a:spcPts val="200"/>
                        </a:spcAft>
                      </a:pPr>
                      <a:r>
                        <a:rPr lang="en-GB" sz="1500" b="1" dirty="0">
                          <a:effectLst/>
                          <a:latin typeface="+mn-lt"/>
                        </a:rPr>
                        <a:t>Repr.2 (H361fd)</a:t>
                      </a:r>
                      <a:endParaRPr lang="fr-FR" sz="1500" b="1" dirty="0">
                        <a:solidFill>
                          <a:srgbClr val="4B4B4D"/>
                        </a:solidFill>
                        <a:effectLst/>
                        <a:latin typeface="+mn-lt"/>
                        <a:ea typeface="Meta Offc"/>
                        <a:cs typeface="Times New Roman" panose="02020603050405020304" pitchFamily="18" charset="0"/>
                      </a:endParaRPr>
                    </a:p>
                  </a:txBody>
                  <a:tcPr marL="137160" marR="137160" marT="137160" marB="137160"/>
                </a:tc>
                <a:tc>
                  <a:txBody>
                    <a:bodyPr/>
                    <a:lstStyle/>
                    <a:p>
                      <a:pPr algn="ctr">
                        <a:lnSpc>
                          <a:spcPts val="1200"/>
                        </a:lnSpc>
                        <a:spcBef>
                          <a:spcPts val="600"/>
                        </a:spcBef>
                        <a:spcAft>
                          <a:spcPts val="200"/>
                        </a:spcAft>
                      </a:pPr>
                      <a:r>
                        <a:rPr lang="en-GB" sz="1500" b="1" dirty="0" smtClean="0">
                          <a:effectLst/>
                          <a:latin typeface="+mn-lt"/>
                        </a:rPr>
                        <a:t>Carc.1B </a:t>
                      </a:r>
                      <a:r>
                        <a:rPr lang="en-GB" sz="1500" b="1" dirty="0">
                          <a:effectLst/>
                          <a:latin typeface="+mn-lt"/>
                        </a:rPr>
                        <a:t>(H350)</a:t>
                      </a:r>
                      <a:endParaRPr lang="fr-FR" sz="1500" b="1" dirty="0">
                        <a:effectLst/>
                        <a:latin typeface="+mn-lt"/>
                      </a:endParaRPr>
                    </a:p>
                    <a:p>
                      <a:pPr algn="ctr">
                        <a:lnSpc>
                          <a:spcPts val="1200"/>
                        </a:lnSpc>
                        <a:spcBef>
                          <a:spcPts val="600"/>
                        </a:spcBef>
                        <a:spcAft>
                          <a:spcPts val="200"/>
                        </a:spcAft>
                      </a:pPr>
                      <a:r>
                        <a:rPr lang="en-GB" sz="1500" b="1" dirty="0">
                          <a:effectLst/>
                          <a:latin typeface="+mn-lt"/>
                        </a:rPr>
                        <a:t>Mut.1B (H340)</a:t>
                      </a:r>
                      <a:endParaRPr lang="fr-FR" sz="1500" b="1" dirty="0">
                        <a:effectLst/>
                        <a:latin typeface="+mn-lt"/>
                      </a:endParaRPr>
                    </a:p>
                    <a:p>
                      <a:pPr algn="ctr">
                        <a:lnSpc>
                          <a:spcPts val="1200"/>
                        </a:lnSpc>
                        <a:spcBef>
                          <a:spcPts val="600"/>
                        </a:spcBef>
                        <a:spcAft>
                          <a:spcPts val="200"/>
                        </a:spcAft>
                      </a:pPr>
                      <a:r>
                        <a:rPr lang="en-GB" sz="1500" b="1" dirty="0">
                          <a:effectLst/>
                          <a:latin typeface="+mn-lt"/>
                        </a:rPr>
                        <a:t>Repr.1B (H360 </a:t>
                      </a:r>
                      <a:r>
                        <a:rPr lang="en-GB" sz="1500" b="1" dirty="0" err="1">
                          <a:effectLst/>
                          <a:latin typeface="+mn-lt"/>
                        </a:rPr>
                        <a:t>fd</a:t>
                      </a:r>
                      <a:r>
                        <a:rPr lang="en-GB" sz="1500" b="1" dirty="0">
                          <a:effectLst/>
                          <a:latin typeface="+mn-lt"/>
                        </a:rPr>
                        <a:t>)</a:t>
                      </a:r>
                      <a:endParaRPr lang="fr-FR" sz="1500" b="1" dirty="0">
                        <a:solidFill>
                          <a:srgbClr val="4B4B4D"/>
                        </a:solidFill>
                        <a:effectLst/>
                        <a:latin typeface="+mn-lt"/>
                        <a:ea typeface="Meta Offc"/>
                        <a:cs typeface="Times New Roman" panose="02020603050405020304" pitchFamily="18" charset="0"/>
                      </a:endParaRPr>
                    </a:p>
                  </a:txBody>
                  <a:tcPr marL="137160" marR="137160" marT="137160" marB="137160"/>
                </a:tc>
                <a:tc>
                  <a:txBody>
                    <a:bodyPr/>
                    <a:lstStyle/>
                    <a:p>
                      <a:pPr algn="ctr">
                        <a:lnSpc>
                          <a:spcPts val="1200"/>
                        </a:lnSpc>
                        <a:spcBef>
                          <a:spcPts val="600"/>
                        </a:spcBef>
                        <a:spcAft>
                          <a:spcPts val="200"/>
                        </a:spcAft>
                      </a:pPr>
                      <a:r>
                        <a:rPr lang="en-GB" sz="1500" b="1" dirty="0" smtClean="0">
                          <a:effectLst/>
                          <a:latin typeface="+mn-lt"/>
                        </a:rPr>
                        <a:t>Carc.1B </a:t>
                      </a:r>
                      <a:r>
                        <a:rPr lang="en-GB" sz="1500" b="1" dirty="0">
                          <a:effectLst/>
                          <a:latin typeface="+mn-lt"/>
                        </a:rPr>
                        <a:t>(H350)</a:t>
                      </a:r>
                      <a:endParaRPr lang="fr-FR" sz="1500" b="1" dirty="0">
                        <a:effectLst/>
                        <a:latin typeface="+mn-lt"/>
                      </a:endParaRPr>
                    </a:p>
                    <a:p>
                      <a:pPr algn="ctr">
                        <a:lnSpc>
                          <a:spcPts val="1200"/>
                        </a:lnSpc>
                        <a:spcBef>
                          <a:spcPts val="600"/>
                        </a:spcBef>
                        <a:spcAft>
                          <a:spcPts val="200"/>
                        </a:spcAft>
                      </a:pPr>
                      <a:r>
                        <a:rPr lang="en-GB" sz="1500" b="1" dirty="0">
                          <a:effectLst/>
                          <a:latin typeface="+mn-lt"/>
                        </a:rPr>
                        <a:t>Mut.2 (H341)</a:t>
                      </a:r>
                      <a:endParaRPr lang="fr-FR" sz="1500" b="1" dirty="0">
                        <a:effectLst/>
                        <a:latin typeface="+mn-lt"/>
                      </a:endParaRPr>
                    </a:p>
                    <a:p>
                      <a:pPr algn="ctr">
                        <a:lnSpc>
                          <a:spcPts val="1200"/>
                        </a:lnSpc>
                        <a:spcBef>
                          <a:spcPts val="600"/>
                        </a:spcBef>
                        <a:spcAft>
                          <a:spcPts val="200"/>
                        </a:spcAft>
                      </a:pPr>
                      <a:r>
                        <a:rPr lang="en-GB" sz="1500" b="1" dirty="0">
                          <a:effectLst/>
                          <a:latin typeface="+mn-lt"/>
                        </a:rPr>
                        <a:t>Repr.2</a:t>
                      </a:r>
                      <a:br>
                        <a:rPr lang="en-GB" sz="1500" b="1" dirty="0">
                          <a:effectLst/>
                          <a:latin typeface="+mn-lt"/>
                        </a:rPr>
                      </a:br>
                      <a:r>
                        <a:rPr lang="en-GB" sz="1500" b="1" dirty="0">
                          <a:effectLst/>
                          <a:latin typeface="+mn-lt"/>
                        </a:rPr>
                        <a:t>(H361fd)</a:t>
                      </a:r>
                      <a:endParaRPr lang="fr-FR" sz="1500" b="1" dirty="0">
                        <a:solidFill>
                          <a:srgbClr val="4B4B4D"/>
                        </a:solidFill>
                        <a:effectLst/>
                        <a:latin typeface="+mn-lt"/>
                        <a:ea typeface="Meta Offc"/>
                        <a:cs typeface="Times New Roman" panose="02020603050405020304" pitchFamily="18" charset="0"/>
                      </a:endParaRPr>
                    </a:p>
                  </a:txBody>
                  <a:tcPr marL="137160" marR="137160" marT="137160" marB="137160"/>
                </a:tc>
                <a:tc>
                  <a:txBody>
                    <a:bodyPr/>
                    <a:lstStyle/>
                    <a:p>
                      <a:pPr algn="ctr">
                        <a:lnSpc>
                          <a:spcPts val="1200"/>
                        </a:lnSpc>
                        <a:spcBef>
                          <a:spcPts val="600"/>
                        </a:spcBef>
                        <a:spcAft>
                          <a:spcPts val="200"/>
                        </a:spcAft>
                      </a:pPr>
                      <a:r>
                        <a:rPr lang="en-GB" sz="1500" b="1" dirty="0" smtClean="0">
                          <a:effectLst/>
                          <a:latin typeface="+mn-lt"/>
                        </a:rPr>
                        <a:t>Carc.1B </a:t>
                      </a:r>
                      <a:r>
                        <a:rPr lang="en-GB" sz="1500" b="1" dirty="0">
                          <a:effectLst/>
                          <a:latin typeface="+mn-lt"/>
                        </a:rPr>
                        <a:t>(H350)</a:t>
                      </a:r>
                      <a:endParaRPr lang="fr-FR" sz="1500" b="1" dirty="0">
                        <a:effectLst/>
                        <a:latin typeface="+mn-lt"/>
                      </a:endParaRPr>
                    </a:p>
                    <a:p>
                      <a:pPr algn="ctr">
                        <a:lnSpc>
                          <a:spcPts val="1200"/>
                        </a:lnSpc>
                        <a:spcBef>
                          <a:spcPts val="600"/>
                        </a:spcBef>
                        <a:spcAft>
                          <a:spcPts val="200"/>
                        </a:spcAft>
                      </a:pPr>
                      <a:r>
                        <a:rPr lang="en-GB" sz="1500" b="1" dirty="0">
                          <a:effectLst/>
                          <a:latin typeface="+mn-lt"/>
                        </a:rPr>
                        <a:t>Mut.1B (H340)</a:t>
                      </a:r>
                      <a:endParaRPr lang="fr-FR" sz="1500" b="1" dirty="0">
                        <a:effectLst/>
                        <a:latin typeface="+mn-lt"/>
                      </a:endParaRPr>
                    </a:p>
                    <a:p>
                      <a:pPr algn="ctr">
                        <a:lnSpc>
                          <a:spcPts val="1200"/>
                        </a:lnSpc>
                        <a:spcBef>
                          <a:spcPts val="600"/>
                        </a:spcBef>
                        <a:spcAft>
                          <a:spcPts val="200"/>
                        </a:spcAft>
                      </a:pPr>
                      <a:r>
                        <a:rPr lang="en-GB" sz="1500" b="1" dirty="0">
                          <a:effectLst/>
                          <a:latin typeface="+mn-lt"/>
                        </a:rPr>
                        <a:t>Repr.1B (H360 </a:t>
                      </a:r>
                      <a:r>
                        <a:rPr lang="en-GB" sz="1500" b="1" dirty="0" err="1">
                          <a:effectLst/>
                          <a:latin typeface="+mn-lt"/>
                        </a:rPr>
                        <a:t>fd</a:t>
                      </a:r>
                      <a:r>
                        <a:rPr lang="en-GB" sz="1500" b="1" dirty="0">
                          <a:effectLst/>
                          <a:latin typeface="+mn-lt"/>
                        </a:rPr>
                        <a:t>)</a:t>
                      </a:r>
                      <a:endParaRPr lang="fr-FR" sz="1500" b="1" dirty="0">
                        <a:solidFill>
                          <a:srgbClr val="4B4B4D"/>
                        </a:solidFill>
                        <a:effectLst/>
                        <a:latin typeface="+mn-lt"/>
                        <a:ea typeface="Meta Offc"/>
                        <a:cs typeface="Times New Roman" panose="02020603050405020304" pitchFamily="18" charset="0"/>
                      </a:endParaRPr>
                    </a:p>
                  </a:txBody>
                  <a:tcPr marL="137160" marR="137160" marT="137160" marB="137160"/>
                </a:tc>
                <a:tc>
                  <a:txBody>
                    <a:bodyPr/>
                    <a:lstStyle/>
                    <a:p>
                      <a:pPr algn="ctr">
                        <a:lnSpc>
                          <a:spcPts val="1200"/>
                        </a:lnSpc>
                        <a:spcBef>
                          <a:spcPts val="600"/>
                        </a:spcBef>
                        <a:spcAft>
                          <a:spcPts val="200"/>
                        </a:spcAft>
                      </a:pPr>
                      <a:r>
                        <a:rPr lang="en-GB" sz="1500" b="1" dirty="0" smtClean="0">
                          <a:effectLst/>
                          <a:latin typeface="+mn-lt"/>
                        </a:rPr>
                        <a:t>Carc.1B </a:t>
                      </a:r>
                      <a:r>
                        <a:rPr lang="en-GB" sz="1500" b="1" dirty="0">
                          <a:effectLst/>
                          <a:latin typeface="+mn-lt"/>
                        </a:rPr>
                        <a:t>(H350)</a:t>
                      </a:r>
                      <a:endParaRPr lang="fr-FR" sz="1500" b="1" dirty="0">
                        <a:effectLst/>
                        <a:latin typeface="+mn-lt"/>
                      </a:endParaRPr>
                    </a:p>
                    <a:p>
                      <a:pPr algn="ctr">
                        <a:lnSpc>
                          <a:spcPts val="1200"/>
                        </a:lnSpc>
                        <a:spcBef>
                          <a:spcPts val="600"/>
                        </a:spcBef>
                        <a:spcAft>
                          <a:spcPts val="200"/>
                        </a:spcAft>
                      </a:pPr>
                      <a:r>
                        <a:rPr lang="en-GB" sz="1500" b="1" dirty="0">
                          <a:effectLst/>
                          <a:latin typeface="+mn-lt"/>
                        </a:rPr>
                        <a:t>Mut.2 (H341)</a:t>
                      </a:r>
                      <a:endParaRPr lang="fr-FR" sz="1500" b="1" dirty="0">
                        <a:effectLst/>
                        <a:latin typeface="+mn-lt"/>
                      </a:endParaRPr>
                    </a:p>
                    <a:p>
                      <a:pPr algn="ctr">
                        <a:lnSpc>
                          <a:spcPts val="1200"/>
                        </a:lnSpc>
                        <a:spcBef>
                          <a:spcPts val="600"/>
                        </a:spcBef>
                        <a:spcAft>
                          <a:spcPts val="200"/>
                        </a:spcAft>
                      </a:pPr>
                      <a:r>
                        <a:rPr lang="en-GB" sz="1500" b="1" dirty="0">
                          <a:effectLst/>
                          <a:latin typeface="+mn-lt"/>
                        </a:rPr>
                        <a:t>Repr.2 (H361fd)</a:t>
                      </a:r>
                      <a:endParaRPr lang="fr-FR" sz="1500" b="1" dirty="0">
                        <a:solidFill>
                          <a:srgbClr val="4B4B4D"/>
                        </a:solidFill>
                        <a:effectLst/>
                        <a:latin typeface="+mn-lt"/>
                        <a:ea typeface="Meta Offc"/>
                        <a:cs typeface="Times New Roman" panose="02020603050405020304" pitchFamily="18" charset="0"/>
                      </a:endParaRPr>
                    </a:p>
                  </a:txBody>
                  <a:tcPr marL="137160" marR="137160" marT="137160" marB="137160"/>
                </a:tc>
                <a:tc>
                  <a:txBody>
                    <a:bodyPr/>
                    <a:lstStyle/>
                    <a:p>
                      <a:pPr algn="ctr">
                        <a:lnSpc>
                          <a:spcPts val="1200"/>
                        </a:lnSpc>
                        <a:spcBef>
                          <a:spcPts val="600"/>
                        </a:spcBef>
                        <a:spcAft>
                          <a:spcPts val="200"/>
                        </a:spcAft>
                      </a:pPr>
                      <a:r>
                        <a:rPr lang="en-GB" sz="1500" b="1" dirty="0" smtClean="0">
                          <a:effectLst/>
                          <a:latin typeface="+mn-lt"/>
                        </a:rPr>
                        <a:t>Carc.1B </a:t>
                      </a:r>
                      <a:r>
                        <a:rPr lang="en-GB" sz="1500" b="1" dirty="0">
                          <a:effectLst/>
                          <a:latin typeface="+mn-lt"/>
                        </a:rPr>
                        <a:t>(H350)</a:t>
                      </a:r>
                      <a:endParaRPr lang="fr-FR" sz="1500" b="1" dirty="0">
                        <a:effectLst/>
                        <a:latin typeface="+mn-lt"/>
                      </a:endParaRPr>
                    </a:p>
                    <a:p>
                      <a:pPr algn="ctr">
                        <a:lnSpc>
                          <a:spcPts val="1200"/>
                        </a:lnSpc>
                        <a:spcBef>
                          <a:spcPts val="600"/>
                        </a:spcBef>
                        <a:spcAft>
                          <a:spcPts val="200"/>
                        </a:spcAft>
                      </a:pPr>
                      <a:r>
                        <a:rPr lang="en-GB" sz="1500" b="1" dirty="0">
                          <a:effectLst/>
                          <a:latin typeface="+mn-lt"/>
                        </a:rPr>
                        <a:t>Mut.1B (H340)</a:t>
                      </a:r>
                      <a:endParaRPr lang="fr-FR" sz="1500" b="1" dirty="0">
                        <a:solidFill>
                          <a:srgbClr val="4B4B4D"/>
                        </a:solidFill>
                        <a:effectLst/>
                        <a:latin typeface="+mn-lt"/>
                        <a:ea typeface="Meta Offc"/>
                        <a:cs typeface="Times New Roman" panose="02020603050405020304" pitchFamily="18" charset="0"/>
                      </a:endParaRPr>
                    </a:p>
                  </a:txBody>
                  <a:tcPr marL="137160" marR="137160" marT="137160" marB="137160"/>
                </a:tc>
                <a:tc>
                  <a:txBody>
                    <a:bodyPr/>
                    <a:lstStyle/>
                    <a:p>
                      <a:pPr algn="ctr">
                        <a:lnSpc>
                          <a:spcPts val="1200"/>
                        </a:lnSpc>
                        <a:spcBef>
                          <a:spcPts val="600"/>
                        </a:spcBef>
                        <a:spcAft>
                          <a:spcPts val="200"/>
                        </a:spcAft>
                      </a:pPr>
                      <a:r>
                        <a:rPr lang="en-GB" sz="1500" b="1" dirty="0" smtClean="0">
                          <a:effectLst/>
                          <a:latin typeface="+mn-lt"/>
                        </a:rPr>
                        <a:t>Carc.1B </a:t>
                      </a:r>
                      <a:r>
                        <a:rPr lang="en-GB" sz="1500" b="1" dirty="0">
                          <a:effectLst/>
                          <a:latin typeface="+mn-lt"/>
                        </a:rPr>
                        <a:t>(H350)</a:t>
                      </a:r>
                      <a:endParaRPr lang="fr-FR" sz="1500" b="1" dirty="0">
                        <a:effectLst/>
                        <a:latin typeface="+mn-lt"/>
                      </a:endParaRPr>
                    </a:p>
                    <a:p>
                      <a:pPr algn="ctr">
                        <a:lnSpc>
                          <a:spcPts val="1200"/>
                        </a:lnSpc>
                        <a:spcBef>
                          <a:spcPts val="600"/>
                        </a:spcBef>
                        <a:spcAft>
                          <a:spcPts val="200"/>
                        </a:spcAft>
                      </a:pPr>
                      <a:r>
                        <a:rPr lang="en-GB" sz="1500" b="1" dirty="0">
                          <a:effectLst/>
                          <a:latin typeface="+mn-lt"/>
                        </a:rPr>
                        <a:t>Mut.1B (H340)</a:t>
                      </a:r>
                      <a:endParaRPr lang="fr-FR" sz="1500" b="1" dirty="0">
                        <a:solidFill>
                          <a:srgbClr val="4B4B4D"/>
                        </a:solidFill>
                        <a:effectLst/>
                        <a:latin typeface="+mn-lt"/>
                        <a:ea typeface="Meta Offc"/>
                        <a:cs typeface="Times New Roman" panose="02020603050405020304" pitchFamily="18" charset="0"/>
                      </a:endParaRPr>
                    </a:p>
                  </a:txBody>
                  <a:tcPr marL="137160" marR="137160" marT="137160" marB="137160"/>
                </a:tc>
                <a:extLst>
                  <a:ext uri="{0D108BD9-81ED-4DB2-BD59-A6C34878D82A}">
                    <a16:rowId xmlns:a16="http://schemas.microsoft.com/office/drawing/2014/main" val="2671420519"/>
                  </a:ext>
                </a:extLst>
              </a:tr>
            </a:tbl>
          </a:graphicData>
        </a:graphic>
      </p:graphicFrame>
      <p:sp>
        <p:nvSpPr>
          <p:cNvPr id="7" name="ZoneTexte 6"/>
          <p:cNvSpPr txBox="1"/>
          <p:nvPr/>
        </p:nvSpPr>
        <p:spPr>
          <a:xfrm>
            <a:off x="432459" y="2019555"/>
            <a:ext cx="6492618" cy="384721"/>
          </a:xfrm>
          <a:prstGeom prst="rect">
            <a:avLst/>
          </a:prstGeom>
          <a:noFill/>
        </p:spPr>
        <p:txBody>
          <a:bodyPr wrap="square" rtlCol="0">
            <a:spAutoFit/>
          </a:bodyPr>
          <a:lstStyle/>
          <a:p>
            <a:pPr marL="285750" indent="-285750">
              <a:buFont typeface="Arial" panose="020B0604020202020204" pitchFamily="34" charset="0"/>
              <a:buChar char="•"/>
            </a:pPr>
            <a:r>
              <a:rPr lang="fr-FR" sz="1900" b="1" dirty="0" err="1" smtClean="0">
                <a:solidFill>
                  <a:schemeClr val="tx1">
                    <a:lumMod val="75000"/>
                    <a:lumOff val="25000"/>
                  </a:schemeClr>
                </a:solidFill>
              </a:rPr>
              <a:t>Harmonised</a:t>
            </a:r>
            <a:r>
              <a:rPr lang="fr-FR" sz="1900" b="1" dirty="0" smtClean="0">
                <a:solidFill>
                  <a:schemeClr val="tx1">
                    <a:lumMod val="75000"/>
                    <a:lumOff val="25000"/>
                  </a:schemeClr>
                </a:solidFill>
              </a:rPr>
              <a:t> CLP classification </a:t>
            </a:r>
            <a:r>
              <a:rPr lang="fr-FR" sz="1900" dirty="0" smtClean="0">
                <a:solidFill>
                  <a:schemeClr val="tx1">
                    <a:lumMod val="75000"/>
                    <a:lumOff val="25000"/>
                  </a:schemeClr>
                </a:solidFill>
              </a:rPr>
              <a:t>of Cd and Cd compounds </a:t>
            </a:r>
            <a:endParaRPr lang="fr-FR" sz="1900" dirty="0">
              <a:solidFill>
                <a:schemeClr val="tx1">
                  <a:lumMod val="75000"/>
                  <a:lumOff val="25000"/>
                </a:schemeClr>
              </a:solidFill>
            </a:endParaRPr>
          </a:p>
        </p:txBody>
      </p:sp>
      <p:sp>
        <p:nvSpPr>
          <p:cNvPr id="8" name="ZoneTexte 7"/>
          <p:cNvSpPr txBox="1"/>
          <p:nvPr/>
        </p:nvSpPr>
        <p:spPr>
          <a:xfrm>
            <a:off x="405970" y="939899"/>
            <a:ext cx="8336153" cy="969496"/>
          </a:xfrm>
          <a:prstGeom prst="rect">
            <a:avLst/>
          </a:prstGeom>
          <a:noFill/>
        </p:spPr>
        <p:txBody>
          <a:bodyPr wrap="square" rtlCol="0">
            <a:spAutoFit/>
          </a:bodyPr>
          <a:lstStyle/>
          <a:p>
            <a:pPr marL="285750" indent="-285750">
              <a:buFont typeface="Arial" panose="020B0604020202020204" pitchFamily="34" charset="0"/>
              <a:buChar char="•"/>
            </a:pPr>
            <a:r>
              <a:rPr lang="fr-FR" sz="1900" b="1" dirty="0" smtClean="0">
                <a:solidFill>
                  <a:schemeClr val="tx1">
                    <a:lumMod val="75000"/>
                    <a:lumOff val="25000"/>
                  </a:schemeClr>
                </a:solidFill>
              </a:rPr>
              <a:t>IARC Group 1- </a:t>
            </a:r>
            <a:r>
              <a:rPr lang="fr-FR" sz="1900" b="1" dirty="0" err="1" smtClean="0">
                <a:solidFill>
                  <a:schemeClr val="tx1">
                    <a:lumMod val="75000"/>
                    <a:lumOff val="25000"/>
                  </a:schemeClr>
                </a:solidFill>
              </a:rPr>
              <a:t>Carcinogenic</a:t>
            </a:r>
            <a:r>
              <a:rPr lang="fr-FR" sz="1900" b="1" dirty="0" smtClean="0">
                <a:solidFill>
                  <a:schemeClr val="tx1">
                    <a:lumMod val="75000"/>
                    <a:lumOff val="25000"/>
                  </a:schemeClr>
                </a:solidFill>
              </a:rPr>
              <a:t> to </a:t>
            </a:r>
            <a:r>
              <a:rPr lang="fr-FR" sz="1900" b="1" dirty="0" err="1" smtClean="0">
                <a:solidFill>
                  <a:schemeClr val="tx1">
                    <a:lumMod val="75000"/>
                    <a:lumOff val="25000"/>
                  </a:schemeClr>
                </a:solidFill>
              </a:rPr>
              <a:t>humans</a:t>
            </a:r>
            <a:r>
              <a:rPr lang="fr-FR" sz="1900" b="1" dirty="0" smtClean="0">
                <a:solidFill>
                  <a:schemeClr val="tx1">
                    <a:lumMod val="75000"/>
                    <a:lumOff val="25000"/>
                  </a:schemeClr>
                </a:solidFill>
              </a:rPr>
              <a:t> </a:t>
            </a:r>
            <a:r>
              <a:rPr lang="fr-FR" sz="1900" i="1" dirty="0" smtClean="0">
                <a:solidFill>
                  <a:schemeClr val="tx1">
                    <a:lumMod val="75000"/>
                    <a:lumOff val="25000"/>
                  </a:schemeClr>
                </a:solidFill>
              </a:rPr>
              <a:t>(</a:t>
            </a:r>
            <a:r>
              <a:rPr lang="en-US" sz="1900" i="1" dirty="0" smtClean="0">
                <a:solidFill>
                  <a:schemeClr val="tx1">
                    <a:lumMod val="75000"/>
                    <a:lumOff val="25000"/>
                  </a:schemeClr>
                </a:solidFill>
              </a:rPr>
              <a:t>Cd &amp; Cd compounds cause cancer of the lung; inconsistent (limited) evidence that Cd &amp; Cd compounds exposure </a:t>
            </a:r>
            <a:r>
              <a:rPr lang="en-US" sz="1900" i="1" dirty="0" smtClean="0">
                <a:solidFill>
                  <a:schemeClr val="tx1">
                    <a:lumMod val="75000"/>
                    <a:lumOff val="25000"/>
                  </a:schemeClr>
                </a:solidFill>
                <a:sym typeface="Wingdings 3" panose="05040102010807070707" pitchFamily="18" charset="2"/>
              </a:rPr>
              <a:t>increases risks of </a:t>
            </a:r>
            <a:r>
              <a:rPr lang="en-US" sz="1900" i="1" dirty="0" smtClean="0">
                <a:solidFill>
                  <a:schemeClr val="tx1">
                    <a:lumMod val="75000"/>
                    <a:lumOff val="25000"/>
                  </a:schemeClr>
                </a:solidFill>
              </a:rPr>
              <a:t>kidney or prostate cancer)</a:t>
            </a:r>
            <a:endParaRPr lang="en-US" sz="1900" i="1" dirty="0">
              <a:solidFill>
                <a:schemeClr val="tx1">
                  <a:lumMod val="75000"/>
                  <a:lumOff val="25000"/>
                </a:schemeClr>
              </a:solidFill>
            </a:endParaRPr>
          </a:p>
        </p:txBody>
      </p:sp>
    </p:spTree>
    <p:extLst>
      <p:ext uri="{BB962C8B-B14F-4D97-AF65-F5344CB8AC3E}">
        <p14:creationId xmlns:p14="http://schemas.microsoft.com/office/powerpoint/2010/main" val="426169511"/>
      </p:ext>
    </p:extLst>
  </p:cSld>
  <p:clrMapOvr>
    <a:masterClrMapping/>
  </p:clrMapOvr>
</p:sld>
</file>

<file path=ppt/theme/theme1.xml><?xml version="1.0" encoding="utf-8"?>
<a:theme xmlns:a="http://schemas.openxmlformats.org/drawingml/2006/main" name="HBM4EU">
  <a:themeElements>
    <a:clrScheme name="HBM4EU">
      <a:dk1>
        <a:sysClr val="windowText" lastClr="000000"/>
      </a:dk1>
      <a:lt1>
        <a:sysClr val="window" lastClr="FFFFFF"/>
      </a:lt1>
      <a:dk2>
        <a:srgbClr val="44546A"/>
      </a:dk2>
      <a:lt2>
        <a:srgbClr val="E7E6E6"/>
      </a:lt2>
      <a:accent1>
        <a:srgbClr val="43A5C1"/>
      </a:accent1>
      <a:accent2>
        <a:srgbClr val="9ED1DF"/>
      </a:accent2>
      <a:accent3>
        <a:srgbClr val="80BA27"/>
      </a:accent3>
      <a:accent4>
        <a:srgbClr val="C0D232"/>
      </a:accent4>
      <a:accent5>
        <a:srgbClr val="F3E100"/>
      </a:accent5>
      <a:accent6>
        <a:srgbClr val="EAB90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BM4EU" id="{88179822-8F97-4D3F-A3BF-EAE81626E94E}" vid="{541A4E5C-FFDF-44A1-90C7-6C065E55BD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HBM4EU</Template>
  <TotalTime>205</TotalTime>
  <Words>2657</Words>
  <Application>Microsoft Office PowerPoint</Application>
  <PresentationFormat>Affichage à l'écran (4:3)</PresentationFormat>
  <Paragraphs>363</Paragraphs>
  <Slides>20</Slides>
  <Notes>16</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20</vt:i4>
      </vt:variant>
    </vt:vector>
  </HeadingPairs>
  <TitlesOfParts>
    <vt:vector size="31" baseType="lpstr">
      <vt:lpstr>Arial</vt:lpstr>
      <vt:lpstr>Arial Black</vt:lpstr>
      <vt:lpstr>Calibri</vt:lpstr>
      <vt:lpstr>Calibri Light</vt:lpstr>
      <vt:lpstr>Meta Offc</vt:lpstr>
      <vt:lpstr>Times New Roman</vt:lpstr>
      <vt:lpstr>Verdana</vt:lpstr>
      <vt:lpstr>Wingdings</vt:lpstr>
      <vt:lpstr>Wingdings 3</vt:lpstr>
      <vt:lpstr>ヒラギノ角ゴ ProN W3</vt:lpstr>
      <vt:lpstr>HBM4EU</vt:lpstr>
      <vt:lpstr>HBM4EU project</vt:lpstr>
      <vt:lpstr>Présentation PowerPoint</vt:lpstr>
      <vt:lpstr>Présentation PowerPoint</vt:lpstr>
      <vt:lpstr>Présentation PowerPoint</vt:lpstr>
      <vt:lpstr>Reminder: options for deriving HBM-GVs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Thanks to contributing colleagues :   Farida Lamkarkach, Fatoumata Sissoko, Christophe Rousselle (ANSES) ANSES Working group on Biomarker of exposure  Petra Apel &amp; Rosa Lange (UBA)  </vt:lpstr>
      <vt:lpstr>HBM-GVWorker for Cadmium</vt:lpstr>
      <vt:lpstr>HBM-GVWorker for Cadmium</vt:lpstr>
      <vt:lpstr>Présentation PowerPoint</vt:lpstr>
    </vt:vector>
  </TitlesOfParts>
  <Company>UBA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Pack, Kim</dc:creator>
  <cp:lastModifiedBy>OUGIER Eva</cp:lastModifiedBy>
  <cp:revision>383</cp:revision>
  <cp:lastPrinted>2018-05-11T20:04:58Z</cp:lastPrinted>
  <dcterms:created xsi:type="dcterms:W3CDTF">2017-01-03T15:15:36Z</dcterms:created>
  <dcterms:modified xsi:type="dcterms:W3CDTF">2019-06-25T09:39:39Z</dcterms:modified>
</cp:coreProperties>
</file>