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308" r:id="rId2"/>
    <p:sldId id="338" r:id="rId3"/>
    <p:sldId id="341" r:id="rId4"/>
    <p:sldId id="343" r:id="rId5"/>
    <p:sldId id="347" r:id="rId6"/>
    <p:sldId id="342" r:id="rId7"/>
    <p:sldId id="344" r:id="rId8"/>
    <p:sldId id="312" r:id="rId9"/>
    <p:sldId id="346" r:id="rId10"/>
    <p:sldId id="335" r:id="rId11"/>
    <p:sldId id="336" r:id="rId12"/>
    <p:sldId id="337" r:id="rId13"/>
    <p:sldId id="331" r:id="rId14"/>
    <p:sldId id="363" r:id="rId15"/>
    <p:sldId id="362" r:id="rId16"/>
    <p:sldId id="351" r:id="rId17"/>
    <p:sldId id="352" r:id="rId18"/>
    <p:sldId id="353" r:id="rId19"/>
    <p:sldId id="354" r:id="rId20"/>
    <p:sldId id="365" r:id="rId21"/>
    <p:sldId id="358" r:id="rId22"/>
    <p:sldId id="359" r:id="rId23"/>
    <p:sldId id="360" r:id="rId24"/>
    <p:sldId id="361" r:id="rId25"/>
    <p:sldId id="309" r:id="rId2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0">
          <p15:clr>
            <a:srgbClr val="A4A3A4"/>
          </p15:clr>
        </p15:guide>
        <p15:guide id="2" pos="37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nge, Rosa" initials="LR" lastIdx="1" clrIdx="0">
    <p:extLst>
      <p:ext uri="{19B8F6BF-5375-455C-9EA6-DF929625EA0E}">
        <p15:presenceInfo xmlns:p15="http://schemas.microsoft.com/office/powerpoint/2012/main" userId="S-1-5-21-837650375-1690420205-4123535123-54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91AE"/>
    <a:srgbClr val="8AC9A9"/>
    <a:srgbClr val="86A7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66" autoAdjust="0"/>
    <p:restoredTop sz="94652" autoAdjust="0"/>
  </p:normalViewPr>
  <p:slideViewPr>
    <p:cSldViewPr snapToGrid="0">
      <p:cViewPr varScale="1">
        <p:scale>
          <a:sx n="122" d="100"/>
          <a:sy n="122" d="100"/>
        </p:scale>
        <p:origin x="1068" y="96"/>
      </p:cViewPr>
      <p:guideLst>
        <p:guide orient="horz" pos="760"/>
        <p:guide pos="374"/>
      </p:guideLst>
    </p:cSldViewPr>
  </p:slideViewPr>
  <p:outlineViewPr>
    <p:cViewPr>
      <p:scale>
        <a:sx n="33" d="100"/>
        <a:sy n="33" d="100"/>
      </p:scale>
      <p:origin x="0" y="8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A2B67-3650-4CF7-9382-07DF1710FE10}" type="datetimeFigureOut">
              <a:rPr lang="nl-NL" smtClean="0"/>
              <a:t>18-6-2019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A261C-52F7-4511-8A9F-8719E2134F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9438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D365D-B2F7-4015-89FE-0FE7757AA0C1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81497-F2F4-4EF9-8E7A-349413549A6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321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81497-F2F4-4EF9-8E7A-349413549A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922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81497-F2F4-4EF9-8E7A-349413549A6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358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81497-F2F4-4EF9-8E7A-349413549A6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068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81497-F2F4-4EF9-8E7A-349413549A6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254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81497-F2F4-4EF9-8E7A-349413549A6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7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81497-F2F4-4EF9-8E7A-349413549A6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5284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81497-F2F4-4EF9-8E7A-349413549A6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135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81497-F2F4-4EF9-8E7A-349413549A6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280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Tracebility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biomarkers</a:t>
            </a:r>
            <a:r>
              <a:rPr lang="de-DE" dirty="0" smtClean="0"/>
              <a:t> </a:t>
            </a:r>
            <a:r>
              <a:rPr lang="de-DE" dirty="0" err="1" smtClean="0"/>
              <a:t>i</a:t>
            </a:r>
            <a:r>
              <a:rPr lang="de-DE" baseline="0" dirty="0" err="1" smtClean="0"/>
              <a:t>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prerequisite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toxicokinetic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studies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81497-F2F4-4EF9-8E7A-349413549A6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5741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NAGAO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this study no NOAEL value for effects on fertility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could be derived. The NOAEL value for effects on the reproductive organs in males was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 mg/kg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bw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/day. This NOAEL value is based on atrophy of the testis, epididymis, and seminal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vesicle at 10 or 18 weeks of age, and reduced reproductive organ weights in the F1 generation at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next higher dose. The NOAEL value for effects on development was 20 mg/kg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bw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/day based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reduced body weight in male and female offspring at birth at 100 and 500 mg/kg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bw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/day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81497-F2F4-4EF9-8E7A-349413549A6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11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Other </a:t>
            </a:r>
            <a:r>
              <a:rPr lang="de-DE" baseline="0" dirty="0" err="1" smtClean="0"/>
              <a:t>endpoints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assessed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DnBP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DEHP:</a:t>
            </a:r>
          </a:p>
          <a:p>
            <a:pPr marL="171450" indent="-171450">
              <a:buFontTx/>
              <a:buChar char="-"/>
            </a:pPr>
            <a:r>
              <a:rPr lang="de-DE" baseline="0" dirty="0" err="1" smtClean="0"/>
              <a:t>Testicular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mammary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histology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male </a:t>
            </a:r>
            <a:r>
              <a:rPr lang="de-DE" baseline="0" dirty="0" err="1" smtClean="0"/>
              <a:t>adults</a:t>
            </a:r>
            <a:endParaRPr lang="de-DE" baseline="0" dirty="0" smtClean="0"/>
          </a:p>
          <a:p>
            <a:pPr marL="171450" indent="-171450">
              <a:buFontTx/>
              <a:buChar char="-"/>
            </a:pPr>
            <a:r>
              <a:rPr lang="de-DE" baseline="0" dirty="0" smtClean="0"/>
              <a:t>Presence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mild </a:t>
            </a:r>
            <a:r>
              <a:rPr lang="de-DE" baseline="0" dirty="0" err="1" smtClean="0"/>
              <a:t>dysgenisis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external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genitalia</a:t>
            </a:r>
            <a:endParaRPr lang="de-DE" baseline="0" dirty="0" smtClean="0"/>
          </a:p>
          <a:p>
            <a:pPr marL="0" indent="0">
              <a:buFontTx/>
              <a:buNone/>
            </a:pPr>
            <a:r>
              <a:rPr lang="de-DE" baseline="0" dirty="0" err="1" smtClean="0"/>
              <a:t>Similar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potency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as</a:t>
            </a:r>
            <a:r>
              <a:rPr lang="de-DE" baseline="0" dirty="0" smtClean="0"/>
              <a:t> DEHP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DnBP</a:t>
            </a:r>
            <a:r>
              <a:rPr lang="de-DE" baseline="0" dirty="0" smtClean="0"/>
              <a:t> (</a:t>
            </a:r>
            <a:r>
              <a:rPr lang="de-DE" baseline="0" dirty="0" err="1" smtClean="0"/>
              <a:t>howdeshell</a:t>
            </a:r>
            <a:r>
              <a:rPr lang="de-DE" baseline="0" dirty="0" smtClean="0"/>
              <a:t>, 2008) </a:t>
            </a:r>
            <a:r>
              <a:rPr lang="de-DE" baseline="0" dirty="0" smtClean="0">
                <a:sym typeface="Wingdings" panose="05000000000000000000" pitchFamily="2" charset="2"/>
              </a:rPr>
              <a:t> </a:t>
            </a:r>
            <a:r>
              <a:rPr lang="de-DE" baseline="0" dirty="0" err="1" smtClean="0">
                <a:sym typeface="Wingdings" panose="05000000000000000000" pitchFamily="2" charset="2"/>
              </a:rPr>
              <a:t>lowest</a:t>
            </a:r>
            <a:r>
              <a:rPr lang="de-DE" baseline="0" dirty="0" smtClean="0">
                <a:sym typeface="Wingdings" panose="05000000000000000000" pitchFamily="2" charset="2"/>
              </a:rPr>
              <a:t> LOAEL (~ 2mg/kg </a:t>
            </a:r>
            <a:r>
              <a:rPr lang="de-DE" baseline="0" dirty="0" err="1" smtClean="0">
                <a:sym typeface="Wingdings" panose="05000000000000000000" pitchFamily="2" charset="2"/>
              </a:rPr>
              <a:t>bw</a:t>
            </a:r>
            <a:r>
              <a:rPr lang="de-DE" baseline="0" dirty="0" smtClean="0">
                <a:sym typeface="Wingdings" panose="05000000000000000000" pitchFamily="2" charset="2"/>
              </a:rPr>
              <a:t>/d </a:t>
            </a:r>
            <a:r>
              <a:rPr lang="de-DE" baseline="0" dirty="0" err="1" smtClean="0">
                <a:sym typeface="Wingdings" panose="05000000000000000000" pitchFamily="2" charset="2"/>
              </a:rPr>
              <a:t>for</a:t>
            </a:r>
            <a:r>
              <a:rPr lang="de-DE" baseline="0" dirty="0" smtClean="0">
                <a:sym typeface="Wingdings" panose="05000000000000000000" pitchFamily="2" charset="2"/>
              </a:rPr>
              <a:t> </a:t>
            </a:r>
            <a:r>
              <a:rPr lang="de-DE" baseline="0" dirty="0" err="1" smtClean="0">
                <a:sym typeface="Wingdings" panose="05000000000000000000" pitchFamily="2" charset="2"/>
              </a:rPr>
              <a:t>effects</a:t>
            </a:r>
            <a:r>
              <a:rPr lang="de-DE" baseline="0" dirty="0" smtClean="0">
                <a:sym typeface="Wingdings" panose="05000000000000000000" pitchFamily="2" charset="2"/>
              </a:rPr>
              <a:t> on </a:t>
            </a:r>
            <a:r>
              <a:rPr lang="de-DE" baseline="0" dirty="0" err="1" smtClean="0">
                <a:sym typeface="Wingdings" panose="05000000000000000000" pitchFamily="2" charset="2"/>
              </a:rPr>
              <a:t>mammary</a:t>
            </a:r>
            <a:r>
              <a:rPr lang="de-DE" baseline="0" dirty="0" smtClean="0">
                <a:sym typeface="Wingdings" panose="05000000000000000000" pitchFamily="2" charset="2"/>
              </a:rPr>
              <a:t> </a:t>
            </a:r>
            <a:r>
              <a:rPr lang="de-DE" baseline="0" dirty="0" err="1" smtClean="0">
                <a:sym typeface="Wingdings" panose="05000000000000000000" pitchFamily="2" charset="2"/>
              </a:rPr>
              <a:t>gland</a:t>
            </a:r>
            <a:r>
              <a:rPr lang="de-DE" baseline="0" dirty="0" smtClean="0">
                <a:sym typeface="Wingdings" panose="05000000000000000000" pitchFamily="2" charset="2"/>
              </a:rPr>
              <a:t> </a:t>
            </a:r>
            <a:r>
              <a:rPr lang="de-DE" baseline="0" dirty="0" err="1" smtClean="0">
                <a:sym typeface="Wingdings" panose="05000000000000000000" pitchFamily="2" charset="2"/>
              </a:rPr>
              <a:t>for</a:t>
            </a:r>
            <a:r>
              <a:rPr lang="de-DE" baseline="0" dirty="0" smtClean="0">
                <a:sym typeface="Wingdings" panose="05000000000000000000" pitchFamily="2" charset="2"/>
              </a:rPr>
              <a:t> </a:t>
            </a:r>
            <a:r>
              <a:rPr lang="de-DE" baseline="0" dirty="0" err="1" smtClean="0">
                <a:sym typeface="Wingdings" panose="05000000000000000000" pitchFamily="2" charset="2"/>
              </a:rPr>
              <a:t>DnBP</a:t>
            </a:r>
            <a:r>
              <a:rPr lang="de-DE" baseline="0" dirty="0" smtClean="0">
                <a:sym typeface="Wingdings" panose="05000000000000000000" pitchFamily="2" charset="2"/>
              </a:rPr>
              <a:t>) </a:t>
            </a:r>
            <a:r>
              <a:rPr lang="de-DE" baseline="0" dirty="0" err="1" smtClean="0">
                <a:sym typeface="Wingdings" panose="05000000000000000000" pitchFamily="2" charset="2"/>
              </a:rPr>
              <a:t>were</a:t>
            </a:r>
            <a:r>
              <a:rPr lang="de-DE" baseline="0" dirty="0" smtClean="0">
                <a:sym typeface="Wingdings" panose="05000000000000000000" pitchFamily="2" charset="2"/>
              </a:rPr>
              <a:t> </a:t>
            </a:r>
            <a:r>
              <a:rPr lang="de-DE" baseline="0" dirty="0" err="1" smtClean="0">
                <a:sym typeface="Wingdings" panose="05000000000000000000" pitchFamily="2" charset="2"/>
              </a:rPr>
              <a:t>seen</a:t>
            </a:r>
            <a:r>
              <a:rPr lang="de-DE" baseline="0" dirty="0" smtClean="0">
                <a:sym typeface="Wingdings" panose="05000000000000000000" pitchFamily="2" charset="2"/>
              </a:rPr>
              <a:t> </a:t>
            </a:r>
            <a:r>
              <a:rPr lang="de-DE" baseline="0" dirty="0" err="1" smtClean="0">
                <a:sym typeface="Wingdings" panose="05000000000000000000" pitchFamily="2" charset="2"/>
              </a:rPr>
              <a:t>for</a:t>
            </a:r>
            <a:r>
              <a:rPr lang="de-DE" baseline="0" dirty="0" smtClean="0">
                <a:sym typeface="Wingdings" panose="05000000000000000000" pitchFamily="2" charset="2"/>
              </a:rPr>
              <a:t> </a:t>
            </a:r>
            <a:r>
              <a:rPr lang="de-DE" baseline="0" dirty="0" err="1" smtClean="0">
                <a:sym typeface="Wingdings" panose="05000000000000000000" pitchFamily="2" charset="2"/>
              </a:rPr>
              <a:t>the</a:t>
            </a:r>
            <a:r>
              <a:rPr lang="de-DE" baseline="0" dirty="0" smtClean="0">
                <a:sym typeface="Wingdings" panose="05000000000000000000" pitchFamily="2" charset="2"/>
              </a:rPr>
              <a:t> </a:t>
            </a:r>
            <a:r>
              <a:rPr lang="de-DE" baseline="0" dirty="0" err="1" smtClean="0">
                <a:sym typeface="Wingdings" panose="05000000000000000000" pitchFamily="2" charset="2"/>
              </a:rPr>
              <a:t>above</a:t>
            </a:r>
            <a:r>
              <a:rPr lang="de-DE" baseline="0" dirty="0" smtClean="0">
                <a:sym typeface="Wingdings" panose="05000000000000000000" pitchFamily="2" charset="2"/>
              </a:rPr>
              <a:t> </a:t>
            </a:r>
            <a:r>
              <a:rPr lang="de-DE" baseline="0" dirty="0" err="1" smtClean="0">
                <a:sym typeface="Wingdings" panose="05000000000000000000" pitchFamily="2" charset="2"/>
              </a:rPr>
              <a:t>mentioned</a:t>
            </a:r>
            <a:r>
              <a:rPr lang="de-DE" baseline="0" dirty="0" smtClean="0">
                <a:sym typeface="Wingdings" panose="05000000000000000000" pitchFamily="2" charset="2"/>
              </a:rPr>
              <a:t> </a:t>
            </a:r>
            <a:r>
              <a:rPr lang="de-DE" baseline="0" dirty="0" err="1" smtClean="0">
                <a:sym typeface="Wingdings" panose="05000000000000000000" pitchFamily="2" charset="2"/>
              </a:rPr>
              <a:t>endpoints</a:t>
            </a:r>
            <a:r>
              <a:rPr lang="de-DE" baseline="0" dirty="0" smtClean="0">
                <a:sym typeface="Wingdings" panose="05000000000000000000" pitchFamily="2" charset="2"/>
              </a:rPr>
              <a:t>  </a:t>
            </a:r>
            <a:r>
              <a:rPr lang="de-DE" baseline="0" dirty="0" err="1" smtClean="0">
                <a:sym typeface="Wingdings" panose="05000000000000000000" pitchFamily="2" charset="2"/>
              </a:rPr>
              <a:t>can</a:t>
            </a:r>
            <a:r>
              <a:rPr lang="de-DE" baseline="0" dirty="0" smtClean="0">
                <a:sym typeface="Wingdings" panose="05000000000000000000" pitchFamily="2" charset="2"/>
              </a:rPr>
              <a:t> </a:t>
            </a:r>
            <a:r>
              <a:rPr lang="de-DE" baseline="0" dirty="0" err="1" smtClean="0">
                <a:sym typeface="Wingdings" panose="05000000000000000000" pitchFamily="2" charset="2"/>
              </a:rPr>
              <a:t>be</a:t>
            </a:r>
            <a:r>
              <a:rPr lang="de-DE" baseline="0" dirty="0" smtClean="0">
                <a:sym typeface="Wingdings" panose="05000000000000000000" pitchFamily="2" charset="2"/>
              </a:rPr>
              <a:t> </a:t>
            </a:r>
            <a:r>
              <a:rPr lang="de-DE" baseline="0" dirty="0" err="1" smtClean="0">
                <a:sym typeface="Wingdings" panose="05000000000000000000" pitchFamily="2" charset="2"/>
              </a:rPr>
              <a:t>speculated</a:t>
            </a:r>
            <a:r>
              <a:rPr lang="de-DE" baseline="0" dirty="0" smtClean="0">
                <a:sym typeface="Wingdings" panose="05000000000000000000" pitchFamily="2" charset="2"/>
              </a:rPr>
              <a:t> </a:t>
            </a:r>
            <a:r>
              <a:rPr lang="de-DE" baseline="0" dirty="0" err="1" smtClean="0">
                <a:sym typeface="Wingdings" panose="05000000000000000000" pitchFamily="2" charset="2"/>
              </a:rPr>
              <a:t>that</a:t>
            </a:r>
            <a:r>
              <a:rPr lang="de-DE" baseline="0" dirty="0" smtClean="0">
                <a:sym typeface="Wingdings" panose="05000000000000000000" pitchFamily="2" charset="2"/>
              </a:rPr>
              <a:t> </a:t>
            </a:r>
            <a:r>
              <a:rPr lang="de-DE" baseline="0" dirty="0" err="1" smtClean="0">
                <a:sym typeface="Wingdings" panose="05000000000000000000" pitchFamily="2" charset="2"/>
              </a:rPr>
              <a:t>further</a:t>
            </a:r>
            <a:r>
              <a:rPr lang="de-DE" baseline="0" dirty="0" smtClean="0">
                <a:sym typeface="Wingdings" panose="05000000000000000000" pitchFamily="2" charset="2"/>
              </a:rPr>
              <a:t> </a:t>
            </a:r>
            <a:r>
              <a:rPr lang="de-DE" baseline="0" dirty="0" err="1" smtClean="0">
                <a:sym typeface="Wingdings" panose="05000000000000000000" pitchFamily="2" charset="2"/>
              </a:rPr>
              <a:t>studies</a:t>
            </a:r>
            <a:r>
              <a:rPr lang="de-DE" baseline="0" dirty="0" smtClean="0">
                <a:sym typeface="Wingdings" panose="05000000000000000000" pitchFamily="2" charset="2"/>
              </a:rPr>
              <a:t> on </a:t>
            </a:r>
            <a:r>
              <a:rPr lang="de-DE" baseline="0" dirty="0" err="1" smtClean="0">
                <a:sym typeface="Wingdings" panose="05000000000000000000" pitchFamily="2" charset="2"/>
              </a:rPr>
              <a:t>BBzP</a:t>
            </a:r>
            <a:r>
              <a:rPr lang="de-DE" baseline="0" dirty="0" smtClean="0">
                <a:sym typeface="Wingdings" panose="05000000000000000000" pitchFamily="2" charset="2"/>
              </a:rPr>
              <a:t> </a:t>
            </a:r>
            <a:r>
              <a:rPr lang="de-DE" baseline="0" dirty="0" err="1" smtClean="0">
                <a:sym typeface="Wingdings" panose="05000000000000000000" pitchFamily="2" charset="2"/>
              </a:rPr>
              <a:t>including</a:t>
            </a:r>
            <a:r>
              <a:rPr lang="de-DE" baseline="0" dirty="0" smtClean="0">
                <a:sym typeface="Wingdings" panose="05000000000000000000" pitchFamily="2" charset="2"/>
              </a:rPr>
              <a:t> </a:t>
            </a:r>
            <a:r>
              <a:rPr lang="de-DE" baseline="0" dirty="0" err="1" smtClean="0">
                <a:sym typeface="Wingdings" panose="05000000000000000000" pitchFamily="2" charset="2"/>
              </a:rPr>
              <a:t>endocrine</a:t>
            </a:r>
            <a:r>
              <a:rPr lang="de-DE" baseline="0" dirty="0" smtClean="0">
                <a:sym typeface="Wingdings" panose="05000000000000000000" pitchFamily="2" charset="2"/>
              </a:rPr>
              <a:t> </a:t>
            </a:r>
            <a:r>
              <a:rPr lang="de-DE" baseline="0" dirty="0" err="1" smtClean="0">
                <a:sym typeface="Wingdings" panose="05000000000000000000" pitchFamily="2" charset="2"/>
              </a:rPr>
              <a:t>senstitive</a:t>
            </a:r>
            <a:r>
              <a:rPr lang="de-DE" baseline="0" dirty="0" smtClean="0">
                <a:sym typeface="Wingdings" panose="05000000000000000000" pitchFamily="2" charset="2"/>
              </a:rPr>
              <a:t> </a:t>
            </a:r>
            <a:r>
              <a:rPr lang="de-DE" baseline="0" dirty="0" err="1" smtClean="0">
                <a:sym typeface="Wingdings" panose="05000000000000000000" pitchFamily="2" charset="2"/>
              </a:rPr>
              <a:t>endpoints</a:t>
            </a:r>
            <a:r>
              <a:rPr lang="de-DE" baseline="0" dirty="0" smtClean="0">
                <a:sym typeface="Wingdings" panose="05000000000000000000" pitchFamily="2" charset="2"/>
              </a:rPr>
              <a:t> </a:t>
            </a:r>
            <a:r>
              <a:rPr lang="de-DE" baseline="0" dirty="0" err="1" smtClean="0">
                <a:sym typeface="Wingdings" panose="05000000000000000000" pitchFamily="2" charset="2"/>
              </a:rPr>
              <a:t>would</a:t>
            </a:r>
            <a:r>
              <a:rPr lang="de-DE" baseline="0" dirty="0" smtClean="0">
                <a:sym typeface="Wingdings" panose="05000000000000000000" pitchFamily="2" charset="2"/>
              </a:rPr>
              <a:t> </a:t>
            </a:r>
            <a:r>
              <a:rPr lang="de-DE" baseline="0" dirty="0" err="1" smtClean="0">
                <a:sym typeface="Wingdings" panose="05000000000000000000" pitchFamily="2" charset="2"/>
              </a:rPr>
              <a:t>reveail</a:t>
            </a:r>
            <a:r>
              <a:rPr lang="de-DE" baseline="0" dirty="0" smtClean="0">
                <a:sym typeface="Wingdings" panose="05000000000000000000" pitchFamily="2" charset="2"/>
              </a:rPr>
              <a:t> </a:t>
            </a:r>
            <a:r>
              <a:rPr lang="de-DE" baseline="0" dirty="0" err="1" smtClean="0">
                <a:sym typeface="Wingdings" panose="05000000000000000000" pitchFamily="2" charset="2"/>
              </a:rPr>
              <a:t>effects</a:t>
            </a:r>
            <a:r>
              <a:rPr lang="de-DE" baseline="0" dirty="0" smtClean="0">
                <a:sym typeface="Wingdings" panose="05000000000000000000" pitchFamily="2" charset="2"/>
              </a:rPr>
              <a:t> at </a:t>
            </a:r>
            <a:r>
              <a:rPr lang="de-DE" baseline="0" dirty="0" err="1" smtClean="0">
                <a:sym typeface="Wingdings" panose="05000000000000000000" pitchFamily="2" charset="2"/>
              </a:rPr>
              <a:t>lower</a:t>
            </a:r>
            <a:r>
              <a:rPr lang="de-DE" baseline="0" dirty="0" smtClean="0">
                <a:sym typeface="Wingdings" panose="05000000000000000000" pitchFamily="2" charset="2"/>
              </a:rPr>
              <a:t> </a:t>
            </a:r>
            <a:r>
              <a:rPr lang="de-DE" baseline="0" dirty="0" err="1" smtClean="0">
                <a:sym typeface="Wingdings" panose="05000000000000000000" pitchFamily="2" charset="2"/>
              </a:rPr>
              <a:t>doses</a:t>
            </a:r>
            <a:r>
              <a:rPr lang="de-DE" baseline="0" dirty="0" smtClean="0">
                <a:sym typeface="Wingdings" panose="05000000000000000000" pitchFamily="2" charset="2"/>
              </a:rPr>
              <a:t> </a:t>
            </a:r>
            <a:r>
              <a:rPr lang="de-DE" baseline="0" dirty="0" err="1" smtClean="0">
                <a:sym typeface="Wingdings" panose="05000000000000000000" pitchFamily="2" charset="2"/>
              </a:rPr>
              <a:t>thatn</a:t>
            </a:r>
            <a:r>
              <a:rPr lang="de-DE" baseline="0" dirty="0" smtClean="0">
                <a:sym typeface="Wingdings" panose="05000000000000000000" pitchFamily="2" charset="2"/>
              </a:rPr>
              <a:t> 50 mg/kg </a:t>
            </a:r>
            <a:r>
              <a:rPr lang="de-DE" baseline="0" dirty="0" err="1" smtClean="0">
                <a:sym typeface="Wingdings" panose="05000000000000000000" pitchFamily="2" charset="2"/>
              </a:rPr>
              <a:t>bw</a:t>
            </a:r>
            <a:r>
              <a:rPr lang="de-DE" baseline="0" dirty="0" smtClean="0">
                <a:sym typeface="Wingdings" panose="05000000000000000000" pitchFamily="2" charset="2"/>
              </a:rPr>
              <a:t>/</a:t>
            </a:r>
            <a:r>
              <a:rPr lang="de-DE" baseline="0" dirty="0" err="1" smtClean="0">
                <a:sym typeface="Wingdings" panose="05000000000000000000" pitchFamily="2" charset="2"/>
              </a:rPr>
              <a:t>day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81497-F2F4-4EF9-8E7A-349413549A6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314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27"/>
          <p:cNvSpPr/>
          <p:nvPr/>
        </p:nvSpPr>
        <p:spPr>
          <a:xfrm>
            <a:off x="2872" y="-14752"/>
            <a:ext cx="9144000" cy="1117565"/>
          </a:xfrm>
          <a:prstGeom prst="rect">
            <a:avLst/>
          </a:prstGeom>
          <a:solidFill>
            <a:srgbClr val="F3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 rotWithShape="1">
          <a:blip r:embed="rId2"/>
          <a:srcRect r="11754"/>
          <a:stretch/>
        </p:blipFill>
        <p:spPr>
          <a:xfrm>
            <a:off x="-1" y="936522"/>
            <a:ext cx="9146873" cy="3335675"/>
          </a:xfrm>
          <a:prstGeom prst="rect">
            <a:avLst/>
          </a:prstGeom>
        </p:spPr>
      </p:pic>
      <p:sp>
        <p:nvSpPr>
          <p:cNvPr id="20" name="Titel 1"/>
          <p:cNvSpPr>
            <a:spLocks noGrp="1"/>
          </p:cNvSpPr>
          <p:nvPr>
            <p:ph type="ctrTitle" hasCustomPrompt="1"/>
          </p:nvPr>
        </p:nvSpPr>
        <p:spPr>
          <a:xfrm>
            <a:off x="4345864" y="1102813"/>
            <a:ext cx="4495800" cy="2094118"/>
          </a:xfrm>
        </p:spPr>
        <p:txBody>
          <a:bodyPr anchor="t" anchorCtr="0">
            <a:normAutofit/>
          </a:bodyPr>
          <a:lstStyle>
            <a:lvl1pPr algn="ctr">
              <a:defRPr sz="4800" baseline="0">
                <a:solidFill>
                  <a:srgbClr val="4C91AE"/>
                </a:solidFill>
                <a:latin typeface="+mj-lt"/>
              </a:defRPr>
            </a:lvl1pPr>
          </a:lstStyle>
          <a:p>
            <a:r>
              <a:rPr lang="en-GB" noProof="0" dirty="0"/>
              <a:t>Presentation title</a:t>
            </a:r>
          </a:p>
        </p:txBody>
      </p:sp>
      <p:sp>
        <p:nvSpPr>
          <p:cNvPr id="21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345864" y="3475610"/>
            <a:ext cx="44958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Presentation subtitle</a:t>
            </a:r>
          </a:p>
        </p:txBody>
      </p:sp>
      <p:pic>
        <p:nvPicPr>
          <p:cNvPr id="22" name="Grafik 21"/>
          <p:cNvPicPr>
            <a:picLocks noChangeAspect="1"/>
          </p:cNvPicPr>
          <p:nvPr/>
        </p:nvPicPr>
        <p:blipFill rotWithShape="1">
          <a:blip r:embed="rId3"/>
          <a:srcRect l="481" r="-481"/>
          <a:stretch/>
        </p:blipFill>
        <p:spPr>
          <a:xfrm>
            <a:off x="924674" y="912540"/>
            <a:ext cx="2817833" cy="2786766"/>
          </a:xfrm>
          <a:prstGeom prst="ellipse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188" y="3723368"/>
            <a:ext cx="2814319" cy="845696"/>
          </a:xfrm>
          <a:prstGeom prst="rect">
            <a:avLst/>
          </a:prstGeom>
        </p:spPr>
      </p:pic>
      <p:grpSp>
        <p:nvGrpSpPr>
          <p:cNvPr id="24" name="Gruppieren 23"/>
          <p:cNvGrpSpPr/>
          <p:nvPr/>
        </p:nvGrpSpPr>
        <p:grpSpPr>
          <a:xfrm>
            <a:off x="178140" y="3631095"/>
            <a:ext cx="143177" cy="3226905"/>
            <a:chOff x="449988" y="3631095"/>
            <a:chExt cx="143177" cy="3226905"/>
          </a:xfrm>
        </p:grpSpPr>
        <p:sp>
          <p:nvSpPr>
            <p:cNvPr id="25" name="Rechteck 29"/>
            <p:cNvSpPr/>
            <p:nvPr/>
          </p:nvSpPr>
          <p:spPr>
            <a:xfrm>
              <a:off x="449988" y="3631095"/>
              <a:ext cx="143177" cy="947851"/>
            </a:xfrm>
            <a:custGeom>
              <a:avLst/>
              <a:gdLst>
                <a:gd name="connsiteX0" fmla="*/ 0 w 144000"/>
                <a:gd name="connsiteY0" fmla="*/ 0 h 933871"/>
                <a:gd name="connsiteX1" fmla="*/ 144000 w 144000"/>
                <a:gd name="connsiteY1" fmla="*/ 0 h 933871"/>
                <a:gd name="connsiteX2" fmla="*/ 144000 w 144000"/>
                <a:gd name="connsiteY2" fmla="*/ 933871 h 933871"/>
                <a:gd name="connsiteX3" fmla="*/ 0 w 144000"/>
                <a:gd name="connsiteY3" fmla="*/ 933871 h 933871"/>
                <a:gd name="connsiteX4" fmla="*/ 0 w 144000"/>
                <a:gd name="connsiteY4" fmla="*/ 0 h 933871"/>
                <a:gd name="connsiteX0" fmla="*/ 0 w 144000"/>
                <a:gd name="connsiteY0" fmla="*/ 58309 h 933871"/>
                <a:gd name="connsiteX1" fmla="*/ 144000 w 144000"/>
                <a:gd name="connsiteY1" fmla="*/ 0 h 933871"/>
                <a:gd name="connsiteX2" fmla="*/ 144000 w 144000"/>
                <a:gd name="connsiteY2" fmla="*/ 933871 h 933871"/>
                <a:gd name="connsiteX3" fmla="*/ 0 w 144000"/>
                <a:gd name="connsiteY3" fmla="*/ 933871 h 933871"/>
                <a:gd name="connsiteX4" fmla="*/ 0 w 144000"/>
                <a:gd name="connsiteY4" fmla="*/ 58309 h 933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000" h="933871">
                  <a:moveTo>
                    <a:pt x="0" y="58309"/>
                  </a:moveTo>
                  <a:lnTo>
                    <a:pt x="144000" y="0"/>
                  </a:lnTo>
                  <a:lnTo>
                    <a:pt x="144000" y="933871"/>
                  </a:lnTo>
                  <a:lnTo>
                    <a:pt x="0" y="933871"/>
                  </a:lnTo>
                  <a:lnTo>
                    <a:pt x="0" y="5830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hteck 25"/>
            <p:cNvSpPr/>
            <p:nvPr/>
          </p:nvSpPr>
          <p:spPr>
            <a:xfrm>
              <a:off x="449988" y="4578946"/>
              <a:ext cx="143177" cy="115647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hteck 26"/>
            <p:cNvSpPr/>
            <p:nvPr/>
          </p:nvSpPr>
          <p:spPr>
            <a:xfrm>
              <a:off x="449988" y="5735416"/>
              <a:ext cx="143177" cy="112258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94471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67368" y="6289777"/>
            <a:ext cx="514350" cy="507399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0712" y="6356351"/>
            <a:ext cx="2065337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356351"/>
            <a:ext cx="4625463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/>
              <a:t>1st HBM4EU Training School, Ljubljana, June 18-22, 2018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7981" y="6381816"/>
            <a:ext cx="506976" cy="363538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633DB0C-9BEB-4F98-9016-D6547ACC6BB2}" type="slidenum">
              <a:rPr lang="en-US" smtClean="0"/>
              <a:pPr/>
              <a:t>‹Nr.›</a:t>
            </a:fld>
            <a:endParaRPr lang="en-US" dirty="0"/>
          </a:p>
        </p:txBody>
      </p:sp>
      <p:grpSp>
        <p:nvGrpSpPr>
          <p:cNvPr id="9" name="Gruppieren 8"/>
          <p:cNvGrpSpPr/>
          <p:nvPr/>
        </p:nvGrpSpPr>
        <p:grpSpPr>
          <a:xfrm>
            <a:off x="177317" y="0"/>
            <a:ext cx="144000" cy="6858000"/>
            <a:chOff x="449165" y="0"/>
            <a:chExt cx="144000" cy="6858000"/>
          </a:xfrm>
        </p:grpSpPr>
        <p:sp>
          <p:nvSpPr>
            <p:cNvPr id="10" name="Rechteck 9"/>
            <p:cNvSpPr/>
            <p:nvPr/>
          </p:nvSpPr>
          <p:spPr>
            <a:xfrm>
              <a:off x="449165" y="0"/>
              <a:ext cx="144000" cy="112571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hteck 10"/>
            <p:cNvSpPr/>
            <p:nvPr/>
          </p:nvSpPr>
          <p:spPr>
            <a:xfrm>
              <a:off x="449165" y="1118675"/>
              <a:ext cx="144000" cy="115110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hteck 11"/>
            <p:cNvSpPr/>
            <p:nvPr/>
          </p:nvSpPr>
          <p:spPr>
            <a:xfrm>
              <a:off x="449165" y="2266910"/>
              <a:ext cx="144000" cy="11498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hteck 12"/>
            <p:cNvSpPr/>
            <p:nvPr/>
          </p:nvSpPr>
          <p:spPr>
            <a:xfrm>
              <a:off x="449165" y="3416732"/>
              <a:ext cx="144000" cy="114823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hteck 13"/>
            <p:cNvSpPr/>
            <p:nvPr/>
          </p:nvSpPr>
          <p:spPr>
            <a:xfrm>
              <a:off x="449988" y="4557932"/>
              <a:ext cx="143177" cy="115397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hteck 14"/>
            <p:cNvSpPr/>
            <p:nvPr/>
          </p:nvSpPr>
          <p:spPr>
            <a:xfrm>
              <a:off x="449988" y="5706167"/>
              <a:ext cx="143177" cy="1151833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Line 3"/>
          <p:cNvSpPr>
            <a:spLocks noChangeShapeType="1"/>
          </p:cNvSpPr>
          <p:nvPr userDrawn="1"/>
        </p:nvSpPr>
        <p:spPr bwMode="auto">
          <a:xfrm>
            <a:off x="593725" y="837618"/>
            <a:ext cx="8107769" cy="0"/>
          </a:xfrm>
          <a:prstGeom prst="line">
            <a:avLst/>
          </a:prstGeom>
          <a:noFill/>
          <a:ln w="25400" cap="sq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it-IT">
              <a:latin typeface="Calibri"/>
              <a:ea typeface="ヒラギノ角ゴ ProN W3" charset="0"/>
              <a:cs typeface="Calibri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 hasCustomPrompt="1"/>
          </p:nvPr>
        </p:nvSpPr>
        <p:spPr>
          <a:xfrm>
            <a:off x="620713" y="351617"/>
            <a:ext cx="4402584" cy="404942"/>
          </a:xfrm>
        </p:spPr>
        <p:txBody>
          <a:bodyPr>
            <a:normAutofit/>
          </a:bodyPr>
          <a:lstStyle>
            <a:lvl1pPr>
              <a:defRPr sz="3400" i="1">
                <a:solidFill>
                  <a:srgbClr val="4C91AE"/>
                </a:solidFill>
              </a:defRPr>
            </a:lvl1pPr>
          </a:lstStyle>
          <a:p>
            <a:r>
              <a:rPr lang="en-GB" noProof="0" dirty="0"/>
              <a:t>Slide title</a:t>
            </a:r>
          </a:p>
        </p:txBody>
      </p:sp>
      <p:sp>
        <p:nvSpPr>
          <p:cNvPr id="21" name="Segnaposto testo 20"/>
          <p:cNvSpPr>
            <a:spLocks noGrp="1"/>
          </p:cNvSpPr>
          <p:nvPr>
            <p:ph type="body" sz="quarter" idx="13" hasCustomPrompt="1"/>
          </p:nvPr>
        </p:nvSpPr>
        <p:spPr>
          <a:xfrm>
            <a:off x="5309937" y="351259"/>
            <a:ext cx="3391557" cy="405300"/>
          </a:xfrm>
        </p:spPr>
        <p:txBody>
          <a:bodyPr anchor="ctr" anchorCtr="0">
            <a:normAutofit/>
          </a:bodyPr>
          <a:lstStyle>
            <a:lvl1pPr marL="0" indent="0" algn="r">
              <a:buNone/>
              <a:defRPr sz="2600" i="1">
                <a:solidFill>
                  <a:srgbClr val="4C91AE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Heading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" hasCustomPrompt="1"/>
          </p:nvPr>
        </p:nvSpPr>
        <p:spPr>
          <a:xfrm>
            <a:off x="593725" y="1206500"/>
            <a:ext cx="4500197" cy="4524061"/>
          </a:xfrm>
        </p:spPr>
        <p:txBody>
          <a:bodyPr/>
          <a:lstStyle>
            <a:lvl1pPr marL="514350" indent="-514350">
              <a:buFont typeface="+mj-lt"/>
              <a:buAutoNum type="arabicPeriod"/>
              <a:defRPr sz="3000" i="1" baseline="0">
                <a:solidFill>
                  <a:srgbClr val="4C91AE"/>
                </a:solidFill>
                <a:latin typeface="+mj-lt"/>
              </a:defRPr>
            </a:lvl1pPr>
            <a:lvl2pPr marL="0" indent="0">
              <a:buClr>
                <a:srgbClr val="4C91AE"/>
              </a:buClr>
              <a:buFontTx/>
              <a:buNone/>
              <a:defRPr i="1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2pPr>
            <a:lvl3pPr>
              <a:buClr>
                <a:srgbClr val="8AC9A9"/>
              </a:buClr>
              <a:defRPr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3pPr>
            <a:lvl4pPr marL="13716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GB" noProof="0" dirty="0"/>
              <a:t>Heading </a:t>
            </a:r>
          </a:p>
          <a:p>
            <a:pPr lvl="1"/>
            <a:r>
              <a:rPr lang="en-GB" noProof="0" dirty="0"/>
              <a:t>Subheading</a:t>
            </a:r>
          </a:p>
          <a:p>
            <a:pPr lvl="1"/>
            <a:r>
              <a:rPr lang="en-GB" noProof="0" dirty="0"/>
              <a:t>Subheading </a:t>
            </a:r>
          </a:p>
        </p:txBody>
      </p:sp>
    </p:spTree>
    <p:extLst>
      <p:ext uri="{BB962C8B-B14F-4D97-AF65-F5344CB8AC3E}">
        <p14:creationId xmlns:p14="http://schemas.microsoft.com/office/powerpoint/2010/main" val="3020747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27"/>
          <p:cNvSpPr/>
          <p:nvPr/>
        </p:nvSpPr>
        <p:spPr>
          <a:xfrm>
            <a:off x="2872" y="-14752"/>
            <a:ext cx="9144000" cy="1117565"/>
          </a:xfrm>
          <a:prstGeom prst="rect">
            <a:avLst/>
          </a:prstGeom>
          <a:solidFill>
            <a:srgbClr val="F3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Grafik 18"/>
          <p:cNvPicPr>
            <a:picLocks noChangeAspect="1"/>
          </p:cNvPicPr>
          <p:nvPr userDrawn="1"/>
        </p:nvPicPr>
        <p:blipFill rotWithShape="1">
          <a:blip r:embed="rId2"/>
          <a:srcRect r="11754"/>
          <a:stretch/>
        </p:blipFill>
        <p:spPr>
          <a:xfrm>
            <a:off x="-1" y="936522"/>
            <a:ext cx="9146873" cy="3335675"/>
          </a:xfrm>
          <a:prstGeom prst="rect">
            <a:avLst/>
          </a:prstGeom>
        </p:spPr>
      </p:pic>
      <p:sp>
        <p:nvSpPr>
          <p:cNvPr id="20" name="Titel 1"/>
          <p:cNvSpPr>
            <a:spLocks noGrp="1"/>
          </p:cNvSpPr>
          <p:nvPr>
            <p:ph type="ctrTitle" hasCustomPrompt="1"/>
          </p:nvPr>
        </p:nvSpPr>
        <p:spPr>
          <a:xfrm>
            <a:off x="593726" y="1210893"/>
            <a:ext cx="4419092" cy="1058783"/>
          </a:xfrm>
        </p:spPr>
        <p:txBody>
          <a:bodyPr anchor="t" anchorCtr="0">
            <a:normAutofit/>
          </a:bodyPr>
          <a:lstStyle>
            <a:lvl1pPr algn="l">
              <a:defRPr sz="4800" baseline="0">
                <a:solidFill>
                  <a:srgbClr val="4C91AE"/>
                </a:solidFill>
                <a:latin typeface="+mj-lt"/>
              </a:defRPr>
            </a:lvl1pPr>
          </a:lstStyle>
          <a:p>
            <a:r>
              <a:rPr lang="en-GB" noProof="0" dirty="0"/>
              <a:t>Section title</a:t>
            </a:r>
          </a:p>
        </p:txBody>
      </p:sp>
      <p:sp>
        <p:nvSpPr>
          <p:cNvPr id="21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93725" y="2340773"/>
            <a:ext cx="4495800" cy="1655762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2400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Section subtitle or subsections</a:t>
            </a:r>
          </a:p>
        </p:txBody>
      </p:sp>
      <p:grpSp>
        <p:nvGrpSpPr>
          <p:cNvPr id="24" name="Gruppieren 23"/>
          <p:cNvGrpSpPr/>
          <p:nvPr/>
        </p:nvGrpSpPr>
        <p:grpSpPr>
          <a:xfrm>
            <a:off x="178140" y="3631095"/>
            <a:ext cx="143177" cy="3226905"/>
            <a:chOff x="449988" y="3631095"/>
            <a:chExt cx="143177" cy="3226905"/>
          </a:xfrm>
        </p:grpSpPr>
        <p:sp>
          <p:nvSpPr>
            <p:cNvPr id="25" name="Rechteck 29"/>
            <p:cNvSpPr/>
            <p:nvPr/>
          </p:nvSpPr>
          <p:spPr>
            <a:xfrm>
              <a:off x="449988" y="3631095"/>
              <a:ext cx="143177" cy="947851"/>
            </a:xfrm>
            <a:custGeom>
              <a:avLst/>
              <a:gdLst>
                <a:gd name="connsiteX0" fmla="*/ 0 w 144000"/>
                <a:gd name="connsiteY0" fmla="*/ 0 h 933871"/>
                <a:gd name="connsiteX1" fmla="*/ 144000 w 144000"/>
                <a:gd name="connsiteY1" fmla="*/ 0 h 933871"/>
                <a:gd name="connsiteX2" fmla="*/ 144000 w 144000"/>
                <a:gd name="connsiteY2" fmla="*/ 933871 h 933871"/>
                <a:gd name="connsiteX3" fmla="*/ 0 w 144000"/>
                <a:gd name="connsiteY3" fmla="*/ 933871 h 933871"/>
                <a:gd name="connsiteX4" fmla="*/ 0 w 144000"/>
                <a:gd name="connsiteY4" fmla="*/ 0 h 933871"/>
                <a:gd name="connsiteX0" fmla="*/ 0 w 144000"/>
                <a:gd name="connsiteY0" fmla="*/ 58309 h 933871"/>
                <a:gd name="connsiteX1" fmla="*/ 144000 w 144000"/>
                <a:gd name="connsiteY1" fmla="*/ 0 h 933871"/>
                <a:gd name="connsiteX2" fmla="*/ 144000 w 144000"/>
                <a:gd name="connsiteY2" fmla="*/ 933871 h 933871"/>
                <a:gd name="connsiteX3" fmla="*/ 0 w 144000"/>
                <a:gd name="connsiteY3" fmla="*/ 933871 h 933871"/>
                <a:gd name="connsiteX4" fmla="*/ 0 w 144000"/>
                <a:gd name="connsiteY4" fmla="*/ 58309 h 933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000" h="933871">
                  <a:moveTo>
                    <a:pt x="0" y="58309"/>
                  </a:moveTo>
                  <a:lnTo>
                    <a:pt x="144000" y="0"/>
                  </a:lnTo>
                  <a:lnTo>
                    <a:pt x="144000" y="933871"/>
                  </a:lnTo>
                  <a:lnTo>
                    <a:pt x="0" y="933871"/>
                  </a:lnTo>
                  <a:lnTo>
                    <a:pt x="0" y="5830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hteck 25"/>
            <p:cNvSpPr/>
            <p:nvPr/>
          </p:nvSpPr>
          <p:spPr>
            <a:xfrm>
              <a:off x="449988" y="4578946"/>
              <a:ext cx="143177" cy="115647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hteck 26"/>
            <p:cNvSpPr/>
            <p:nvPr/>
          </p:nvSpPr>
          <p:spPr>
            <a:xfrm>
              <a:off x="449988" y="5735416"/>
              <a:ext cx="143177" cy="112258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Grafik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67368" y="6289777"/>
            <a:ext cx="514350" cy="507399"/>
          </a:xfrm>
          <a:prstGeom prst="rect">
            <a:avLst/>
          </a:prstGeom>
        </p:spPr>
      </p:pic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356351"/>
            <a:ext cx="4625463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/>
              <a:t>1st HBM4EU Training School, Ljubljana, June 18-22, 2018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7981" y="6381816"/>
            <a:ext cx="506976" cy="363538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633DB0C-9BEB-4F98-9016-D6547ACC6BB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164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67368" y="6289777"/>
            <a:ext cx="514350" cy="5073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0713" y="1271717"/>
            <a:ext cx="8013221" cy="4497042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>
              <a:buClr>
                <a:srgbClr val="4C91AE"/>
              </a:buClr>
              <a:defRPr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2pPr>
            <a:lvl3pPr>
              <a:buClr>
                <a:srgbClr val="8AC9A9"/>
              </a:buClr>
              <a:defRPr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3pPr>
            <a:lvl4pPr marL="13716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GB" noProof="0" dirty="0"/>
              <a:t>Content </a:t>
            </a:r>
          </a:p>
          <a:p>
            <a:pPr lvl="1"/>
            <a:r>
              <a:rPr lang="en-GB" noProof="0" dirty="0"/>
              <a:t>bullet point</a:t>
            </a:r>
          </a:p>
          <a:p>
            <a:pPr lvl="2"/>
            <a:r>
              <a:rPr lang="en-GB" noProof="0" dirty="0"/>
              <a:t>bullet point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0712" y="6356351"/>
            <a:ext cx="2065337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356351"/>
            <a:ext cx="4625463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/>
              <a:t>1st HBM4EU Training School, Ljubljana, June 18-22, 2018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7981" y="6381816"/>
            <a:ext cx="506976" cy="363538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633DB0C-9BEB-4F98-9016-D6547ACC6BB2}" type="slidenum">
              <a:rPr lang="en-US" smtClean="0"/>
              <a:pPr/>
              <a:t>‹Nr.›</a:t>
            </a:fld>
            <a:endParaRPr lang="en-US" dirty="0"/>
          </a:p>
        </p:txBody>
      </p:sp>
      <p:grpSp>
        <p:nvGrpSpPr>
          <p:cNvPr id="9" name="Gruppieren 8"/>
          <p:cNvGrpSpPr/>
          <p:nvPr/>
        </p:nvGrpSpPr>
        <p:grpSpPr>
          <a:xfrm>
            <a:off x="177317" y="0"/>
            <a:ext cx="144000" cy="6858000"/>
            <a:chOff x="449165" y="0"/>
            <a:chExt cx="144000" cy="6858000"/>
          </a:xfrm>
        </p:grpSpPr>
        <p:sp>
          <p:nvSpPr>
            <p:cNvPr id="10" name="Rechteck 9"/>
            <p:cNvSpPr/>
            <p:nvPr/>
          </p:nvSpPr>
          <p:spPr>
            <a:xfrm>
              <a:off x="449165" y="0"/>
              <a:ext cx="144000" cy="112571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hteck 10"/>
            <p:cNvSpPr/>
            <p:nvPr/>
          </p:nvSpPr>
          <p:spPr>
            <a:xfrm>
              <a:off x="449165" y="1118675"/>
              <a:ext cx="144000" cy="115110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hteck 11"/>
            <p:cNvSpPr/>
            <p:nvPr/>
          </p:nvSpPr>
          <p:spPr>
            <a:xfrm>
              <a:off x="449165" y="2266910"/>
              <a:ext cx="144000" cy="11498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hteck 12"/>
            <p:cNvSpPr/>
            <p:nvPr/>
          </p:nvSpPr>
          <p:spPr>
            <a:xfrm>
              <a:off x="449165" y="3416732"/>
              <a:ext cx="144000" cy="114823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hteck 13"/>
            <p:cNvSpPr/>
            <p:nvPr/>
          </p:nvSpPr>
          <p:spPr>
            <a:xfrm>
              <a:off x="449988" y="4557932"/>
              <a:ext cx="143177" cy="115397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hteck 14"/>
            <p:cNvSpPr/>
            <p:nvPr/>
          </p:nvSpPr>
          <p:spPr>
            <a:xfrm>
              <a:off x="449988" y="5706167"/>
              <a:ext cx="143177" cy="1151833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Line 3"/>
          <p:cNvSpPr>
            <a:spLocks noChangeShapeType="1"/>
          </p:cNvSpPr>
          <p:nvPr userDrawn="1"/>
        </p:nvSpPr>
        <p:spPr bwMode="auto">
          <a:xfrm>
            <a:off x="593725" y="837618"/>
            <a:ext cx="8107769" cy="0"/>
          </a:xfrm>
          <a:prstGeom prst="line">
            <a:avLst/>
          </a:prstGeom>
          <a:noFill/>
          <a:ln w="25400" cap="sq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it-IT">
              <a:latin typeface="Calibri"/>
              <a:ea typeface="ヒラギノ角ゴ ProN W3" charset="0"/>
              <a:cs typeface="Calibri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 hasCustomPrompt="1"/>
          </p:nvPr>
        </p:nvSpPr>
        <p:spPr>
          <a:xfrm>
            <a:off x="620713" y="351617"/>
            <a:ext cx="4402584" cy="404942"/>
          </a:xfrm>
        </p:spPr>
        <p:txBody>
          <a:bodyPr>
            <a:normAutofit/>
          </a:bodyPr>
          <a:lstStyle>
            <a:lvl1pPr>
              <a:defRPr sz="3400" i="1">
                <a:solidFill>
                  <a:srgbClr val="4C91AE"/>
                </a:solidFill>
              </a:defRPr>
            </a:lvl1pPr>
          </a:lstStyle>
          <a:p>
            <a:r>
              <a:rPr lang="en-GB" noProof="0" dirty="0"/>
              <a:t>Slide title</a:t>
            </a:r>
          </a:p>
        </p:txBody>
      </p:sp>
      <p:sp>
        <p:nvSpPr>
          <p:cNvPr id="21" name="Segnaposto testo 20"/>
          <p:cNvSpPr>
            <a:spLocks noGrp="1"/>
          </p:cNvSpPr>
          <p:nvPr>
            <p:ph type="body" sz="quarter" idx="13" hasCustomPrompt="1"/>
          </p:nvPr>
        </p:nvSpPr>
        <p:spPr>
          <a:xfrm>
            <a:off x="5309937" y="351259"/>
            <a:ext cx="3391557" cy="405300"/>
          </a:xfrm>
        </p:spPr>
        <p:txBody>
          <a:bodyPr anchor="ctr" anchorCtr="0">
            <a:normAutofit/>
          </a:bodyPr>
          <a:lstStyle>
            <a:lvl1pPr marL="0" indent="0" algn="r">
              <a:buNone/>
              <a:defRPr sz="2600" i="1">
                <a:solidFill>
                  <a:srgbClr val="4C91AE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2361670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67368" y="6289777"/>
            <a:ext cx="514350" cy="5073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6425" y="1249363"/>
            <a:ext cx="8065015" cy="673719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>
              <a:buClr>
                <a:srgbClr val="4C91AE"/>
              </a:buCl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buClr>
                <a:srgbClr val="8AC9A9"/>
              </a:buClr>
              <a:defRPr baseline="0"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GB" noProof="0" dirty="0"/>
              <a:t>Content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356351"/>
            <a:ext cx="4625463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/>
              <a:t>1st HBM4EU Training School, Ljubljana, June 18-22, 2018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7981" y="6381816"/>
            <a:ext cx="506976" cy="363538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633DB0C-9BEB-4F98-9016-D6547ACC6BB2}" type="slidenum">
              <a:rPr lang="en-US" smtClean="0"/>
              <a:pPr/>
              <a:t>‹Nr.›</a:t>
            </a:fld>
            <a:endParaRPr lang="en-US" dirty="0"/>
          </a:p>
        </p:txBody>
      </p:sp>
      <p:grpSp>
        <p:nvGrpSpPr>
          <p:cNvPr id="9" name="Gruppieren 8"/>
          <p:cNvGrpSpPr/>
          <p:nvPr/>
        </p:nvGrpSpPr>
        <p:grpSpPr>
          <a:xfrm>
            <a:off x="177317" y="0"/>
            <a:ext cx="144000" cy="6858000"/>
            <a:chOff x="449165" y="0"/>
            <a:chExt cx="144000" cy="6858000"/>
          </a:xfrm>
        </p:grpSpPr>
        <p:sp>
          <p:nvSpPr>
            <p:cNvPr id="10" name="Rechteck 9"/>
            <p:cNvSpPr/>
            <p:nvPr/>
          </p:nvSpPr>
          <p:spPr>
            <a:xfrm>
              <a:off x="449165" y="0"/>
              <a:ext cx="144000" cy="112571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hteck 10"/>
            <p:cNvSpPr/>
            <p:nvPr/>
          </p:nvSpPr>
          <p:spPr>
            <a:xfrm>
              <a:off x="449165" y="1118675"/>
              <a:ext cx="144000" cy="115110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hteck 11"/>
            <p:cNvSpPr/>
            <p:nvPr/>
          </p:nvSpPr>
          <p:spPr>
            <a:xfrm>
              <a:off x="449165" y="2266910"/>
              <a:ext cx="144000" cy="11498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hteck 12"/>
            <p:cNvSpPr/>
            <p:nvPr/>
          </p:nvSpPr>
          <p:spPr>
            <a:xfrm>
              <a:off x="449165" y="3416732"/>
              <a:ext cx="144000" cy="114823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hteck 13"/>
            <p:cNvSpPr/>
            <p:nvPr/>
          </p:nvSpPr>
          <p:spPr>
            <a:xfrm>
              <a:off x="449988" y="4557932"/>
              <a:ext cx="143177" cy="115397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hteck 14"/>
            <p:cNvSpPr/>
            <p:nvPr/>
          </p:nvSpPr>
          <p:spPr>
            <a:xfrm>
              <a:off x="449988" y="5706167"/>
              <a:ext cx="143177" cy="1151833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Segnaposto immagine 15"/>
          <p:cNvSpPr>
            <a:spLocks noGrp="1"/>
          </p:cNvSpPr>
          <p:nvPr>
            <p:ph type="pic" sz="quarter" idx="13" hasCustomPrompt="1"/>
          </p:nvPr>
        </p:nvSpPr>
        <p:spPr>
          <a:xfrm>
            <a:off x="592137" y="2297113"/>
            <a:ext cx="8055309" cy="336391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it-IT" dirty="0"/>
              <a:t>Image</a:t>
            </a:r>
          </a:p>
        </p:txBody>
      </p:sp>
      <p:sp>
        <p:nvSpPr>
          <p:cNvPr id="20" name="Segnaposto testo 20"/>
          <p:cNvSpPr>
            <a:spLocks noGrp="1"/>
          </p:cNvSpPr>
          <p:nvPr>
            <p:ph type="body" sz="quarter" idx="14" hasCustomPrompt="1"/>
          </p:nvPr>
        </p:nvSpPr>
        <p:spPr>
          <a:xfrm>
            <a:off x="5309937" y="351259"/>
            <a:ext cx="3391557" cy="405300"/>
          </a:xfrm>
        </p:spPr>
        <p:txBody>
          <a:bodyPr anchor="ctr" anchorCtr="0">
            <a:normAutofit/>
          </a:bodyPr>
          <a:lstStyle>
            <a:lvl1pPr marL="0" indent="0" algn="r">
              <a:buNone/>
              <a:defRPr sz="2600" i="1">
                <a:solidFill>
                  <a:srgbClr val="4C91AE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Heading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 hasCustomPrompt="1"/>
          </p:nvPr>
        </p:nvSpPr>
        <p:spPr>
          <a:xfrm>
            <a:off x="620713" y="351617"/>
            <a:ext cx="4402584" cy="404942"/>
          </a:xfrm>
        </p:spPr>
        <p:txBody>
          <a:bodyPr>
            <a:normAutofit/>
          </a:bodyPr>
          <a:lstStyle>
            <a:lvl1pPr>
              <a:defRPr sz="3400" i="1">
                <a:solidFill>
                  <a:srgbClr val="4C91AE"/>
                </a:solidFill>
              </a:defRPr>
            </a:lvl1pPr>
          </a:lstStyle>
          <a:p>
            <a:r>
              <a:rPr lang="en-GB" noProof="0" dirty="0"/>
              <a:t>Slide title</a:t>
            </a:r>
          </a:p>
        </p:txBody>
      </p:sp>
      <p:sp>
        <p:nvSpPr>
          <p:cNvPr id="21" name="Line 3"/>
          <p:cNvSpPr>
            <a:spLocks noChangeShapeType="1"/>
          </p:cNvSpPr>
          <p:nvPr userDrawn="1"/>
        </p:nvSpPr>
        <p:spPr bwMode="auto">
          <a:xfrm>
            <a:off x="593725" y="837618"/>
            <a:ext cx="8107769" cy="0"/>
          </a:xfrm>
          <a:prstGeom prst="line">
            <a:avLst/>
          </a:prstGeom>
          <a:noFill/>
          <a:ln w="25400" cap="sq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it-IT">
              <a:latin typeface="Calibri"/>
              <a:ea typeface="ヒラギノ角ゴ ProN W3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73956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smart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67368" y="6289777"/>
            <a:ext cx="514350" cy="5073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6425" y="1249363"/>
            <a:ext cx="8065015" cy="673719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>
              <a:buClr>
                <a:srgbClr val="4C91AE"/>
              </a:buCl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buClr>
                <a:srgbClr val="8AC9A9"/>
              </a:buClr>
              <a:defRPr baseline="0"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GB" noProof="0" dirty="0"/>
              <a:t>Content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356351"/>
            <a:ext cx="4625463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/>
              <a:t>1st HBM4EU Training School, Ljubljana, June 18-22, 2018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7981" y="6381816"/>
            <a:ext cx="506976" cy="363538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633DB0C-9BEB-4F98-9016-D6547ACC6BB2}" type="slidenum">
              <a:rPr lang="en-US" smtClean="0"/>
              <a:pPr/>
              <a:t>‹Nr.›</a:t>
            </a:fld>
            <a:endParaRPr lang="en-US" dirty="0"/>
          </a:p>
        </p:txBody>
      </p:sp>
      <p:grpSp>
        <p:nvGrpSpPr>
          <p:cNvPr id="9" name="Gruppieren 8"/>
          <p:cNvGrpSpPr/>
          <p:nvPr/>
        </p:nvGrpSpPr>
        <p:grpSpPr>
          <a:xfrm>
            <a:off x="177317" y="0"/>
            <a:ext cx="144000" cy="6858000"/>
            <a:chOff x="449165" y="0"/>
            <a:chExt cx="144000" cy="6858000"/>
          </a:xfrm>
        </p:grpSpPr>
        <p:sp>
          <p:nvSpPr>
            <p:cNvPr id="10" name="Rechteck 9"/>
            <p:cNvSpPr/>
            <p:nvPr/>
          </p:nvSpPr>
          <p:spPr>
            <a:xfrm>
              <a:off x="449165" y="0"/>
              <a:ext cx="144000" cy="112571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hteck 10"/>
            <p:cNvSpPr/>
            <p:nvPr/>
          </p:nvSpPr>
          <p:spPr>
            <a:xfrm>
              <a:off x="449165" y="1118675"/>
              <a:ext cx="144000" cy="115110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hteck 11"/>
            <p:cNvSpPr/>
            <p:nvPr/>
          </p:nvSpPr>
          <p:spPr>
            <a:xfrm>
              <a:off x="449165" y="2266910"/>
              <a:ext cx="144000" cy="11498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hteck 12"/>
            <p:cNvSpPr/>
            <p:nvPr/>
          </p:nvSpPr>
          <p:spPr>
            <a:xfrm>
              <a:off x="449165" y="3416732"/>
              <a:ext cx="144000" cy="114823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hteck 13"/>
            <p:cNvSpPr/>
            <p:nvPr/>
          </p:nvSpPr>
          <p:spPr>
            <a:xfrm>
              <a:off x="449988" y="4557932"/>
              <a:ext cx="143177" cy="115397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hteck 14"/>
            <p:cNvSpPr/>
            <p:nvPr/>
          </p:nvSpPr>
          <p:spPr>
            <a:xfrm>
              <a:off x="449988" y="5706167"/>
              <a:ext cx="143177" cy="1151833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Segnaposto testo 20"/>
          <p:cNvSpPr>
            <a:spLocks noGrp="1"/>
          </p:cNvSpPr>
          <p:nvPr>
            <p:ph type="body" sz="quarter" idx="14" hasCustomPrompt="1"/>
          </p:nvPr>
        </p:nvSpPr>
        <p:spPr>
          <a:xfrm>
            <a:off x="5309937" y="351259"/>
            <a:ext cx="3391557" cy="405300"/>
          </a:xfrm>
        </p:spPr>
        <p:txBody>
          <a:bodyPr anchor="ctr" anchorCtr="0">
            <a:normAutofit/>
          </a:bodyPr>
          <a:lstStyle>
            <a:lvl1pPr marL="0" indent="0" algn="r">
              <a:buNone/>
              <a:defRPr sz="2600" i="1">
                <a:solidFill>
                  <a:srgbClr val="4C91AE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Heading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 hasCustomPrompt="1"/>
          </p:nvPr>
        </p:nvSpPr>
        <p:spPr>
          <a:xfrm>
            <a:off x="620713" y="351617"/>
            <a:ext cx="4402584" cy="404942"/>
          </a:xfrm>
        </p:spPr>
        <p:txBody>
          <a:bodyPr>
            <a:normAutofit/>
          </a:bodyPr>
          <a:lstStyle>
            <a:lvl1pPr>
              <a:defRPr sz="3400" i="1">
                <a:solidFill>
                  <a:srgbClr val="4C91AE"/>
                </a:solidFill>
              </a:defRPr>
            </a:lvl1pPr>
          </a:lstStyle>
          <a:p>
            <a:r>
              <a:rPr lang="en-GB" noProof="0" dirty="0"/>
              <a:t>Slide title</a:t>
            </a:r>
          </a:p>
        </p:txBody>
      </p:sp>
      <p:sp>
        <p:nvSpPr>
          <p:cNvPr id="8" name="Segnaposto SmartArt 7"/>
          <p:cNvSpPr>
            <a:spLocks noGrp="1"/>
          </p:cNvSpPr>
          <p:nvPr>
            <p:ph type="dgm" sz="quarter" idx="15" hasCustomPrompt="1"/>
          </p:nvPr>
        </p:nvSpPr>
        <p:spPr>
          <a:xfrm>
            <a:off x="593725" y="2216150"/>
            <a:ext cx="8067675" cy="3525838"/>
          </a:xfrm>
        </p:spPr>
        <p:txBody>
          <a:bodyPr/>
          <a:lstStyle>
            <a:lvl1pPr marL="0" indent="0" algn="ctr">
              <a:buNone/>
              <a:defRPr>
                <a:solidFill>
                  <a:srgbClr val="A6A6A6"/>
                </a:solidFill>
                <a:latin typeface="+mj-lt"/>
              </a:defRPr>
            </a:lvl1pPr>
          </a:lstStyle>
          <a:p>
            <a:r>
              <a:rPr lang="it-IT" dirty="0" err="1"/>
              <a:t>Add</a:t>
            </a:r>
            <a:r>
              <a:rPr lang="it-IT" dirty="0"/>
              <a:t> </a:t>
            </a:r>
            <a:r>
              <a:rPr lang="it-IT" dirty="0" err="1"/>
              <a:t>smart</a:t>
            </a:r>
            <a:r>
              <a:rPr lang="it-IT" dirty="0"/>
              <a:t> art</a:t>
            </a:r>
          </a:p>
        </p:txBody>
      </p:sp>
      <p:sp>
        <p:nvSpPr>
          <p:cNvPr id="21" name="Line 3"/>
          <p:cNvSpPr>
            <a:spLocks noChangeShapeType="1"/>
          </p:cNvSpPr>
          <p:nvPr userDrawn="1"/>
        </p:nvSpPr>
        <p:spPr bwMode="auto">
          <a:xfrm>
            <a:off x="593725" y="837618"/>
            <a:ext cx="8107769" cy="0"/>
          </a:xfrm>
          <a:prstGeom prst="line">
            <a:avLst/>
          </a:prstGeom>
          <a:noFill/>
          <a:ln w="25400" cap="sq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it-IT">
              <a:latin typeface="Calibri"/>
              <a:ea typeface="ヒラギノ角ゴ ProN W3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59665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ieren 9"/>
          <p:cNvGrpSpPr/>
          <p:nvPr/>
        </p:nvGrpSpPr>
        <p:grpSpPr>
          <a:xfrm>
            <a:off x="177317" y="0"/>
            <a:ext cx="144000" cy="6858000"/>
            <a:chOff x="449165" y="0"/>
            <a:chExt cx="144000" cy="6858000"/>
          </a:xfrm>
        </p:grpSpPr>
        <p:sp>
          <p:nvSpPr>
            <p:cNvPr id="11" name="Rechteck 10"/>
            <p:cNvSpPr/>
            <p:nvPr/>
          </p:nvSpPr>
          <p:spPr>
            <a:xfrm>
              <a:off x="449165" y="0"/>
              <a:ext cx="144000" cy="112571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hteck 11"/>
            <p:cNvSpPr/>
            <p:nvPr/>
          </p:nvSpPr>
          <p:spPr>
            <a:xfrm>
              <a:off x="449165" y="1118675"/>
              <a:ext cx="144000" cy="115110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hteck 12"/>
            <p:cNvSpPr/>
            <p:nvPr/>
          </p:nvSpPr>
          <p:spPr>
            <a:xfrm>
              <a:off x="449165" y="2266910"/>
              <a:ext cx="144000" cy="11498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hteck 13"/>
            <p:cNvSpPr/>
            <p:nvPr/>
          </p:nvSpPr>
          <p:spPr>
            <a:xfrm>
              <a:off x="449165" y="3416732"/>
              <a:ext cx="144000" cy="114823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hteck 14"/>
            <p:cNvSpPr/>
            <p:nvPr/>
          </p:nvSpPr>
          <p:spPr>
            <a:xfrm>
              <a:off x="449988" y="4557932"/>
              <a:ext cx="143177" cy="115397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hteck 15"/>
            <p:cNvSpPr/>
            <p:nvPr/>
          </p:nvSpPr>
          <p:spPr>
            <a:xfrm>
              <a:off x="449988" y="5706167"/>
              <a:ext cx="143177" cy="1151833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67368" y="6289777"/>
            <a:ext cx="514350" cy="507399"/>
          </a:xfrm>
          <a:prstGeom prst="rect">
            <a:avLst/>
          </a:prstGeom>
        </p:spPr>
      </p:pic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7981" y="6381816"/>
            <a:ext cx="506976" cy="363538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633DB0C-9BEB-4F98-9016-D6547ACC6BB2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>
          <a:xfrm>
            <a:off x="565150" y="6356351"/>
            <a:ext cx="21209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356351"/>
            <a:ext cx="4625463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/>
              <a:t>1st HBM4EU Training School, Ljubljana, June 18-22, 2018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" hasCustomPrompt="1"/>
          </p:nvPr>
        </p:nvSpPr>
        <p:spPr>
          <a:xfrm>
            <a:off x="581024" y="1271716"/>
            <a:ext cx="3877816" cy="4848301"/>
          </a:xfrm>
        </p:spPr>
        <p:txBody>
          <a:bodyPr/>
          <a:lstStyle>
            <a:lvl1pPr marL="0" indent="0">
              <a:buNone/>
              <a:defRPr b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>
              <a:buClr>
                <a:srgbClr val="4C91AE"/>
              </a:buClr>
              <a:defRPr b="0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2pPr>
            <a:lvl3pPr>
              <a:buClr>
                <a:srgbClr val="8AC9A9"/>
              </a:buClr>
              <a:defRPr b="0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3pPr>
            <a:lvl4pPr marL="13716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GB" noProof="0" dirty="0"/>
              <a:t>Content</a:t>
            </a:r>
          </a:p>
          <a:p>
            <a:pPr lvl="1"/>
            <a:r>
              <a:rPr lang="en-GB" noProof="0" dirty="0"/>
              <a:t>bullet point</a:t>
            </a:r>
          </a:p>
          <a:p>
            <a:pPr lvl="2"/>
            <a:r>
              <a:rPr lang="en-GB" noProof="0" dirty="0"/>
              <a:t>bullet point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702050" y="1271716"/>
            <a:ext cx="3985932" cy="4834791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>
              <a:buClr>
                <a:srgbClr val="4C91AE"/>
              </a:buClr>
              <a:defRPr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2pPr>
            <a:lvl3pPr>
              <a:buClr>
                <a:srgbClr val="8AC9A9"/>
              </a:buClr>
              <a:defRPr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3pPr>
            <a:lvl4pPr marL="13716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GB" noProof="0" dirty="0"/>
              <a:t>Content</a:t>
            </a:r>
          </a:p>
          <a:p>
            <a:pPr lvl="1"/>
            <a:r>
              <a:rPr lang="en-GB" noProof="0" dirty="0"/>
              <a:t>bullet point</a:t>
            </a:r>
          </a:p>
          <a:p>
            <a:pPr lvl="2"/>
            <a:r>
              <a:rPr lang="en-GB" noProof="0" dirty="0"/>
              <a:t>bullet point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581025" y="351617"/>
            <a:ext cx="4442272" cy="404942"/>
          </a:xfrm>
        </p:spPr>
        <p:txBody>
          <a:bodyPr>
            <a:normAutofit/>
          </a:bodyPr>
          <a:lstStyle>
            <a:lvl1pPr>
              <a:defRPr sz="3400" i="1">
                <a:solidFill>
                  <a:srgbClr val="4C91AE"/>
                </a:solidFill>
              </a:defRPr>
            </a:lvl1pPr>
          </a:lstStyle>
          <a:p>
            <a:r>
              <a:rPr lang="en-GB" noProof="0" dirty="0"/>
              <a:t>Slide title</a:t>
            </a:r>
          </a:p>
        </p:txBody>
      </p:sp>
      <p:sp>
        <p:nvSpPr>
          <p:cNvPr id="26" name="Segnaposto testo 20"/>
          <p:cNvSpPr>
            <a:spLocks noGrp="1"/>
          </p:cNvSpPr>
          <p:nvPr>
            <p:ph type="body" sz="quarter" idx="14" hasCustomPrompt="1"/>
          </p:nvPr>
        </p:nvSpPr>
        <p:spPr>
          <a:xfrm>
            <a:off x="5309937" y="351259"/>
            <a:ext cx="3391557" cy="405300"/>
          </a:xfrm>
        </p:spPr>
        <p:txBody>
          <a:bodyPr anchor="ctr" anchorCtr="0">
            <a:normAutofit/>
          </a:bodyPr>
          <a:lstStyle>
            <a:lvl1pPr marL="0" indent="0" algn="r">
              <a:buNone/>
              <a:defRPr sz="2600" i="1">
                <a:solidFill>
                  <a:srgbClr val="4C91AE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Heading</a:t>
            </a:r>
          </a:p>
        </p:txBody>
      </p:sp>
      <p:sp>
        <p:nvSpPr>
          <p:cNvPr id="27" name="Line 3"/>
          <p:cNvSpPr>
            <a:spLocks noChangeShapeType="1"/>
          </p:cNvSpPr>
          <p:nvPr userDrawn="1"/>
        </p:nvSpPr>
        <p:spPr bwMode="auto">
          <a:xfrm>
            <a:off x="593725" y="837618"/>
            <a:ext cx="8107769" cy="0"/>
          </a:xfrm>
          <a:prstGeom prst="line">
            <a:avLst/>
          </a:prstGeom>
          <a:noFill/>
          <a:ln w="25400" cap="sq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it-IT">
              <a:latin typeface="Calibri"/>
              <a:ea typeface="ヒラギノ角ゴ ProN W3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54863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/>
          <p:cNvSpPr/>
          <p:nvPr/>
        </p:nvSpPr>
        <p:spPr>
          <a:xfrm>
            <a:off x="0" y="5740435"/>
            <a:ext cx="9144000" cy="1117565"/>
          </a:xfrm>
          <a:prstGeom prst="rect">
            <a:avLst/>
          </a:prstGeom>
          <a:solidFill>
            <a:srgbClr val="F3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2"/>
          <a:srcRect b="6083"/>
          <a:stretch/>
        </p:blipFill>
        <p:spPr>
          <a:xfrm>
            <a:off x="0" y="2721979"/>
            <a:ext cx="9144000" cy="3113953"/>
          </a:xfrm>
          <a:prstGeom prst="rect">
            <a:avLst/>
          </a:prstGeom>
        </p:spPr>
      </p:pic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4858215" y="794349"/>
            <a:ext cx="4028848" cy="2852737"/>
          </a:xfrm>
        </p:spPr>
        <p:txBody>
          <a:bodyPr anchor="t" anchorCtr="0">
            <a:normAutofit/>
          </a:bodyPr>
          <a:lstStyle>
            <a:lvl1pPr>
              <a:defRPr sz="3600" baseline="0">
                <a:solidFill>
                  <a:srgbClr val="A6A6A6"/>
                </a:solidFill>
                <a:latin typeface="+mj-lt"/>
              </a:defRPr>
            </a:lvl1pPr>
          </a:lstStyle>
          <a:p>
            <a:r>
              <a:rPr lang="en-GB" noProof="0" dirty="0"/>
              <a:t>Contacts</a:t>
            </a:r>
          </a:p>
        </p:txBody>
      </p:sp>
      <p:sp>
        <p:nvSpPr>
          <p:cNvPr id="9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858215" y="3814311"/>
            <a:ext cx="4028848" cy="1500187"/>
          </a:xfrm>
        </p:spPr>
        <p:txBody>
          <a:bodyPr/>
          <a:lstStyle>
            <a:lvl1pPr marL="0" indent="0">
              <a:buNone/>
              <a:defRPr sz="2400" baseline="0">
                <a:solidFill>
                  <a:srgbClr val="A6A6A6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Additional </a:t>
            </a:r>
            <a:r>
              <a:rPr lang="de-DE" dirty="0" err="1"/>
              <a:t>info</a:t>
            </a:r>
            <a:endParaRPr lang="de-DE" dirty="0"/>
          </a:p>
        </p:txBody>
      </p:sp>
      <p:grpSp>
        <p:nvGrpSpPr>
          <p:cNvPr id="12" name="Gruppieren 11"/>
          <p:cNvGrpSpPr/>
          <p:nvPr/>
        </p:nvGrpSpPr>
        <p:grpSpPr>
          <a:xfrm>
            <a:off x="177317" y="0"/>
            <a:ext cx="144000" cy="3010894"/>
            <a:chOff x="449165" y="0"/>
            <a:chExt cx="144000" cy="3010894"/>
          </a:xfrm>
        </p:grpSpPr>
        <p:sp>
          <p:nvSpPr>
            <p:cNvPr id="13" name="Rechteck 12"/>
            <p:cNvSpPr/>
            <p:nvPr/>
          </p:nvSpPr>
          <p:spPr>
            <a:xfrm>
              <a:off x="449165" y="0"/>
              <a:ext cx="144000" cy="11174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hteck 13"/>
            <p:cNvSpPr/>
            <p:nvPr/>
          </p:nvSpPr>
          <p:spPr>
            <a:xfrm>
              <a:off x="449165" y="1117472"/>
              <a:ext cx="144000" cy="114407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hteck 27"/>
            <p:cNvSpPr/>
            <p:nvPr/>
          </p:nvSpPr>
          <p:spPr>
            <a:xfrm>
              <a:off x="449165" y="2261546"/>
              <a:ext cx="144000" cy="749348"/>
            </a:xfrm>
            <a:custGeom>
              <a:avLst/>
              <a:gdLst>
                <a:gd name="connsiteX0" fmla="*/ 0 w 144000"/>
                <a:gd name="connsiteY0" fmla="*/ 0 h 743600"/>
                <a:gd name="connsiteX1" fmla="*/ 144000 w 144000"/>
                <a:gd name="connsiteY1" fmla="*/ 0 h 743600"/>
                <a:gd name="connsiteX2" fmla="*/ 144000 w 144000"/>
                <a:gd name="connsiteY2" fmla="*/ 743600 h 743600"/>
                <a:gd name="connsiteX3" fmla="*/ 0 w 144000"/>
                <a:gd name="connsiteY3" fmla="*/ 743600 h 743600"/>
                <a:gd name="connsiteX4" fmla="*/ 0 w 144000"/>
                <a:gd name="connsiteY4" fmla="*/ 0 h 743600"/>
                <a:gd name="connsiteX0" fmla="*/ 0 w 144000"/>
                <a:gd name="connsiteY0" fmla="*/ 0 h 743600"/>
                <a:gd name="connsiteX1" fmla="*/ 144000 w 144000"/>
                <a:gd name="connsiteY1" fmla="*/ 0 h 743600"/>
                <a:gd name="connsiteX2" fmla="*/ 144000 w 144000"/>
                <a:gd name="connsiteY2" fmla="*/ 743600 h 743600"/>
                <a:gd name="connsiteX3" fmla="*/ 0 w 144000"/>
                <a:gd name="connsiteY3" fmla="*/ 648184 h 743600"/>
                <a:gd name="connsiteX4" fmla="*/ 0 w 144000"/>
                <a:gd name="connsiteY4" fmla="*/ 0 h 74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000" h="743600">
                  <a:moveTo>
                    <a:pt x="0" y="0"/>
                  </a:moveTo>
                  <a:lnTo>
                    <a:pt x="144000" y="0"/>
                  </a:lnTo>
                  <a:lnTo>
                    <a:pt x="144000" y="743600"/>
                  </a:lnTo>
                  <a:lnTo>
                    <a:pt x="0" y="648184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581025" y="794349"/>
            <a:ext cx="3724275" cy="2084173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A6A6A6"/>
                </a:solidFill>
                <a:latin typeface="+mj-lt"/>
              </a:defRPr>
            </a:lvl1pPr>
          </a:lstStyle>
          <a:p>
            <a:r>
              <a:rPr lang="de-DE" dirty="0"/>
              <a:t>Logos</a:t>
            </a:r>
            <a:endParaRPr lang="en-US" dirty="0"/>
          </a:p>
        </p:txBody>
      </p:sp>
      <p:grpSp>
        <p:nvGrpSpPr>
          <p:cNvPr id="17" name="Gruppieren 16"/>
          <p:cNvGrpSpPr/>
          <p:nvPr/>
        </p:nvGrpSpPr>
        <p:grpSpPr>
          <a:xfrm>
            <a:off x="177317" y="5698115"/>
            <a:ext cx="4079883" cy="1023360"/>
            <a:chOff x="364634" y="5025743"/>
            <a:chExt cx="4079883" cy="1023360"/>
          </a:xfrm>
        </p:grpSpPr>
        <p:pic>
          <p:nvPicPr>
            <p:cNvPr id="18" name="Picture 2" descr="https://europa.eu/european-union/sites/europaeu/files/docs/body/flag_yellow_high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634" y="5025743"/>
              <a:ext cx="1534392" cy="1023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feld 18"/>
            <p:cNvSpPr txBox="1"/>
            <p:nvPr/>
          </p:nvSpPr>
          <p:spPr>
            <a:xfrm>
              <a:off x="1899026" y="5068063"/>
              <a:ext cx="2545491" cy="938719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pPr algn="l"/>
              <a:r>
                <a:rPr lang="en-GB" sz="1100" kern="1200" dirty="0"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This project has received funding from the European Union’s Horizon 2020 research and innovation programme</a:t>
              </a:r>
              <a:r>
                <a:rPr lang="en-GB" sz="1100" i="1" kern="1200" dirty="0"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GB" sz="1100" kern="1200" dirty="0"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under grant agreement No 733032.</a:t>
              </a:r>
              <a:endParaRPr lang="en-US" sz="1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8455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1025" y="1247775"/>
            <a:ext cx="7886700" cy="1026401"/>
          </a:xfrm>
        </p:spPr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 dirty="0"/>
              <a:t>Add content</a:t>
            </a:r>
          </a:p>
        </p:txBody>
      </p:sp>
      <p:grpSp>
        <p:nvGrpSpPr>
          <p:cNvPr id="8" name="Gruppieren 7"/>
          <p:cNvGrpSpPr/>
          <p:nvPr/>
        </p:nvGrpSpPr>
        <p:grpSpPr>
          <a:xfrm>
            <a:off x="177317" y="0"/>
            <a:ext cx="144000" cy="6858000"/>
            <a:chOff x="449165" y="0"/>
            <a:chExt cx="144000" cy="6858000"/>
          </a:xfrm>
        </p:grpSpPr>
        <p:sp>
          <p:nvSpPr>
            <p:cNvPr id="9" name="Rechteck 8"/>
            <p:cNvSpPr/>
            <p:nvPr/>
          </p:nvSpPr>
          <p:spPr>
            <a:xfrm>
              <a:off x="449165" y="0"/>
              <a:ext cx="144000" cy="112571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hteck 9"/>
            <p:cNvSpPr/>
            <p:nvPr/>
          </p:nvSpPr>
          <p:spPr>
            <a:xfrm>
              <a:off x="449165" y="1118675"/>
              <a:ext cx="144000" cy="115110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hteck 10"/>
            <p:cNvSpPr/>
            <p:nvPr/>
          </p:nvSpPr>
          <p:spPr>
            <a:xfrm>
              <a:off x="449165" y="2266910"/>
              <a:ext cx="144000" cy="11498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hteck 11"/>
            <p:cNvSpPr/>
            <p:nvPr/>
          </p:nvSpPr>
          <p:spPr>
            <a:xfrm>
              <a:off x="449165" y="3416732"/>
              <a:ext cx="144000" cy="114823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hteck 12"/>
            <p:cNvSpPr/>
            <p:nvPr/>
          </p:nvSpPr>
          <p:spPr>
            <a:xfrm>
              <a:off x="449988" y="4557932"/>
              <a:ext cx="143177" cy="115397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hteck 13"/>
            <p:cNvSpPr/>
            <p:nvPr/>
          </p:nvSpPr>
          <p:spPr>
            <a:xfrm>
              <a:off x="449988" y="5706167"/>
              <a:ext cx="143177" cy="1151833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67368" y="6289777"/>
            <a:ext cx="514350" cy="507399"/>
          </a:xfrm>
          <a:prstGeom prst="rect">
            <a:avLst/>
          </a:prstGeom>
        </p:spPr>
      </p:pic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7981" y="6381816"/>
            <a:ext cx="506976" cy="363538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633DB0C-9BEB-4F98-9016-D6547ACC6BB2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356351"/>
            <a:ext cx="4625463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/>
              <a:t>1st HBM4EU Training School, Ljubljana, June 18-22,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38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813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6" r:id="rId2"/>
    <p:sldLayoutId id="2147483677" r:id="rId3"/>
    <p:sldLayoutId id="2147483662" r:id="rId4"/>
    <p:sldLayoutId id="2147483672" r:id="rId5"/>
    <p:sldLayoutId id="2147483673" r:id="rId6"/>
    <p:sldLayoutId id="2147483664" r:id="rId7"/>
    <p:sldLayoutId id="2147483663" r:id="rId8"/>
    <p:sldLayoutId id="2147483666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noProof="0" dirty="0"/>
              <a:t>HBM4EU project</a:t>
            </a:r>
          </a:p>
        </p:txBody>
      </p:sp>
      <p:sp>
        <p:nvSpPr>
          <p:cNvPr id="7" name="Sottotitolo 6"/>
          <p:cNvSpPr>
            <a:spLocks noGrp="1"/>
          </p:cNvSpPr>
          <p:nvPr>
            <p:ph type="subTitle" idx="1"/>
          </p:nvPr>
        </p:nvSpPr>
        <p:spPr>
          <a:xfrm>
            <a:off x="3505202" y="2857043"/>
            <a:ext cx="5638798" cy="2978979"/>
          </a:xfrm>
        </p:spPr>
        <p:txBody>
          <a:bodyPr>
            <a:normAutofit fontScale="92500" lnSpcReduction="20000"/>
          </a:bodyPr>
          <a:lstStyle/>
          <a:p>
            <a:endParaRPr lang="en-GB" dirty="0"/>
          </a:p>
          <a:p>
            <a:r>
              <a:rPr lang="en-GB" sz="2600" b="1" dirty="0" smtClean="0">
                <a:solidFill>
                  <a:schemeClr val="tx1"/>
                </a:solidFill>
              </a:rPr>
              <a:t>Derivation of a HBM guidance value </a:t>
            </a:r>
          </a:p>
          <a:p>
            <a:r>
              <a:rPr lang="en-GB" sz="2600" b="1" dirty="0" smtClean="0">
                <a:solidFill>
                  <a:schemeClr val="tx1"/>
                </a:solidFill>
              </a:rPr>
              <a:t>for the general population </a:t>
            </a:r>
          </a:p>
          <a:p>
            <a:r>
              <a:rPr lang="en-GB" sz="2600" b="1" dirty="0" smtClean="0">
                <a:solidFill>
                  <a:schemeClr val="tx1"/>
                </a:solidFill>
              </a:rPr>
              <a:t>for </a:t>
            </a:r>
            <a:r>
              <a:rPr lang="en-GB" sz="2600" b="1" dirty="0" err="1" smtClean="0">
                <a:solidFill>
                  <a:schemeClr val="tx1"/>
                </a:solidFill>
              </a:rPr>
              <a:t>BBzP</a:t>
            </a:r>
            <a:endParaRPr lang="en-GB" sz="2600" b="1" dirty="0" smtClean="0">
              <a:solidFill>
                <a:schemeClr val="tx1"/>
              </a:solidFill>
            </a:endParaRPr>
          </a:p>
          <a:p>
            <a:endParaRPr lang="en-GB" b="1" dirty="0" smtClean="0">
              <a:solidFill>
                <a:schemeClr val="tx1"/>
              </a:solidFill>
            </a:endParaRPr>
          </a:p>
          <a:p>
            <a:r>
              <a:rPr lang="en-GB" dirty="0" smtClean="0"/>
              <a:t>Rosa Lange</a:t>
            </a:r>
          </a:p>
          <a:p>
            <a:endParaRPr lang="en-GB" dirty="0"/>
          </a:p>
          <a:p>
            <a:r>
              <a:rPr lang="en-GB" dirty="0"/>
              <a:t>3</a:t>
            </a:r>
            <a:r>
              <a:rPr lang="en-GB" baseline="30000" dirty="0"/>
              <a:t>rd</a:t>
            </a:r>
            <a:r>
              <a:rPr lang="en-GB" dirty="0"/>
              <a:t> HBM4EU Training School 2019</a:t>
            </a:r>
          </a:p>
        </p:txBody>
      </p:sp>
    </p:spTree>
    <p:extLst>
      <p:ext uri="{BB962C8B-B14F-4D97-AF65-F5344CB8AC3E}">
        <p14:creationId xmlns:p14="http://schemas.microsoft.com/office/powerpoint/2010/main" val="167515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606425" y="1249363"/>
            <a:ext cx="8621551" cy="673719"/>
          </a:xfrm>
        </p:spPr>
        <p:txBody>
          <a:bodyPr>
            <a:no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HBM guidance value derivation for the general population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DB0C-9BEB-4F98-9016-D6547ACC6BB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Rettangolo arrotondato 7"/>
          <p:cNvSpPr>
            <a:spLocks noChangeArrowheads="1"/>
          </p:cNvSpPr>
          <p:nvPr/>
        </p:nvSpPr>
        <p:spPr bwMode="auto">
          <a:xfrm>
            <a:off x="2266860" y="3691837"/>
            <a:ext cx="5183808" cy="677885"/>
          </a:xfrm>
          <a:prstGeom prst="roundRect">
            <a:avLst>
              <a:gd name="adj" fmla="val 16667"/>
            </a:avLst>
          </a:prstGeom>
          <a:solidFill>
            <a:srgbClr val="8AC9A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179388"/>
            <a:r>
              <a:rPr lang="en-GB" altLang="it-IT" sz="2200" dirty="0" smtClean="0">
                <a:solidFill>
                  <a:schemeClr val="bg1"/>
                </a:solidFill>
                <a:latin typeface="+mj-lt"/>
              </a:rPr>
              <a:t>Toxicological reference value available?</a:t>
            </a:r>
            <a:endParaRPr lang="en-GB" altLang="it-IT" sz="2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ttangolo arrotondato 7"/>
          <p:cNvSpPr>
            <a:spLocks noChangeArrowheads="1"/>
          </p:cNvSpPr>
          <p:nvPr/>
        </p:nvSpPr>
        <p:spPr bwMode="auto">
          <a:xfrm>
            <a:off x="1674190" y="2929287"/>
            <a:ext cx="5183808" cy="677885"/>
          </a:xfrm>
          <a:prstGeom prst="roundRect">
            <a:avLst>
              <a:gd name="adj" fmla="val 16667"/>
            </a:avLst>
          </a:prstGeom>
          <a:solidFill>
            <a:srgbClr val="8AC9A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179388"/>
            <a:r>
              <a:rPr lang="en-GB" altLang="it-IT" sz="2200" dirty="0" smtClean="0">
                <a:solidFill>
                  <a:schemeClr val="bg1"/>
                </a:solidFill>
                <a:latin typeface="+mj-lt"/>
              </a:rPr>
              <a:t>Epidemiological data sufficient?</a:t>
            </a:r>
            <a:endParaRPr lang="en-GB" altLang="it-IT" sz="2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ttangolo arrotondato 7"/>
          <p:cNvSpPr>
            <a:spLocks noChangeArrowheads="1"/>
          </p:cNvSpPr>
          <p:nvPr/>
        </p:nvSpPr>
        <p:spPr bwMode="auto">
          <a:xfrm>
            <a:off x="1132326" y="2131148"/>
            <a:ext cx="5183808" cy="677885"/>
          </a:xfrm>
          <a:prstGeom prst="roundRect">
            <a:avLst>
              <a:gd name="adj" fmla="val 16667"/>
            </a:avLst>
          </a:prstGeom>
          <a:solidFill>
            <a:srgbClr val="8AC9A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179388"/>
            <a:r>
              <a:rPr lang="en-GB" altLang="it-IT" sz="2200" dirty="0" smtClean="0">
                <a:solidFill>
                  <a:schemeClr val="bg1"/>
                </a:solidFill>
                <a:latin typeface="+mj-lt"/>
              </a:rPr>
              <a:t>Check the database</a:t>
            </a:r>
            <a:endParaRPr lang="en-GB" altLang="it-IT" sz="22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2" name="Gruppo 15"/>
          <p:cNvGrpSpPr>
            <a:grpSpLocks/>
          </p:cNvGrpSpPr>
          <p:nvPr/>
        </p:nvGrpSpPr>
        <p:grpSpPr bwMode="auto">
          <a:xfrm>
            <a:off x="5466013" y="2493805"/>
            <a:ext cx="642938" cy="649817"/>
            <a:chOff x="7490219" y="3417313"/>
            <a:chExt cx="742480" cy="742480"/>
          </a:xfrm>
        </p:grpSpPr>
        <p:sp>
          <p:nvSpPr>
            <p:cNvPr id="13" name="Freccia giù 12"/>
            <p:cNvSpPr/>
            <p:nvPr/>
          </p:nvSpPr>
          <p:spPr>
            <a:xfrm>
              <a:off x="7490219" y="3417313"/>
              <a:ext cx="742480" cy="742480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reccia giù 4"/>
            <p:cNvSpPr/>
            <p:nvPr/>
          </p:nvSpPr>
          <p:spPr>
            <a:xfrm>
              <a:off x="7657157" y="3417313"/>
              <a:ext cx="408603" cy="5584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1910" tIns="41910" rIns="41910" bIns="41910" spcCol="1270" anchor="ctr"/>
            <a:lstStyle/>
            <a:p>
              <a:pPr algn="ctr" defTabSz="1466850" eaLnBrk="1" hangingPunct="1">
                <a:lnSpc>
                  <a:spcPct val="90000"/>
                </a:lnSpc>
                <a:spcAft>
                  <a:spcPct val="3500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defRPr/>
              </a:pPr>
              <a:endParaRPr lang="it-IT" sz="3300"/>
            </a:p>
          </p:txBody>
        </p:sp>
      </p:grpSp>
      <p:grpSp>
        <p:nvGrpSpPr>
          <p:cNvPr id="15" name="Gruppo 15"/>
          <p:cNvGrpSpPr>
            <a:grpSpLocks/>
          </p:cNvGrpSpPr>
          <p:nvPr/>
        </p:nvGrpSpPr>
        <p:grpSpPr bwMode="auto">
          <a:xfrm>
            <a:off x="6132391" y="3154205"/>
            <a:ext cx="642938" cy="649817"/>
            <a:chOff x="7490219" y="3417313"/>
            <a:chExt cx="742480" cy="742480"/>
          </a:xfrm>
        </p:grpSpPr>
        <p:sp>
          <p:nvSpPr>
            <p:cNvPr id="16" name="Freccia giù 15"/>
            <p:cNvSpPr/>
            <p:nvPr/>
          </p:nvSpPr>
          <p:spPr>
            <a:xfrm>
              <a:off x="7490219" y="3417313"/>
              <a:ext cx="742480" cy="742480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Freccia giù 4"/>
            <p:cNvSpPr/>
            <p:nvPr/>
          </p:nvSpPr>
          <p:spPr>
            <a:xfrm>
              <a:off x="7657157" y="3417313"/>
              <a:ext cx="408603" cy="5584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1910" tIns="41910" rIns="41910" bIns="41910" spcCol="1270" anchor="ctr"/>
            <a:lstStyle/>
            <a:p>
              <a:pPr algn="ctr" defTabSz="1466850" eaLnBrk="1" hangingPunct="1">
                <a:lnSpc>
                  <a:spcPct val="90000"/>
                </a:lnSpc>
                <a:spcAft>
                  <a:spcPct val="3500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defRPr/>
              </a:pPr>
              <a:endParaRPr lang="it-IT" sz="3300"/>
            </a:p>
          </p:txBody>
        </p:sp>
      </p:grpSp>
      <p:grpSp>
        <p:nvGrpSpPr>
          <p:cNvPr id="18" name="Gruppo 15"/>
          <p:cNvGrpSpPr>
            <a:grpSpLocks/>
          </p:cNvGrpSpPr>
          <p:nvPr/>
        </p:nvGrpSpPr>
        <p:grpSpPr bwMode="auto">
          <a:xfrm>
            <a:off x="6857996" y="3902452"/>
            <a:ext cx="642938" cy="649818"/>
            <a:chOff x="7490216" y="3417313"/>
            <a:chExt cx="742480" cy="742482"/>
          </a:xfrm>
        </p:grpSpPr>
        <p:sp>
          <p:nvSpPr>
            <p:cNvPr id="19" name="Freccia giù 18"/>
            <p:cNvSpPr/>
            <p:nvPr/>
          </p:nvSpPr>
          <p:spPr>
            <a:xfrm>
              <a:off x="7490216" y="3417315"/>
              <a:ext cx="742480" cy="742480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Freccia giù 4"/>
            <p:cNvSpPr/>
            <p:nvPr/>
          </p:nvSpPr>
          <p:spPr>
            <a:xfrm>
              <a:off x="7657157" y="3417313"/>
              <a:ext cx="408603" cy="5584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1910" tIns="41910" rIns="41910" bIns="41910" spcCol="1270" anchor="ctr"/>
            <a:lstStyle/>
            <a:p>
              <a:pPr algn="ctr" defTabSz="1466850" eaLnBrk="1" hangingPunct="1">
                <a:lnSpc>
                  <a:spcPct val="90000"/>
                </a:lnSpc>
                <a:spcAft>
                  <a:spcPct val="3500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defRPr/>
              </a:pPr>
              <a:endParaRPr lang="it-IT" sz="3300"/>
            </a:p>
          </p:txBody>
        </p:sp>
      </p:grpSp>
      <p:sp>
        <p:nvSpPr>
          <p:cNvPr id="22" name="Tijdelijke aanduiding voor voettekst 7">
            <a:extLst>
              <a:ext uri="{FF2B5EF4-FFF2-40B4-BE49-F238E27FC236}">
                <a16:creationId xmlns="" xmlns:a16="http://schemas.microsoft.com/office/drawing/2014/main" id="{AA872A2B-D426-4B3F-9A6F-012CD69E3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7834" y="6566396"/>
            <a:ext cx="4625463" cy="365125"/>
          </a:xfrm>
        </p:spPr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 </a:t>
            </a:r>
            <a:r>
              <a:rPr lang="en-US" dirty="0"/>
              <a:t>HBM4EU Training School</a:t>
            </a:r>
            <a:r>
              <a:rPr lang="en-US" dirty="0" smtClean="0"/>
              <a:t>, Brno</a:t>
            </a:r>
            <a:r>
              <a:rPr lang="en-US" dirty="0"/>
              <a:t>, June 17-21, 2019</a:t>
            </a:r>
          </a:p>
          <a:p>
            <a:endParaRPr lang="en-US" dirty="0"/>
          </a:p>
        </p:txBody>
      </p:sp>
      <p:sp>
        <p:nvSpPr>
          <p:cNvPr id="26" name="Textfeld 25"/>
          <p:cNvSpPr txBox="1"/>
          <p:nvPr/>
        </p:nvSpPr>
        <p:spPr>
          <a:xfrm>
            <a:off x="6221218" y="3226732"/>
            <a:ext cx="523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No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6952233" y="4058263"/>
            <a:ext cx="523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Yes</a:t>
            </a:r>
            <a:endParaRPr lang="de-DE" dirty="0"/>
          </a:p>
        </p:txBody>
      </p:sp>
      <p:sp>
        <p:nvSpPr>
          <p:cNvPr id="31" name="Rettangolo arrotondato 7"/>
          <p:cNvSpPr>
            <a:spLocks noChangeArrowheads="1"/>
          </p:cNvSpPr>
          <p:nvPr/>
        </p:nvSpPr>
        <p:spPr bwMode="auto">
          <a:xfrm>
            <a:off x="2724059" y="4484881"/>
            <a:ext cx="5183808" cy="677885"/>
          </a:xfrm>
          <a:prstGeom prst="roundRect">
            <a:avLst>
              <a:gd name="adj" fmla="val 16667"/>
            </a:avLst>
          </a:prstGeom>
          <a:solidFill>
            <a:srgbClr val="8AC9A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179388"/>
            <a:r>
              <a:rPr lang="en-GB" altLang="it-IT" sz="2200" dirty="0" err="1" smtClean="0">
                <a:solidFill>
                  <a:schemeClr val="bg1"/>
                </a:solidFill>
                <a:latin typeface="+mj-lt"/>
              </a:rPr>
              <a:t>Toxicokinetic</a:t>
            </a:r>
            <a:r>
              <a:rPr lang="en-GB" altLang="it-IT" sz="2200" dirty="0" smtClean="0">
                <a:solidFill>
                  <a:schemeClr val="bg1"/>
                </a:solidFill>
                <a:latin typeface="+mj-lt"/>
              </a:rPr>
              <a:t> information in humans available? </a:t>
            </a:r>
            <a:endParaRPr lang="en-GB" altLang="it-IT" sz="22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32" name="Gruppo 15"/>
          <p:cNvGrpSpPr>
            <a:grpSpLocks/>
          </p:cNvGrpSpPr>
          <p:nvPr/>
        </p:nvGrpSpPr>
        <p:grpSpPr bwMode="auto">
          <a:xfrm>
            <a:off x="7503454" y="4888575"/>
            <a:ext cx="642938" cy="649817"/>
            <a:chOff x="7490219" y="3417313"/>
            <a:chExt cx="742480" cy="742480"/>
          </a:xfrm>
        </p:grpSpPr>
        <p:sp>
          <p:nvSpPr>
            <p:cNvPr id="33" name="Freccia giù 18"/>
            <p:cNvSpPr/>
            <p:nvPr/>
          </p:nvSpPr>
          <p:spPr>
            <a:xfrm>
              <a:off x="7490219" y="3417313"/>
              <a:ext cx="742480" cy="742480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Freccia giù 4"/>
            <p:cNvSpPr/>
            <p:nvPr/>
          </p:nvSpPr>
          <p:spPr>
            <a:xfrm>
              <a:off x="7657157" y="3417313"/>
              <a:ext cx="408603" cy="5584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1910" tIns="41910" rIns="41910" bIns="41910" spcCol="1270" anchor="ctr"/>
            <a:lstStyle/>
            <a:p>
              <a:pPr algn="ctr" defTabSz="1466850" eaLnBrk="1" hangingPunct="1">
                <a:lnSpc>
                  <a:spcPct val="90000"/>
                </a:lnSpc>
                <a:spcAft>
                  <a:spcPct val="3500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defRPr/>
              </a:pPr>
              <a:endParaRPr lang="it-IT" sz="3300"/>
            </a:p>
          </p:txBody>
        </p:sp>
      </p:grpSp>
      <p:sp>
        <p:nvSpPr>
          <p:cNvPr id="35" name="Textfeld 34"/>
          <p:cNvSpPr txBox="1"/>
          <p:nvPr/>
        </p:nvSpPr>
        <p:spPr>
          <a:xfrm>
            <a:off x="7597692" y="5098169"/>
            <a:ext cx="523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Yes</a:t>
            </a:r>
            <a:endParaRPr lang="de-DE" dirty="0"/>
          </a:p>
        </p:txBody>
      </p:sp>
      <p:sp>
        <p:nvSpPr>
          <p:cNvPr id="36" name="Mostrina 1"/>
          <p:cNvSpPr>
            <a:spLocks noChangeArrowheads="1"/>
          </p:cNvSpPr>
          <p:nvPr/>
        </p:nvSpPr>
        <p:spPr bwMode="auto">
          <a:xfrm>
            <a:off x="2916651" y="5461732"/>
            <a:ext cx="187307" cy="753775"/>
          </a:xfrm>
          <a:prstGeom prst="chevron">
            <a:avLst>
              <a:gd name="adj" fmla="val 50092"/>
            </a:avLst>
          </a:prstGeom>
          <a:solidFill>
            <a:srgbClr val="8AC9A9"/>
          </a:solidFill>
          <a:ln w="9525">
            <a:solidFill>
              <a:srgbClr val="8AC9A9"/>
            </a:solidFill>
            <a:round/>
            <a:headEnd/>
            <a:tailEnd/>
          </a:ln>
        </p:spPr>
        <p:txBody>
          <a:bodyPr/>
          <a:lstStyle/>
          <a:p>
            <a:endParaRPr lang="it-IT" altLang="it-IT">
              <a:latin typeface="Calibri"/>
              <a:cs typeface="Calibri"/>
            </a:endParaRPr>
          </a:p>
        </p:txBody>
      </p:sp>
      <p:sp>
        <p:nvSpPr>
          <p:cNvPr id="37" name="CasellaDiTesto 27"/>
          <p:cNvSpPr txBox="1">
            <a:spLocks noChangeArrowheads="1"/>
          </p:cNvSpPr>
          <p:nvPr/>
        </p:nvSpPr>
        <p:spPr bwMode="auto">
          <a:xfrm>
            <a:off x="3187389" y="5415726"/>
            <a:ext cx="58469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en-US" altLang="it-IT" sz="2400" dirty="0" smtClean="0">
                <a:cs typeface="Calibri"/>
              </a:rPr>
              <a:t>One </a:t>
            </a:r>
            <a:r>
              <a:rPr lang="en-US" altLang="it-IT" sz="2400" dirty="0" err="1" smtClean="0">
                <a:cs typeface="Calibri"/>
              </a:rPr>
              <a:t>toxicokinetic</a:t>
            </a:r>
            <a:r>
              <a:rPr lang="en-US" altLang="it-IT" sz="2400" dirty="0" smtClean="0">
                <a:cs typeface="Calibri"/>
              </a:rPr>
              <a:t> study in humans available from Anderson et al., 2001</a:t>
            </a:r>
            <a:endParaRPr lang="en-US" altLang="it-IT" sz="2400" dirty="0">
              <a:cs typeface="Calibri"/>
            </a:endParaRPr>
          </a:p>
        </p:txBody>
      </p:sp>
      <p:sp>
        <p:nvSpPr>
          <p:cNvPr id="38" name="Titolo 5"/>
          <p:cNvSpPr>
            <a:spLocks noGrp="1"/>
          </p:cNvSpPr>
          <p:nvPr>
            <p:ph type="title"/>
          </p:nvPr>
        </p:nvSpPr>
        <p:spPr>
          <a:xfrm>
            <a:off x="620713" y="351617"/>
            <a:ext cx="8064244" cy="404942"/>
          </a:xfrm>
        </p:spPr>
        <p:txBody>
          <a:bodyPr>
            <a:normAutofit fontScale="90000"/>
          </a:bodyPr>
          <a:lstStyle/>
          <a:p>
            <a:r>
              <a:rPr lang="en-GB" noProof="0" dirty="0" smtClean="0"/>
              <a:t>Derivation of HBM-</a:t>
            </a:r>
            <a:r>
              <a:rPr lang="en-GB" noProof="0" dirty="0" err="1" smtClean="0"/>
              <a:t>GV</a:t>
            </a:r>
            <a:r>
              <a:rPr lang="en-GB" baseline="-25000" noProof="0" dirty="0" err="1" smtClean="0"/>
              <a:t>GenPop</a:t>
            </a:r>
            <a:endParaRPr lang="en-GB" baseline="-25000" noProof="0" dirty="0"/>
          </a:p>
        </p:txBody>
      </p:sp>
      <p:sp>
        <p:nvSpPr>
          <p:cNvPr id="29" name="Segnaposto testo 4"/>
          <p:cNvSpPr>
            <a:spLocks noGrp="1"/>
          </p:cNvSpPr>
          <p:nvPr>
            <p:ph type="body" sz="quarter" idx="14"/>
          </p:nvPr>
        </p:nvSpPr>
        <p:spPr>
          <a:xfrm>
            <a:off x="5309937" y="351259"/>
            <a:ext cx="3391557" cy="405300"/>
          </a:xfrm>
        </p:spPr>
        <p:txBody>
          <a:bodyPr>
            <a:normAutofit fontScale="92500" lnSpcReduction="10000"/>
          </a:bodyPr>
          <a:lstStyle/>
          <a:p>
            <a:r>
              <a:rPr lang="en-GB" noProof="0" dirty="0" smtClean="0"/>
              <a:t>Benzyl Butyl Phthalate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27909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26" grpId="0"/>
      <p:bldP spid="27" grpId="0"/>
      <p:bldP spid="31" grpId="0" animBg="1"/>
      <p:bldP spid="35" grpId="0"/>
      <p:bldP spid="36" grpId="0" animBg="1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606425" y="1034209"/>
            <a:ext cx="8065015" cy="673719"/>
          </a:xfrm>
        </p:spPr>
        <p:txBody>
          <a:bodyPr/>
          <a:lstStyle/>
          <a:p>
            <a:r>
              <a:rPr lang="en-GB" b="1" noProof="0" dirty="0" err="1" smtClean="0">
                <a:solidFill>
                  <a:schemeClr val="tx1"/>
                </a:solidFill>
              </a:rPr>
              <a:t>Toxicokinetics</a:t>
            </a:r>
            <a:r>
              <a:rPr lang="en-GB" b="1" noProof="0" dirty="0" smtClean="0">
                <a:solidFill>
                  <a:schemeClr val="tx1"/>
                </a:solidFill>
              </a:rPr>
              <a:t> and metabolism in humans</a:t>
            </a:r>
            <a:endParaRPr lang="en-GB" b="1" noProof="0" dirty="0">
              <a:solidFill>
                <a:schemeClr val="tx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DB0C-9BEB-4F98-9016-D6547ACC6BB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7" name="Tijdelijke aanduiding voor voettekst 7">
            <a:extLst>
              <a:ext uri="{FF2B5EF4-FFF2-40B4-BE49-F238E27FC236}">
                <a16:creationId xmlns="" xmlns:a16="http://schemas.microsoft.com/office/drawing/2014/main" id="{3891D1D0-97A4-44C7-990C-6B1555EA1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5749" y="6476464"/>
            <a:ext cx="4625463" cy="365125"/>
          </a:xfrm>
        </p:spPr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 </a:t>
            </a:r>
            <a:r>
              <a:rPr lang="en-US" dirty="0"/>
              <a:t>HBM4EU Training School</a:t>
            </a:r>
            <a:r>
              <a:rPr lang="en-US" dirty="0" smtClean="0"/>
              <a:t>, Brno</a:t>
            </a:r>
            <a:r>
              <a:rPr lang="en-US" dirty="0"/>
              <a:t>, June 17-21, 2019</a:t>
            </a:r>
          </a:p>
          <a:p>
            <a:endParaRPr lang="en-US" dirty="0"/>
          </a:p>
        </p:txBody>
      </p:sp>
      <p:sp>
        <p:nvSpPr>
          <p:cNvPr id="3" name="Ellipse 2"/>
          <p:cNvSpPr/>
          <p:nvPr/>
        </p:nvSpPr>
        <p:spPr>
          <a:xfrm>
            <a:off x="2055523" y="2949388"/>
            <a:ext cx="1532964" cy="1335741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588495" y="3168866"/>
            <a:ext cx="18825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87/67% of the administered dose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4" name="Titolo 5"/>
          <p:cNvSpPr>
            <a:spLocks noGrp="1"/>
          </p:cNvSpPr>
          <p:nvPr>
            <p:ph type="title"/>
          </p:nvPr>
        </p:nvSpPr>
        <p:spPr>
          <a:xfrm>
            <a:off x="620713" y="351617"/>
            <a:ext cx="8064244" cy="404942"/>
          </a:xfrm>
        </p:spPr>
        <p:txBody>
          <a:bodyPr>
            <a:normAutofit fontScale="90000"/>
          </a:bodyPr>
          <a:lstStyle/>
          <a:p>
            <a:r>
              <a:rPr lang="en-GB" noProof="0" dirty="0" smtClean="0"/>
              <a:t>Derivation of HBM-</a:t>
            </a:r>
            <a:r>
              <a:rPr lang="en-GB" noProof="0" dirty="0" err="1" smtClean="0"/>
              <a:t>GV</a:t>
            </a:r>
            <a:r>
              <a:rPr lang="en-GB" baseline="-25000" noProof="0" dirty="0" err="1" smtClean="0"/>
              <a:t>GenPop</a:t>
            </a:r>
            <a:endParaRPr lang="en-GB" baseline="-25000" noProof="0" dirty="0"/>
          </a:p>
        </p:txBody>
      </p:sp>
      <p:sp>
        <p:nvSpPr>
          <p:cNvPr id="15" name="Segnaposto testo 4"/>
          <p:cNvSpPr>
            <a:spLocks noGrp="1"/>
          </p:cNvSpPr>
          <p:nvPr>
            <p:ph type="body" sz="quarter" idx="14"/>
          </p:nvPr>
        </p:nvSpPr>
        <p:spPr>
          <a:xfrm>
            <a:off x="5309937" y="351259"/>
            <a:ext cx="3391557" cy="405300"/>
          </a:xfrm>
        </p:spPr>
        <p:txBody>
          <a:bodyPr>
            <a:normAutofit fontScale="92500" lnSpcReduction="10000"/>
          </a:bodyPr>
          <a:lstStyle/>
          <a:p>
            <a:r>
              <a:rPr lang="en-GB" noProof="0" dirty="0" smtClean="0"/>
              <a:t>Benzyl Butyl Phthalate</a:t>
            </a:r>
            <a:endParaRPr lang="en-GB" noProof="0" dirty="0"/>
          </a:p>
        </p:txBody>
      </p:sp>
      <p:sp>
        <p:nvSpPr>
          <p:cNvPr id="5" name="Textfeld 4"/>
          <p:cNvSpPr txBox="1"/>
          <p:nvPr/>
        </p:nvSpPr>
        <p:spPr>
          <a:xfrm>
            <a:off x="2414954" y="3441810"/>
            <a:ext cx="9378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err="1" smtClean="0">
                <a:solidFill>
                  <a:srgbClr val="C00000"/>
                </a:solidFill>
              </a:rPr>
              <a:t>MzBP</a:t>
            </a:r>
            <a:endParaRPr lang="de-DE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79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606425" y="1034209"/>
            <a:ext cx="8065015" cy="673719"/>
          </a:xfrm>
        </p:spPr>
        <p:txBody>
          <a:bodyPr/>
          <a:lstStyle/>
          <a:p>
            <a:r>
              <a:rPr lang="en-GB" b="1" noProof="0" dirty="0" err="1" smtClean="0">
                <a:solidFill>
                  <a:schemeClr val="tx1"/>
                </a:solidFill>
              </a:rPr>
              <a:t>Toxicokinetics</a:t>
            </a:r>
            <a:r>
              <a:rPr lang="en-GB" b="1" noProof="0" dirty="0" smtClean="0">
                <a:solidFill>
                  <a:schemeClr val="tx1"/>
                </a:solidFill>
              </a:rPr>
              <a:t> and metabolism in humans</a:t>
            </a:r>
            <a:endParaRPr lang="en-GB" b="1" noProof="0" dirty="0">
              <a:solidFill>
                <a:schemeClr val="tx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DB0C-9BEB-4F98-9016-D6547ACC6BB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7" name="Tijdelijke aanduiding voor voettekst 7">
            <a:extLst>
              <a:ext uri="{FF2B5EF4-FFF2-40B4-BE49-F238E27FC236}">
                <a16:creationId xmlns="" xmlns:a16="http://schemas.microsoft.com/office/drawing/2014/main" id="{3891D1D0-97A4-44C7-990C-6B1555EA1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5749" y="6476464"/>
            <a:ext cx="4625463" cy="365125"/>
          </a:xfrm>
        </p:spPr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 </a:t>
            </a:r>
            <a:r>
              <a:rPr lang="en-US" dirty="0"/>
              <a:t>HBM4EU Training School</a:t>
            </a:r>
            <a:r>
              <a:rPr lang="en-US" dirty="0" smtClean="0"/>
              <a:t>, Brno</a:t>
            </a:r>
            <a:r>
              <a:rPr lang="en-US" dirty="0"/>
              <a:t>, June 17-21, 2019</a:t>
            </a:r>
          </a:p>
          <a:p>
            <a:endParaRPr lang="en-US" dirty="0"/>
          </a:p>
        </p:txBody>
      </p:sp>
      <p:sp>
        <p:nvSpPr>
          <p:cNvPr id="11" name="Mostrina 1"/>
          <p:cNvSpPr>
            <a:spLocks noChangeArrowheads="1"/>
          </p:cNvSpPr>
          <p:nvPr/>
        </p:nvSpPr>
        <p:spPr bwMode="auto">
          <a:xfrm>
            <a:off x="638701" y="2494409"/>
            <a:ext cx="244774" cy="753775"/>
          </a:xfrm>
          <a:prstGeom prst="chevron">
            <a:avLst>
              <a:gd name="adj" fmla="val 50092"/>
            </a:avLst>
          </a:prstGeom>
          <a:solidFill>
            <a:srgbClr val="8AC9A9"/>
          </a:solidFill>
          <a:ln w="9525">
            <a:solidFill>
              <a:srgbClr val="8AC9A9"/>
            </a:solidFill>
            <a:round/>
            <a:headEnd/>
            <a:tailEnd/>
          </a:ln>
        </p:spPr>
        <p:txBody>
          <a:bodyPr/>
          <a:lstStyle/>
          <a:p>
            <a:endParaRPr lang="it-IT" altLang="it-IT">
              <a:latin typeface="Calibri"/>
              <a:cs typeface="Calibri"/>
            </a:endParaRPr>
          </a:p>
        </p:txBody>
      </p:sp>
      <p:sp>
        <p:nvSpPr>
          <p:cNvPr id="12" name="CasellaDiTesto 27"/>
          <p:cNvSpPr txBox="1">
            <a:spLocks noChangeArrowheads="1"/>
          </p:cNvSpPr>
          <p:nvPr/>
        </p:nvSpPr>
        <p:spPr bwMode="auto">
          <a:xfrm>
            <a:off x="993131" y="2422634"/>
            <a:ext cx="7640806" cy="916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GB" sz="2400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Metabolism </a:t>
            </a:r>
            <a:r>
              <a:rPr lang="en-GB" sz="24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of </a:t>
            </a:r>
            <a:r>
              <a:rPr lang="en-GB" sz="2400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BBzP</a:t>
            </a:r>
            <a:r>
              <a:rPr lang="en-GB" sz="24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400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on 24 volunteers after oral </a:t>
            </a:r>
            <a:r>
              <a:rPr lang="en-GB" sz="24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dose (50 mg/person</a:t>
            </a:r>
            <a:r>
              <a:rPr lang="en-GB" sz="2400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de-DE" sz="2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Mostrina 1"/>
          <p:cNvSpPr>
            <a:spLocks noChangeArrowheads="1"/>
          </p:cNvSpPr>
          <p:nvPr/>
        </p:nvSpPr>
        <p:spPr bwMode="auto">
          <a:xfrm>
            <a:off x="634261" y="3937462"/>
            <a:ext cx="244774" cy="753775"/>
          </a:xfrm>
          <a:prstGeom prst="chevron">
            <a:avLst>
              <a:gd name="adj" fmla="val 50092"/>
            </a:avLst>
          </a:prstGeom>
          <a:solidFill>
            <a:srgbClr val="8AC9A9"/>
          </a:solidFill>
          <a:ln w="9525">
            <a:solidFill>
              <a:srgbClr val="8AC9A9"/>
            </a:solidFill>
            <a:round/>
            <a:headEnd/>
            <a:tailEnd/>
          </a:ln>
        </p:spPr>
        <p:txBody>
          <a:bodyPr/>
          <a:lstStyle/>
          <a:p>
            <a:endParaRPr lang="it-IT" altLang="it-IT">
              <a:latin typeface="Calibri"/>
              <a:cs typeface="Calibri"/>
            </a:endParaRPr>
          </a:p>
        </p:txBody>
      </p:sp>
      <p:sp>
        <p:nvSpPr>
          <p:cNvPr id="14" name="CasellaDiTesto 27"/>
          <p:cNvSpPr txBox="1">
            <a:spLocks noChangeArrowheads="1"/>
          </p:cNvSpPr>
          <p:nvPr/>
        </p:nvSpPr>
        <p:spPr bwMode="auto">
          <a:xfrm>
            <a:off x="988691" y="3710816"/>
            <a:ext cx="7640806" cy="1366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400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Main metabolite: </a:t>
            </a:r>
            <a:r>
              <a:rPr lang="en-GB" sz="2400" dirty="0" err="1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MBzP</a:t>
            </a:r>
            <a:endParaRPr lang="en-GB" sz="24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400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Minor metabolite </a:t>
            </a:r>
            <a:r>
              <a:rPr lang="en-GB" sz="2400" dirty="0" err="1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MnBP</a:t>
            </a:r>
            <a:r>
              <a:rPr lang="en-GB" sz="2400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(also metabolite of </a:t>
            </a:r>
            <a:r>
              <a:rPr lang="en-GB" sz="2400" dirty="0" err="1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DnBP</a:t>
            </a:r>
            <a:r>
              <a:rPr lang="en-GB" sz="2400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</a:p>
          <a:p>
            <a:pPr>
              <a:lnSpc>
                <a:spcPct val="115000"/>
              </a:lnSpc>
            </a:pPr>
            <a:r>
              <a:rPr lang="en-GB" sz="24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Analytics: HPLC - MS/MS, LOQ: 0.2 </a:t>
            </a:r>
            <a:r>
              <a:rPr lang="en-GB" sz="2400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µg/L; LOD: </a:t>
            </a:r>
            <a:r>
              <a:rPr lang="en-GB" sz="24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0,1 µg/L</a:t>
            </a:r>
          </a:p>
        </p:txBody>
      </p:sp>
      <p:sp>
        <p:nvSpPr>
          <p:cNvPr id="15" name="Mostrina 1"/>
          <p:cNvSpPr>
            <a:spLocks noChangeArrowheads="1"/>
          </p:cNvSpPr>
          <p:nvPr/>
        </p:nvSpPr>
        <p:spPr bwMode="auto">
          <a:xfrm>
            <a:off x="647773" y="5399080"/>
            <a:ext cx="244774" cy="753775"/>
          </a:xfrm>
          <a:prstGeom prst="chevron">
            <a:avLst>
              <a:gd name="adj" fmla="val 50092"/>
            </a:avLst>
          </a:prstGeom>
          <a:solidFill>
            <a:srgbClr val="8AC9A9"/>
          </a:solidFill>
          <a:ln w="9525">
            <a:solidFill>
              <a:srgbClr val="8AC9A9"/>
            </a:solidFill>
            <a:round/>
            <a:headEnd/>
            <a:tailEnd/>
          </a:ln>
        </p:spPr>
        <p:txBody>
          <a:bodyPr/>
          <a:lstStyle/>
          <a:p>
            <a:endParaRPr lang="it-IT" altLang="it-IT">
              <a:latin typeface="Calibri"/>
              <a:cs typeface="Calibri"/>
            </a:endParaRPr>
          </a:p>
        </p:txBody>
      </p:sp>
      <p:sp>
        <p:nvSpPr>
          <p:cNvPr id="16" name="CasellaDiTesto 27"/>
          <p:cNvSpPr txBox="1">
            <a:spLocks noChangeArrowheads="1"/>
          </p:cNvSpPr>
          <p:nvPr/>
        </p:nvSpPr>
        <p:spPr bwMode="auto">
          <a:xfrm>
            <a:off x="988691" y="5413059"/>
            <a:ext cx="8255894" cy="9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en-US" altLang="it-IT" sz="24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Defined urinary excretion </a:t>
            </a:r>
            <a:r>
              <a:rPr lang="en-US" altLang="it-IT" sz="2400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fraction on molar basis: </a:t>
            </a:r>
          </a:p>
          <a:p>
            <a:pPr algn="just"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en-GB" sz="2400" dirty="0" err="1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F</a:t>
            </a:r>
            <a:r>
              <a:rPr lang="en-GB" sz="2400" baseline="-25000" dirty="0" err="1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ue</a:t>
            </a:r>
            <a:r>
              <a:rPr lang="en-GB" sz="2400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(24h): 0,73 (urinary </a:t>
            </a:r>
            <a:r>
              <a:rPr lang="en-GB" sz="2400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MBzP</a:t>
            </a:r>
            <a:r>
              <a:rPr lang="en-GB" sz="2400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US" altLang="it-IT" sz="2400" dirty="0">
              <a:latin typeface="+mj-lt"/>
              <a:cs typeface="Calibri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11409" y="1654409"/>
            <a:ext cx="4311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Study of Anderson </a:t>
            </a:r>
            <a:r>
              <a:rPr lang="en-GB" sz="2400" u="sng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et al., 2001</a:t>
            </a:r>
            <a:r>
              <a:rPr lang="en-GB" sz="24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GB" sz="2400" dirty="0"/>
          </a:p>
        </p:txBody>
      </p:sp>
      <p:sp>
        <p:nvSpPr>
          <p:cNvPr id="19" name="Titolo 5"/>
          <p:cNvSpPr>
            <a:spLocks noGrp="1"/>
          </p:cNvSpPr>
          <p:nvPr>
            <p:ph type="title"/>
          </p:nvPr>
        </p:nvSpPr>
        <p:spPr>
          <a:xfrm>
            <a:off x="620713" y="351617"/>
            <a:ext cx="8064244" cy="404942"/>
          </a:xfrm>
        </p:spPr>
        <p:txBody>
          <a:bodyPr>
            <a:normAutofit fontScale="90000"/>
          </a:bodyPr>
          <a:lstStyle/>
          <a:p>
            <a:r>
              <a:rPr lang="en-GB" noProof="0" dirty="0" smtClean="0"/>
              <a:t>Derivation of HBM-</a:t>
            </a:r>
            <a:r>
              <a:rPr lang="en-GB" noProof="0" dirty="0" err="1" smtClean="0"/>
              <a:t>GV</a:t>
            </a:r>
            <a:r>
              <a:rPr lang="en-GB" baseline="-25000" noProof="0" dirty="0" err="1" smtClean="0"/>
              <a:t>GenPop</a:t>
            </a:r>
            <a:endParaRPr lang="en-GB" baseline="-25000" noProof="0" dirty="0"/>
          </a:p>
        </p:txBody>
      </p:sp>
      <p:sp>
        <p:nvSpPr>
          <p:cNvPr id="20" name="Segnaposto testo 4"/>
          <p:cNvSpPr>
            <a:spLocks noGrp="1"/>
          </p:cNvSpPr>
          <p:nvPr>
            <p:ph type="body" sz="quarter" idx="14"/>
          </p:nvPr>
        </p:nvSpPr>
        <p:spPr>
          <a:xfrm>
            <a:off x="5309937" y="351259"/>
            <a:ext cx="3391557" cy="405300"/>
          </a:xfrm>
        </p:spPr>
        <p:txBody>
          <a:bodyPr>
            <a:normAutofit fontScale="92500" lnSpcReduction="10000"/>
          </a:bodyPr>
          <a:lstStyle/>
          <a:p>
            <a:r>
              <a:rPr lang="en-GB" noProof="0" dirty="0" smtClean="0"/>
              <a:t>Benzyl Butyl Phthalate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965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noProof="0" dirty="0" smtClean="0">
                <a:solidFill>
                  <a:schemeClr val="tx1"/>
                </a:solidFill>
              </a:rPr>
              <a:t>Toxicological profile</a:t>
            </a:r>
            <a:endParaRPr lang="en-GB" b="1" noProof="0" dirty="0">
              <a:solidFill>
                <a:schemeClr val="tx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DB0C-9BEB-4F98-9016-D6547ACC6BB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Mostrina 1"/>
          <p:cNvSpPr>
            <a:spLocks noChangeArrowheads="1"/>
          </p:cNvSpPr>
          <p:nvPr/>
        </p:nvSpPr>
        <p:spPr bwMode="auto">
          <a:xfrm>
            <a:off x="638701" y="1963484"/>
            <a:ext cx="244774" cy="753775"/>
          </a:xfrm>
          <a:prstGeom prst="chevron">
            <a:avLst>
              <a:gd name="adj" fmla="val 50092"/>
            </a:avLst>
          </a:prstGeom>
          <a:solidFill>
            <a:srgbClr val="8AC9A9"/>
          </a:solidFill>
          <a:ln w="9525">
            <a:solidFill>
              <a:srgbClr val="8AC9A9"/>
            </a:solidFill>
            <a:round/>
            <a:headEnd/>
            <a:tailEnd/>
          </a:ln>
        </p:spPr>
        <p:txBody>
          <a:bodyPr/>
          <a:lstStyle/>
          <a:p>
            <a:endParaRPr lang="it-IT" altLang="it-IT">
              <a:latin typeface="Calibri"/>
              <a:cs typeface="Calibri"/>
            </a:endParaRPr>
          </a:p>
        </p:txBody>
      </p:sp>
      <p:sp>
        <p:nvSpPr>
          <p:cNvPr id="11" name="CasellaDiTesto 27"/>
          <p:cNvSpPr txBox="1">
            <a:spLocks noChangeArrowheads="1"/>
          </p:cNvSpPr>
          <p:nvPr/>
        </p:nvSpPr>
        <p:spPr bwMode="auto">
          <a:xfrm>
            <a:off x="993131" y="1891709"/>
            <a:ext cx="764080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en-US" altLang="it-IT" sz="2400" dirty="0" smtClean="0">
                <a:cs typeface="Calibri"/>
              </a:rPr>
              <a:t>EFSA derived a TDI of 0,5 mg/kg </a:t>
            </a:r>
            <a:r>
              <a:rPr lang="en-US" altLang="it-IT" sz="2400" dirty="0" err="1" smtClean="0">
                <a:cs typeface="Calibri"/>
              </a:rPr>
              <a:t>bw</a:t>
            </a:r>
            <a:r>
              <a:rPr lang="en-US" altLang="it-IT" sz="2400" dirty="0" smtClean="0">
                <a:cs typeface="Calibri"/>
              </a:rPr>
              <a:t>/d based on a NOAEL of 50 mg/kg </a:t>
            </a:r>
            <a:r>
              <a:rPr lang="en-US" altLang="it-IT" sz="2400" dirty="0" err="1" smtClean="0">
                <a:cs typeface="Calibri"/>
              </a:rPr>
              <a:t>bw</a:t>
            </a:r>
            <a:r>
              <a:rPr lang="en-US" altLang="it-IT" sz="2400" dirty="0" smtClean="0">
                <a:cs typeface="Calibri"/>
              </a:rPr>
              <a:t> /d derived from the study by </a:t>
            </a:r>
            <a:r>
              <a:rPr lang="en-US" altLang="it-IT" sz="2400" dirty="0" err="1" smtClean="0">
                <a:cs typeface="Calibri"/>
              </a:rPr>
              <a:t>Tyl</a:t>
            </a:r>
            <a:r>
              <a:rPr lang="en-US" altLang="it-IT" sz="2400" dirty="0" smtClean="0">
                <a:cs typeface="Calibri"/>
              </a:rPr>
              <a:t> et al., 2004 </a:t>
            </a:r>
            <a:endParaRPr lang="en-US" altLang="it-IT" sz="2400" dirty="0">
              <a:cs typeface="Calibri"/>
            </a:endParaRPr>
          </a:p>
        </p:txBody>
      </p:sp>
      <p:sp>
        <p:nvSpPr>
          <p:cNvPr id="13" name="Mostrina 1"/>
          <p:cNvSpPr>
            <a:spLocks noChangeArrowheads="1"/>
          </p:cNvSpPr>
          <p:nvPr/>
        </p:nvSpPr>
        <p:spPr bwMode="auto">
          <a:xfrm>
            <a:off x="634261" y="4056749"/>
            <a:ext cx="244774" cy="753775"/>
          </a:xfrm>
          <a:prstGeom prst="chevron">
            <a:avLst>
              <a:gd name="adj" fmla="val 50092"/>
            </a:avLst>
          </a:prstGeom>
          <a:solidFill>
            <a:srgbClr val="8AC9A9"/>
          </a:solidFill>
          <a:ln w="9525">
            <a:solidFill>
              <a:srgbClr val="8AC9A9"/>
            </a:solidFill>
            <a:round/>
            <a:headEnd/>
            <a:tailEnd/>
          </a:ln>
        </p:spPr>
        <p:txBody>
          <a:bodyPr/>
          <a:lstStyle/>
          <a:p>
            <a:endParaRPr lang="it-IT" altLang="it-IT">
              <a:latin typeface="Calibri"/>
              <a:cs typeface="Calibri"/>
            </a:endParaRPr>
          </a:p>
        </p:txBody>
      </p:sp>
      <p:sp>
        <p:nvSpPr>
          <p:cNvPr id="14" name="CasellaDiTesto 27"/>
          <p:cNvSpPr txBox="1">
            <a:spLocks noChangeArrowheads="1"/>
          </p:cNvSpPr>
          <p:nvPr/>
        </p:nvSpPr>
        <p:spPr bwMode="auto">
          <a:xfrm>
            <a:off x="988691" y="3984974"/>
            <a:ext cx="764080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en-US" altLang="it-IT" sz="2400" dirty="0" smtClean="0">
                <a:cs typeface="Calibri"/>
              </a:rPr>
              <a:t>Oral 2-generation dietary study in rats; doses: 0, 50, 250, 750 mg/kg </a:t>
            </a:r>
            <a:r>
              <a:rPr lang="en-US" altLang="it-IT" sz="2400" dirty="0" err="1" smtClean="0">
                <a:cs typeface="Calibri"/>
              </a:rPr>
              <a:t>bw</a:t>
            </a:r>
            <a:r>
              <a:rPr lang="en-US" altLang="it-IT" sz="2400" dirty="0" smtClean="0">
                <a:cs typeface="Calibri"/>
              </a:rPr>
              <a:t> /d</a:t>
            </a:r>
            <a:endParaRPr lang="en-US" altLang="it-IT" sz="2400" dirty="0">
              <a:cs typeface="Calibri"/>
            </a:endParaRPr>
          </a:p>
        </p:txBody>
      </p:sp>
      <p:sp>
        <p:nvSpPr>
          <p:cNvPr id="15" name="Mostrina 1"/>
          <p:cNvSpPr>
            <a:spLocks noChangeArrowheads="1"/>
          </p:cNvSpPr>
          <p:nvPr/>
        </p:nvSpPr>
        <p:spPr bwMode="auto">
          <a:xfrm>
            <a:off x="647773" y="5097016"/>
            <a:ext cx="244774" cy="753775"/>
          </a:xfrm>
          <a:prstGeom prst="chevron">
            <a:avLst>
              <a:gd name="adj" fmla="val 50092"/>
            </a:avLst>
          </a:prstGeom>
          <a:solidFill>
            <a:srgbClr val="8AC9A9"/>
          </a:solidFill>
          <a:ln w="9525">
            <a:solidFill>
              <a:srgbClr val="8AC9A9"/>
            </a:solidFill>
            <a:round/>
            <a:headEnd/>
            <a:tailEnd/>
          </a:ln>
        </p:spPr>
        <p:txBody>
          <a:bodyPr/>
          <a:lstStyle/>
          <a:p>
            <a:endParaRPr lang="it-IT" altLang="it-IT">
              <a:latin typeface="Calibri"/>
              <a:cs typeface="Calibri"/>
            </a:endParaRPr>
          </a:p>
        </p:txBody>
      </p:sp>
      <p:sp>
        <p:nvSpPr>
          <p:cNvPr id="16" name="CasellaDiTesto 27"/>
          <p:cNvSpPr txBox="1">
            <a:spLocks noChangeArrowheads="1"/>
          </p:cNvSpPr>
          <p:nvPr/>
        </p:nvSpPr>
        <p:spPr bwMode="auto">
          <a:xfrm>
            <a:off x="1002203" y="5025241"/>
            <a:ext cx="764080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en-US" altLang="it-IT" sz="2400" dirty="0" smtClean="0">
                <a:cs typeface="Calibri"/>
              </a:rPr>
              <a:t>Key effect: reduced AGD in F1 and F2 male rats at birth at 250 mg/ kg /</a:t>
            </a:r>
            <a:r>
              <a:rPr lang="en-US" altLang="it-IT" sz="2400" dirty="0" err="1" smtClean="0">
                <a:cs typeface="Calibri"/>
              </a:rPr>
              <a:t>bw</a:t>
            </a:r>
            <a:r>
              <a:rPr lang="en-US" altLang="it-IT" sz="2400" dirty="0" smtClean="0">
                <a:cs typeface="Calibri"/>
              </a:rPr>
              <a:t> /d (LOAEL) </a:t>
            </a:r>
            <a:r>
              <a:rPr lang="en-US" altLang="it-IT" sz="2400" dirty="0" smtClean="0">
                <a:cs typeface="Calibri"/>
                <a:sym typeface="Wingdings" panose="05000000000000000000" pitchFamily="2" charset="2"/>
              </a:rPr>
              <a:t></a:t>
            </a:r>
            <a:r>
              <a:rPr lang="en-US" altLang="it-IT" sz="2400" dirty="0" smtClean="0">
                <a:cs typeface="Calibri"/>
              </a:rPr>
              <a:t> NOAEL of 50 mg/kg </a:t>
            </a:r>
            <a:r>
              <a:rPr lang="en-US" altLang="it-IT" sz="2400" dirty="0" err="1" smtClean="0">
                <a:cs typeface="Calibri"/>
              </a:rPr>
              <a:t>bw</a:t>
            </a:r>
            <a:r>
              <a:rPr lang="en-US" altLang="it-IT" sz="2400" dirty="0" smtClean="0">
                <a:cs typeface="Calibri"/>
              </a:rPr>
              <a:t>/d for developmental effects </a:t>
            </a:r>
            <a:r>
              <a:rPr lang="en-US" altLang="it-IT" sz="2400" dirty="0" smtClean="0">
                <a:cs typeface="Calibri"/>
                <a:sym typeface="Wingdings" panose="05000000000000000000" pitchFamily="2" charset="2"/>
              </a:rPr>
              <a:t> Point of Departure (POD)</a:t>
            </a:r>
            <a:endParaRPr lang="en-US" altLang="it-IT" sz="2400" dirty="0">
              <a:cs typeface="Calibri"/>
            </a:endParaRPr>
          </a:p>
        </p:txBody>
      </p:sp>
      <p:sp>
        <p:nvSpPr>
          <p:cNvPr id="17" name="Tijdelijke aanduiding voor voettekst 7">
            <a:extLst>
              <a:ext uri="{FF2B5EF4-FFF2-40B4-BE49-F238E27FC236}">
                <a16:creationId xmlns="" xmlns:a16="http://schemas.microsoft.com/office/drawing/2014/main" id="{3891D1D0-97A4-44C7-990C-6B1555EA1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7834" y="6418192"/>
            <a:ext cx="4625463" cy="365125"/>
          </a:xfrm>
        </p:spPr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 </a:t>
            </a:r>
            <a:r>
              <a:rPr lang="en-US" dirty="0"/>
              <a:t>HBM4EU Training School</a:t>
            </a:r>
            <a:r>
              <a:rPr lang="en-US" dirty="0" smtClean="0"/>
              <a:t>, Brno</a:t>
            </a:r>
            <a:r>
              <a:rPr lang="en-US" dirty="0"/>
              <a:t>, June 17-21, 2019</a:t>
            </a:r>
          </a:p>
          <a:p>
            <a:endParaRPr lang="en-US" dirty="0"/>
          </a:p>
        </p:txBody>
      </p:sp>
      <p:sp>
        <p:nvSpPr>
          <p:cNvPr id="3" name="Rechteck 2"/>
          <p:cNvSpPr/>
          <p:nvPr/>
        </p:nvSpPr>
        <p:spPr>
          <a:xfrm>
            <a:off x="620713" y="3142911"/>
            <a:ext cx="3238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it-IT" sz="2400" u="sng" dirty="0" smtClean="0">
                <a:cs typeface="Calibri"/>
              </a:rPr>
              <a:t>Study of </a:t>
            </a:r>
            <a:r>
              <a:rPr lang="en-US" altLang="it-IT" sz="2400" u="sng" dirty="0" err="1" smtClean="0">
                <a:cs typeface="Calibri"/>
              </a:rPr>
              <a:t>Tyl</a:t>
            </a:r>
            <a:r>
              <a:rPr lang="en-US" altLang="it-IT" sz="2400" u="sng" dirty="0" smtClean="0">
                <a:cs typeface="Calibri"/>
              </a:rPr>
              <a:t> </a:t>
            </a:r>
            <a:r>
              <a:rPr lang="en-US" altLang="it-IT" sz="2400" u="sng" dirty="0">
                <a:cs typeface="Calibri"/>
              </a:rPr>
              <a:t>et al., 2004: </a:t>
            </a:r>
            <a:endParaRPr lang="de-DE" sz="2400" u="sng" dirty="0"/>
          </a:p>
        </p:txBody>
      </p:sp>
      <p:sp>
        <p:nvSpPr>
          <p:cNvPr id="19" name="Titolo 5"/>
          <p:cNvSpPr>
            <a:spLocks noGrp="1"/>
          </p:cNvSpPr>
          <p:nvPr>
            <p:ph type="title"/>
          </p:nvPr>
        </p:nvSpPr>
        <p:spPr>
          <a:xfrm>
            <a:off x="620713" y="351617"/>
            <a:ext cx="8064244" cy="404942"/>
          </a:xfrm>
        </p:spPr>
        <p:txBody>
          <a:bodyPr>
            <a:normAutofit fontScale="90000"/>
          </a:bodyPr>
          <a:lstStyle/>
          <a:p>
            <a:r>
              <a:rPr lang="en-GB" noProof="0" dirty="0" smtClean="0"/>
              <a:t>Derivation of HBM-</a:t>
            </a:r>
            <a:r>
              <a:rPr lang="en-GB" noProof="0" dirty="0" err="1" smtClean="0"/>
              <a:t>GV</a:t>
            </a:r>
            <a:r>
              <a:rPr lang="en-GB" baseline="-25000" noProof="0" dirty="0" err="1" smtClean="0"/>
              <a:t>GenPop</a:t>
            </a:r>
            <a:endParaRPr lang="en-GB" baseline="-25000" noProof="0" dirty="0"/>
          </a:p>
        </p:txBody>
      </p:sp>
      <p:sp>
        <p:nvSpPr>
          <p:cNvPr id="20" name="Segnaposto testo 4"/>
          <p:cNvSpPr>
            <a:spLocks noGrp="1"/>
          </p:cNvSpPr>
          <p:nvPr>
            <p:ph type="body" sz="quarter" idx="14"/>
          </p:nvPr>
        </p:nvSpPr>
        <p:spPr>
          <a:xfrm>
            <a:off x="5309937" y="351259"/>
            <a:ext cx="3391557" cy="405300"/>
          </a:xfrm>
        </p:spPr>
        <p:txBody>
          <a:bodyPr>
            <a:normAutofit fontScale="92500" lnSpcReduction="10000"/>
          </a:bodyPr>
          <a:lstStyle/>
          <a:p>
            <a:r>
              <a:rPr lang="en-GB" noProof="0" dirty="0" smtClean="0"/>
              <a:t>Benzyl Butyl Phthalate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7648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619942" y="909124"/>
            <a:ext cx="8065015" cy="673719"/>
          </a:xfrm>
        </p:spPr>
        <p:txBody>
          <a:bodyPr/>
          <a:lstStyle/>
          <a:p>
            <a:r>
              <a:rPr lang="en-GB" b="1" noProof="0" dirty="0" smtClean="0">
                <a:solidFill>
                  <a:schemeClr val="tx1"/>
                </a:solidFill>
              </a:rPr>
              <a:t>Toxicological profile</a:t>
            </a:r>
            <a:endParaRPr lang="en-GB" b="1" noProof="0" dirty="0">
              <a:solidFill>
                <a:schemeClr val="tx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DB0C-9BEB-4F98-9016-D6547ACC6BB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Mostrina 1"/>
          <p:cNvSpPr>
            <a:spLocks noChangeArrowheads="1"/>
          </p:cNvSpPr>
          <p:nvPr/>
        </p:nvSpPr>
        <p:spPr bwMode="auto">
          <a:xfrm>
            <a:off x="652218" y="1529461"/>
            <a:ext cx="244774" cy="753775"/>
          </a:xfrm>
          <a:prstGeom prst="chevron">
            <a:avLst>
              <a:gd name="adj" fmla="val 50092"/>
            </a:avLst>
          </a:prstGeom>
          <a:solidFill>
            <a:srgbClr val="8AC9A9"/>
          </a:solidFill>
          <a:ln w="9525">
            <a:solidFill>
              <a:srgbClr val="8AC9A9"/>
            </a:solidFill>
            <a:round/>
            <a:headEnd/>
            <a:tailEnd/>
          </a:ln>
        </p:spPr>
        <p:txBody>
          <a:bodyPr/>
          <a:lstStyle/>
          <a:p>
            <a:endParaRPr lang="it-IT" altLang="it-IT">
              <a:latin typeface="Calibri"/>
              <a:cs typeface="Calibri"/>
            </a:endParaRPr>
          </a:p>
        </p:txBody>
      </p:sp>
      <p:sp>
        <p:nvSpPr>
          <p:cNvPr id="17" name="Tijdelijke aanduiding voor voettekst 7">
            <a:extLst>
              <a:ext uri="{FF2B5EF4-FFF2-40B4-BE49-F238E27FC236}">
                <a16:creationId xmlns="" xmlns:a16="http://schemas.microsoft.com/office/drawing/2014/main" id="{3891D1D0-97A4-44C7-990C-6B1555EA1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7834" y="6418192"/>
            <a:ext cx="4625463" cy="365125"/>
          </a:xfrm>
        </p:spPr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 </a:t>
            </a:r>
            <a:r>
              <a:rPr lang="en-US" dirty="0"/>
              <a:t>HBM4EU Training School</a:t>
            </a:r>
            <a:r>
              <a:rPr lang="en-US" dirty="0" smtClean="0"/>
              <a:t>, Brno</a:t>
            </a:r>
            <a:r>
              <a:rPr lang="en-US" dirty="0"/>
              <a:t>, June 17-21, 2019</a:t>
            </a:r>
          </a:p>
          <a:p>
            <a:endParaRPr lang="en-US" dirty="0"/>
          </a:p>
        </p:txBody>
      </p:sp>
      <p:sp>
        <p:nvSpPr>
          <p:cNvPr id="19" name="Titolo 5"/>
          <p:cNvSpPr>
            <a:spLocks noGrp="1"/>
          </p:cNvSpPr>
          <p:nvPr>
            <p:ph type="title"/>
          </p:nvPr>
        </p:nvSpPr>
        <p:spPr>
          <a:xfrm>
            <a:off x="620713" y="351617"/>
            <a:ext cx="8064244" cy="404942"/>
          </a:xfrm>
        </p:spPr>
        <p:txBody>
          <a:bodyPr>
            <a:normAutofit fontScale="90000"/>
          </a:bodyPr>
          <a:lstStyle/>
          <a:p>
            <a:r>
              <a:rPr lang="en-GB" noProof="0" dirty="0" smtClean="0"/>
              <a:t>Derivation of HBM-</a:t>
            </a:r>
            <a:r>
              <a:rPr lang="en-GB" noProof="0" dirty="0" err="1" smtClean="0"/>
              <a:t>GV</a:t>
            </a:r>
            <a:r>
              <a:rPr lang="en-GB" baseline="-25000" noProof="0" dirty="0" err="1" smtClean="0"/>
              <a:t>GenPop</a:t>
            </a:r>
            <a:endParaRPr lang="en-GB" baseline="-25000" noProof="0" dirty="0"/>
          </a:p>
        </p:txBody>
      </p:sp>
      <p:sp>
        <p:nvSpPr>
          <p:cNvPr id="20" name="CasellaDiTesto 27"/>
          <p:cNvSpPr txBox="1">
            <a:spLocks noChangeArrowheads="1"/>
          </p:cNvSpPr>
          <p:nvPr/>
        </p:nvSpPr>
        <p:spPr bwMode="auto">
          <a:xfrm>
            <a:off x="1002208" y="1381698"/>
            <a:ext cx="764080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en-US" altLang="it-IT" sz="2400" dirty="0" smtClean="0">
                <a:cs typeface="Calibri"/>
              </a:rPr>
              <a:t>Restriction Report on 4 phthalates (ECHA &amp; Danish EPA) combined 4 studies to derive an overall NOAEL of 50 mg/kg </a:t>
            </a:r>
            <a:r>
              <a:rPr lang="en-US" altLang="it-IT" sz="2400" dirty="0" err="1" smtClean="0">
                <a:cs typeface="Calibri"/>
              </a:rPr>
              <a:t>bw</a:t>
            </a:r>
            <a:r>
              <a:rPr lang="en-US" altLang="it-IT" sz="2400" dirty="0" smtClean="0">
                <a:cs typeface="Calibri"/>
              </a:rPr>
              <a:t> /d for DNEL setting  </a:t>
            </a:r>
            <a:endParaRPr lang="en-US" altLang="it-IT" sz="2400" dirty="0">
              <a:cs typeface="Calibri"/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414560"/>
              </p:ext>
            </p:extLst>
          </p:nvPr>
        </p:nvGraphicFramePr>
        <p:xfrm>
          <a:off x="397834" y="2622429"/>
          <a:ext cx="8605965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7768"/>
                <a:gridCol w="1266989"/>
                <a:gridCol w="1649477"/>
                <a:gridCol w="2580538"/>
                <a:gridCol w="172119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Authors</a:t>
                      </a:r>
                      <a:r>
                        <a:rPr lang="de-DE" dirty="0" smtClean="0"/>
                        <a:t>/</a:t>
                      </a:r>
                    </a:p>
                    <a:p>
                      <a:pPr algn="ctr"/>
                      <a:r>
                        <a:rPr lang="de-DE" dirty="0" smtClean="0"/>
                        <a:t>Year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Type </a:t>
                      </a:r>
                      <a:r>
                        <a:rPr lang="de-DE" dirty="0" err="1" smtClean="0"/>
                        <a:t>of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study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Doses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Key </a:t>
                      </a:r>
                      <a:r>
                        <a:rPr lang="de-DE" dirty="0" err="1" smtClean="0"/>
                        <a:t>effects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NOAEL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dirty="0" err="1" smtClean="0"/>
                        <a:t>Nagao</a:t>
                      </a:r>
                      <a:r>
                        <a:rPr lang="de-DE" baseline="0" dirty="0" smtClean="0"/>
                        <a:t> et al., 2000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Oral 2-generation study in rats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0, 20,</a:t>
                      </a:r>
                      <a:r>
                        <a:rPr lang="de-DE" baseline="0" dirty="0" smtClean="0"/>
                        <a:t> 100, 500 mg/kg </a:t>
                      </a:r>
                      <a:r>
                        <a:rPr lang="de-DE" baseline="0" dirty="0" err="1" smtClean="0"/>
                        <a:t>bw</a:t>
                      </a:r>
                      <a:r>
                        <a:rPr lang="de-DE" baseline="0" dirty="0" smtClean="0"/>
                        <a:t>/d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u="sng" dirty="0" err="1" smtClean="0"/>
                        <a:t>Developmental</a:t>
                      </a:r>
                      <a:r>
                        <a:rPr lang="de-DE" u="sng" dirty="0" smtClean="0"/>
                        <a:t> </a:t>
                      </a:r>
                      <a:r>
                        <a:rPr lang="de-DE" u="sng" dirty="0" err="1" smtClean="0"/>
                        <a:t>Effects</a:t>
                      </a:r>
                      <a:r>
                        <a:rPr lang="de-DE" u="sng" dirty="0" smtClean="0"/>
                        <a:t>: </a:t>
                      </a:r>
                      <a:r>
                        <a:rPr lang="de-DE" dirty="0" err="1" smtClean="0"/>
                        <a:t>Decreased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body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weight</a:t>
                      </a:r>
                      <a:r>
                        <a:rPr lang="de-DE" baseline="0" dirty="0" smtClean="0"/>
                        <a:t> in F1 </a:t>
                      </a:r>
                      <a:r>
                        <a:rPr lang="de-DE" baseline="0" dirty="0" err="1" smtClean="0"/>
                        <a:t>males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and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females</a:t>
                      </a:r>
                      <a:r>
                        <a:rPr lang="de-DE" baseline="0" dirty="0" smtClean="0"/>
                        <a:t> at 100 mg/kg </a:t>
                      </a:r>
                      <a:r>
                        <a:rPr lang="de-DE" baseline="0" dirty="0" err="1" smtClean="0"/>
                        <a:t>bw</a:t>
                      </a:r>
                      <a:r>
                        <a:rPr lang="de-DE" baseline="0" dirty="0" smtClean="0"/>
                        <a:t>/d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u="sng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u="sng" baseline="0" dirty="0" err="1" smtClean="0"/>
                        <a:t>Effects</a:t>
                      </a:r>
                      <a:r>
                        <a:rPr lang="de-DE" u="sng" baseline="0" dirty="0" smtClean="0"/>
                        <a:t> on </a:t>
                      </a:r>
                      <a:r>
                        <a:rPr lang="de-DE" u="sng" baseline="0" dirty="0" err="1" smtClean="0"/>
                        <a:t>reproductive</a:t>
                      </a:r>
                      <a:r>
                        <a:rPr lang="de-DE" u="sng" baseline="0" dirty="0" smtClean="0"/>
                        <a:t> </a:t>
                      </a:r>
                      <a:r>
                        <a:rPr lang="de-DE" u="sng" baseline="0" dirty="0" err="1" smtClean="0"/>
                        <a:t>organs</a:t>
                      </a:r>
                      <a:r>
                        <a:rPr lang="de-DE" baseline="0" dirty="0" smtClean="0"/>
                        <a:t>: </a:t>
                      </a:r>
                    </a:p>
                    <a:p>
                      <a:pPr algn="l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atrophy of the testis, epididymis, and seminal</a:t>
                      </a:r>
                    </a:p>
                    <a:p>
                      <a:pPr algn="l"/>
                      <a:r>
                        <a:rPr lang="de-DE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Vesicle</a:t>
                      </a:r>
                      <a:r>
                        <a:rPr lang="de-DE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 F1 </a:t>
                      </a:r>
                      <a:r>
                        <a:rPr lang="de-DE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males</a:t>
                      </a:r>
                      <a:r>
                        <a:rPr lang="de-DE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at 500 mg/kg </a:t>
                      </a:r>
                      <a:r>
                        <a:rPr lang="de-DE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bw</a:t>
                      </a:r>
                      <a:r>
                        <a:rPr lang="de-DE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/d &amp; </a:t>
                      </a:r>
                      <a:r>
                        <a:rPr lang="de-DE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reduced</a:t>
                      </a:r>
                      <a:r>
                        <a:rPr lang="de-DE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reproductive</a:t>
                      </a:r>
                      <a:r>
                        <a:rPr lang="de-DE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</a:t>
                      </a:r>
                      <a:r>
                        <a:rPr lang="de-DE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weights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NOAEL for developmental effects = 20 mg/kg </a:t>
                      </a:r>
                      <a:r>
                        <a:rPr lang="en-US" dirty="0" err="1" smtClean="0"/>
                        <a:t>bw</a:t>
                      </a:r>
                      <a:r>
                        <a:rPr lang="en-US" dirty="0" smtClean="0"/>
                        <a:t>/d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 smtClean="0"/>
                    </a:p>
                    <a:p>
                      <a:pPr algn="l"/>
                      <a:r>
                        <a:rPr lang="en-US" dirty="0" smtClean="0"/>
                        <a:t>NOAEL for effects on the reproductive organs in males = 100 mg/kg </a:t>
                      </a:r>
                      <a:r>
                        <a:rPr lang="en-US" dirty="0" err="1" smtClean="0"/>
                        <a:t>bw</a:t>
                      </a:r>
                      <a:r>
                        <a:rPr lang="en-US" dirty="0" smtClean="0"/>
                        <a:t>/d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Segnaposto testo 4"/>
          <p:cNvSpPr>
            <a:spLocks noGrp="1"/>
          </p:cNvSpPr>
          <p:nvPr>
            <p:ph type="body" sz="quarter" idx="14"/>
          </p:nvPr>
        </p:nvSpPr>
        <p:spPr>
          <a:xfrm>
            <a:off x="5309937" y="351259"/>
            <a:ext cx="3391557" cy="405300"/>
          </a:xfrm>
        </p:spPr>
        <p:txBody>
          <a:bodyPr>
            <a:normAutofit fontScale="92500" lnSpcReduction="10000"/>
          </a:bodyPr>
          <a:lstStyle/>
          <a:p>
            <a:r>
              <a:rPr lang="en-GB" noProof="0" dirty="0" smtClean="0"/>
              <a:t>Benzyl Butyl Phthalate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691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DB0C-9BEB-4F98-9016-D6547ACC6BB2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7" name="Tijdelijke aanduiding voor voettekst 7">
            <a:extLst>
              <a:ext uri="{FF2B5EF4-FFF2-40B4-BE49-F238E27FC236}">
                <a16:creationId xmlns="" xmlns:a16="http://schemas.microsoft.com/office/drawing/2014/main" id="{3891D1D0-97A4-44C7-990C-6B1555EA1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7834" y="6446185"/>
            <a:ext cx="4625463" cy="365125"/>
          </a:xfrm>
        </p:spPr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 </a:t>
            </a:r>
            <a:r>
              <a:rPr lang="en-US" dirty="0"/>
              <a:t>HBM4EU Training School</a:t>
            </a:r>
            <a:r>
              <a:rPr lang="en-US" dirty="0" smtClean="0"/>
              <a:t>, Brno</a:t>
            </a:r>
            <a:r>
              <a:rPr lang="en-US" dirty="0"/>
              <a:t>, June 17-21, 2019</a:t>
            </a:r>
          </a:p>
          <a:p>
            <a:endParaRPr lang="en-US" dirty="0"/>
          </a:p>
        </p:txBody>
      </p:sp>
      <p:sp>
        <p:nvSpPr>
          <p:cNvPr id="21" name="Titolo 5"/>
          <p:cNvSpPr>
            <a:spLocks noGrp="1"/>
          </p:cNvSpPr>
          <p:nvPr>
            <p:ph type="title"/>
          </p:nvPr>
        </p:nvSpPr>
        <p:spPr>
          <a:xfrm>
            <a:off x="620713" y="351617"/>
            <a:ext cx="8064244" cy="404942"/>
          </a:xfrm>
        </p:spPr>
        <p:txBody>
          <a:bodyPr>
            <a:normAutofit fontScale="90000"/>
          </a:bodyPr>
          <a:lstStyle/>
          <a:p>
            <a:r>
              <a:rPr lang="en-GB" noProof="0" dirty="0" smtClean="0"/>
              <a:t>Derivation of HBM-</a:t>
            </a:r>
            <a:r>
              <a:rPr lang="en-GB" noProof="0" dirty="0" err="1" smtClean="0"/>
              <a:t>GV</a:t>
            </a:r>
            <a:r>
              <a:rPr lang="en-GB" baseline="-25000" noProof="0" dirty="0" err="1" smtClean="0"/>
              <a:t>GenPop</a:t>
            </a:r>
            <a:endParaRPr lang="en-GB" baseline="-25000" noProof="0" dirty="0"/>
          </a:p>
        </p:txBody>
      </p:sp>
      <p:graphicFrame>
        <p:nvGraphicFramePr>
          <p:cNvPr id="18" name="Tabel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002188"/>
              </p:ext>
            </p:extLst>
          </p:nvPr>
        </p:nvGraphicFramePr>
        <p:xfrm>
          <a:off x="397834" y="1041149"/>
          <a:ext cx="8652381" cy="5340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9289"/>
                <a:gridCol w="1266078"/>
                <a:gridCol w="1207477"/>
                <a:gridCol w="3071446"/>
                <a:gridCol w="2028091"/>
              </a:tblGrid>
              <a:tr h="677227"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Authors</a:t>
                      </a:r>
                      <a:r>
                        <a:rPr lang="de-DE" dirty="0" smtClean="0"/>
                        <a:t>/</a:t>
                      </a:r>
                    </a:p>
                    <a:p>
                      <a:pPr algn="ctr"/>
                      <a:r>
                        <a:rPr lang="de-DE" dirty="0" smtClean="0"/>
                        <a:t>Year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Type </a:t>
                      </a:r>
                      <a:r>
                        <a:rPr lang="de-DE" dirty="0" err="1" smtClean="0"/>
                        <a:t>of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study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Doses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Key </a:t>
                      </a:r>
                      <a:r>
                        <a:rPr lang="de-DE" dirty="0" err="1" smtClean="0"/>
                        <a:t>effects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NOAEL</a:t>
                      </a:r>
                      <a:endParaRPr lang="de-DE" dirty="0"/>
                    </a:p>
                  </a:txBody>
                  <a:tcPr/>
                </a:tc>
              </a:tr>
              <a:tr h="12577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 smtClean="0"/>
                        <a:t>Aso</a:t>
                      </a:r>
                      <a:r>
                        <a:rPr lang="de-DE" dirty="0" smtClean="0"/>
                        <a:t> et al., 2005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Oral 2-generation study in rats</a:t>
                      </a:r>
                    </a:p>
                    <a:p>
                      <a:pPr algn="l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0, 100, 200,</a:t>
                      </a:r>
                      <a:r>
                        <a:rPr lang="de-DE" baseline="0" dirty="0" smtClean="0"/>
                        <a:t> 400 mg/kg </a:t>
                      </a:r>
                      <a:r>
                        <a:rPr lang="de-DE" baseline="0" dirty="0" err="1" smtClean="0"/>
                        <a:t>bw</a:t>
                      </a:r>
                      <a:r>
                        <a:rPr lang="de-DE" baseline="0" dirty="0" smtClean="0"/>
                        <a:t>/d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Change</a:t>
                      </a:r>
                      <a:r>
                        <a:rPr lang="en-US" baseline="0" dirty="0" smtClean="0"/>
                        <a:t> in </a:t>
                      </a:r>
                      <a:r>
                        <a:rPr lang="en-US" dirty="0" err="1" smtClean="0"/>
                        <a:t>anogenital</a:t>
                      </a:r>
                      <a:r>
                        <a:rPr lang="en-US" dirty="0" smtClean="0"/>
                        <a:t> distance (AGD) in F1 females and F2 males at</a:t>
                      </a:r>
                      <a:r>
                        <a:rPr lang="en-US" baseline="0" dirty="0" smtClean="0"/>
                        <a:t> and above 100 mg/kg </a:t>
                      </a:r>
                      <a:r>
                        <a:rPr lang="en-US" baseline="0" dirty="0" err="1" smtClean="0"/>
                        <a:t>bw</a:t>
                      </a:r>
                      <a:r>
                        <a:rPr lang="en-US" baseline="0" dirty="0" smtClean="0"/>
                        <a:t>/d</a:t>
                      </a:r>
                      <a:endParaRPr lang="en-US" dirty="0" smtClean="0"/>
                    </a:p>
                    <a:p>
                      <a:pPr algn="l"/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LOAEL = 100 mg/kg </a:t>
                      </a:r>
                      <a:r>
                        <a:rPr lang="de-DE" dirty="0" err="1" smtClean="0"/>
                        <a:t>bw</a:t>
                      </a:r>
                      <a:r>
                        <a:rPr lang="de-DE" dirty="0" smtClean="0"/>
                        <a:t>/d</a:t>
                      </a:r>
                    </a:p>
                  </a:txBody>
                  <a:tcPr/>
                </a:tc>
              </a:tr>
              <a:tr h="677227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Ahmad et</a:t>
                      </a:r>
                      <a:r>
                        <a:rPr lang="de-DE" baseline="0" dirty="0" smtClean="0"/>
                        <a:t> al., 2014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Oral 1-generation study in rats</a:t>
                      </a:r>
                    </a:p>
                    <a:p>
                      <a:pPr algn="l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0, 4, 20, 100</a:t>
                      </a:r>
                      <a:r>
                        <a:rPr lang="de-DE" baseline="0" dirty="0" smtClean="0"/>
                        <a:t> mg/kg </a:t>
                      </a:r>
                      <a:r>
                        <a:rPr lang="de-DE" baseline="0" dirty="0" err="1" smtClean="0"/>
                        <a:t>bw</a:t>
                      </a:r>
                      <a:r>
                        <a:rPr lang="de-DE" baseline="0" dirty="0" smtClean="0"/>
                        <a:t>/d</a:t>
                      </a:r>
                      <a:endParaRPr lang="de-DE" dirty="0" smtClean="0"/>
                    </a:p>
                    <a:p>
                      <a:pPr algn="l"/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Reduced reproductive</a:t>
                      </a:r>
                      <a:r>
                        <a:rPr lang="en-US" sz="18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organ weights and altered sperm counts and motility at 100 mg/kg </a:t>
                      </a:r>
                      <a:r>
                        <a:rPr lang="en-US" sz="1800" b="0" i="0" u="none" strike="noStrike" baseline="0" noProof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bw</a:t>
                      </a:r>
                      <a:r>
                        <a:rPr lang="en-US" sz="18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/d in F1 male rats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NOAEL</a:t>
                      </a:r>
                      <a:r>
                        <a:rPr lang="de-DE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20 mg/kg </a:t>
                      </a:r>
                      <a:r>
                        <a:rPr lang="de-DE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bw</a:t>
                      </a:r>
                      <a:r>
                        <a:rPr lang="de-DE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/d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772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 smtClean="0"/>
                        <a:t>Tyl</a:t>
                      </a:r>
                      <a:r>
                        <a:rPr lang="de-DE" dirty="0" smtClean="0"/>
                        <a:t> et al., 2004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Oral 2-generation dietary study in rats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it-IT" sz="1800" dirty="0" smtClean="0">
                          <a:cs typeface="Calibri"/>
                        </a:rPr>
                        <a:t>~ 0, 50, 250, 750 mg/kg </a:t>
                      </a:r>
                      <a:r>
                        <a:rPr lang="en-US" altLang="it-IT" sz="1800" dirty="0" err="1" smtClean="0">
                          <a:cs typeface="Calibri"/>
                        </a:rPr>
                        <a:t>bw</a:t>
                      </a:r>
                      <a:r>
                        <a:rPr lang="en-US" altLang="it-IT" sz="1800" dirty="0" smtClean="0">
                          <a:cs typeface="Calibri"/>
                        </a:rPr>
                        <a:t> /d</a:t>
                      </a:r>
                    </a:p>
                    <a:p>
                      <a:pPr algn="l"/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u="sng" noProof="0" dirty="0" smtClean="0"/>
                        <a:t>Developmental Effect</a:t>
                      </a:r>
                      <a:r>
                        <a:rPr lang="de-DE" u="sng" dirty="0" smtClean="0"/>
                        <a:t>: </a:t>
                      </a:r>
                    </a:p>
                    <a:p>
                      <a:pPr algn="l"/>
                      <a:r>
                        <a:rPr lang="en-US" dirty="0" smtClean="0"/>
                        <a:t>dose-related significant reduction in absolute and adjusted AGD in both F1</a:t>
                      </a:r>
                    </a:p>
                    <a:p>
                      <a:pPr algn="l"/>
                      <a:r>
                        <a:rPr lang="en-US" dirty="0" smtClean="0"/>
                        <a:t>and F2 offspring from 250 mg/kg </a:t>
                      </a:r>
                      <a:r>
                        <a:rPr lang="en-US" dirty="0" err="1" smtClean="0"/>
                        <a:t>bw</a:t>
                      </a:r>
                      <a:r>
                        <a:rPr lang="en-US" dirty="0" smtClean="0"/>
                        <a:t>/day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noProof="0" dirty="0" smtClean="0"/>
                        <a:t>NOAEL</a:t>
                      </a:r>
                      <a:r>
                        <a:rPr lang="en-US" baseline="0" noProof="0" dirty="0" smtClean="0"/>
                        <a:t> for developmental effects = 50 mg/kg </a:t>
                      </a:r>
                      <a:r>
                        <a:rPr lang="en-US" baseline="0" noProof="0" dirty="0" err="1" smtClean="0"/>
                        <a:t>bw</a:t>
                      </a:r>
                      <a:r>
                        <a:rPr lang="en-US" baseline="0" noProof="0" dirty="0" smtClean="0"/>
                        <a:t>/ d</a:t>
                      </a:r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Segnaposto testo 4"/>
          <p:cNvSpPr>
            <a:spLocks noGrp="1"/>
          </p:cNvSpPr>
          <p:nvPr>
            <p:ph type="body" sz="quarter" idx="14"/>
          </p:nvPr>
        </p:nvSpPr>
        <p:spPr>
          <a:xfrm>
            <a:off x="5309937" y="351259"/>
            <a:ext cx="3391557" cy="405300"/>
          </a:xfrm>
        </p:spPr>
        <p:txBody>
          <a:bodyPr>
            <a:normAutofit fontScale="92500" lnSpcReduction="10000"/>
          </a:bodyPr>
          <a:lstStyle/>
          <a:p>
            <a:r>
              <a:rPr lang="en-GB" noProof="0" dirty="0" smtClean="0"/>
              <a:t>Benzyl Butyl Phthalate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348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noProof="0" dirty="0" smtClean="0">
                <a:solidFill>
                  <a:schemeClr val="tx1"/>
                </a:solidFill>
              </a:rPr>
              <a:t>Toxicological profile - Summary</a:t>
            </a:r>
            <a:endParaRPr lang="en-GB" b="1" noProof="0" dirty="0">
              <a:solidFill>
                <a:schemeClr val="tx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DB0C-9BEB-4F98-9016-D6547ACC6BB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3" name="Mostrina 1"/>
          <p:cNvSpPr>
            <a:spLocks noChangeArrowheads="1"/>
          </p:cNvSpPr>
          <p:nvPr/>
        </p:nvSpPr>
        <p:spPr bwMode="auto">
          <a:xfrm>
            <a:off x="482930" y="3480439"/>
            <a:ext cx="244774" cy="753775"/>
          </a:xfrm>
          <a:prstGeom prst="chevron">
            <a:avLst>
              <a:gd name="adj" fmla="val 50092"/>
            </a:avLst>
          </a:prstGeom>
          <a:solidFill>
            <a:srgbClr val="8AC9A9"/>
          </a:solidFill>
          <a:ln w="9525">
            <a:solidFill>
              <a:srgbClr val="8AC9A9"/>
            </a:solidFill>
            <a:round/>
            <a:headEnd/>
            <a:tailEnd/>
          </a:ln>
        </p:spPr>
        <p:txBody>
          <a:bodyPr/>
          <a:lstStyle/>
          <a:p>
            <a:endParaRPr lang="it-IT" altLang="it-IT">
              <a:latin typeface="Calibri"/>
              <a:cs typeface="Calibri"/>
            </a:endParaRPr>
          </a:p>
        </p:txBody>
      </p:sp>
      <p:sp>
        <p:nvSpPr>
          <p:cNvPr id="14" name="CasellaDiTesto 27"/>
          <p:cNvSpPr txBox="1">
            <a:spLocks noChangeArrowheads="1"/>
          </p:cNvSpPr>
          <p:nvPr/>
        </p:nvSpPr>
        <p:spPr bwMode="auto">
          <a:xfrm>
            <a:off x="837360" y="3408664"/>
            <a:ext cx="764080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en-US" altLang="it-IT" sz="2400" dirty="0" smtClean="0">
                <a:cs typeface="Calibri"/>
              </a:rPr>
              <a:t>NOAEL as POD is reasonable for deriving a TDI of 0,5 mg/ kg </a:t>
            </a:r>
            <a:r>
              <a:rPr lang="en-US" altLang="it-IT" sz="2400" dirty="0" err="1" smtClean="0">
                <a:cs typeface="Calibri"/>
              </a:rPr>
              <a:t>bw</a:t>
            </a:r>
            <a:r>
              <a:rPr lang="en-US" altLang="it-IT" sz="2400" dirty="0" smtClean="0">
                <a:cs typeface="Calibri"/>
              </a:rPr>
              <a:t> /d</a:t>
            </a:r>
            <a:endParaRPr lang="en-US" altLang="it-IT" sz="2400" dirty="0">
              <a:cs typeface="Calibri"/>
            </a:endParaRPr>
          </a:p>
        </p:txBody>
      </p:sp>
      <p:sp>
        <p:nvSpPr>
          <p:cNvPr id="15" name="Mostrina 1"/>
          <p:cNvSpPr>
            <a:spLocks noChangeArrowheads="1"/>
          </p:cNvSpPr>
          <p:nvPr/>
        </p:nvSpPr>
        <p:spPr bwMode="auto">
          <a:xfrm>
            <a:off x="498483" y="2338394"/>
            <a:ext cx="244774" cy="753775"/>
          </a:xfrm>
          <a:prstGeom prst="chevron">
            <a:avLst>
              <a:gd name="adj" fmla="val 50092"/>
            </a:avLst>
          </a:prstGeom>
          <a:solidFill>
            <a:srgbClr val="8AC9A9"/>
          </a:solidFill>
          <a:ln w="9525">
            <a:solidFill>
              <a:srgbClr val="8AC9A9"/>
            </a:solidFill>
            <a:round/>
            <a:headEnd/>
            <a:tailEnd/>
          </a:ln>
        </p:spPr>
        <p:txBody>
          <a:bodyPr/>
          <a:lstStyle/>
          <a:p>
            <a:endParaRPr lang="it-IT" altLang="it-IT">
              <a:latin typeface="Calibri"/>
              <a:cs typeface="Calibri"/>
            </a:endParaRPr>
          </a:p>
        </p:txBody>
      </p:sp>
      <p:sp>
        <p:nvSpPr>
          <p:cNvPr id="16" name="CasellaDiTesto 27"/>
          <p:cNvSpPr txBox="1">
            <a:spLocks noChangeArrowheads="1"/>
          </p:cNvSpPr>
          <p:nvPr/>
        </p:nvSpPr>
        <p:spPr bwMode="auto">
          <a:xfrm>
            <a:off x="852913" y="2266619"/>
            <a:ext cx="764080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en-US" altLang="it-IT" sz="2400" dirty="0" smtClean="0">
                <a:cs typeface="Calibri"/>
              </a:rPr>
              <a:t>Most sensitive effects</a:t>
            </a:r>
            <a:r>
              <a:rPr lang="en-US" altLang="it-IT" sz="2400" dirty="0">
                <a:cs typeface="Calibri"/>
              </a:rPr>
              <a:t> </a:t>
            </a:r>
            <a:r>
              <a:rPr lang="en-US" altLang="it-IT" sz="2400" dirty="0" smtClean="0">
                <a:cs typeface="Calibri"/>
              </a:rPr>
              <a:t>are observed mainly in male reproductive system by anti-androgenic activity of </a:t>
            </a:r>
            <a:r>
              <a:rPr lang="en-US" altLang="it-IT" sz="2400" dirty="0" err="1" smtClean="0">
                <a:cs typeface="Calibri"/>
              </a:rPr>
              <a:t>BBzP</a:t>
            </a:r>
            <a:endParaRPr lang="en-US" altLang="it-IT" sz="2400" dirty="0">
              <a:cs typeface="Calibri"/>
            </a:endParaRPr>
          </a:p>
        </p:txBody>
      </p:sp>
      <p:sp>
        <p:nvSpPr>
          <p:cNvPr id="17" name="Tijdelijke aanduiding voor voettekst 7">
            <a:extLst>
              <a:ext uri="{FF2B5EF4-FFF2-40B4-BE49-F238E27FC236}">
                <a16:creationId xmlns="" xmlns:a16="http://schemas.microsoft.com/office/drawing/2014/main" id="{3891D1D0-97A4-44C7-990C-6B1555EA1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7834" y="6446185"/>
            <a:ext cx="4625463" cy="365125"/>
          </a:xfrm>
        </p:spPr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 </a:t>
            </a:r>
            <a:r>
              <a:rPr lang="en-US" dirty="0"/>
              <a:t>HBM4EU Training School</a:t>
            </a:r>
            <a:r>
              <a:rPr lang="en-US" dirty="0" smtClean="0"/>
              <a:t>, Brno</a:t>
            </a:r>
            <a:r>
              <a:rPr lang="en-US" dirty="0"/>
              <a:t>, June 17-21, 2019</a:t>
            </a:r>
          </a:p>
          <a:p>
            <a:endParaRPr lang="en-US" dirty="0"/>
          </a:p>
        </p:txBody>
      </p:sp>
      <p:sp>
        <p:nvSpPr>
          <p:cNvPr id="19" name="Titolo 5"/>
          <p:cNvSpPr>
            <a:spLocks noGrp="1"/>
          </p:cNvSpPr>
          <p:nvPr>
            <p:ph type="title"/>
          </p:nvPr>
        </p:nvSpPr>
        <p:spPr>
          <a:xfrm>
            <a:off x="620713" y="351617"/>
            <a:ext cx="8064244" cy="404942"/>
          </a:xfrm>
        </p:spPr>
        <p:txBody>
          <a:bodyPr>
            <a:normAutofit fontScale="90000"/>
          </a:bodyPr>
          <a:lstStyle/>
          <a:p>
            <a:r>
              <a:rPr lang="en-GB" noProof="0" dirty="0" smtClean="0"/>
              <a:t>Derivation of HBM-</a:t>
            </a:r>
            <a:r>
              <a:rPr lang="en-GB" noProof="0" dirty="0" err="1" smtClean="0"/>
              <a:t>GV</a:t>
            </a:r>
            <a:r>
              <a:rPr lang="en-GB" baseline="-25000" noProof="0" dirty="0" err="1" smtClean="0"/>
              <a:t>GenPop</a:t>
            </a:r>
            <a:endParaRPr lang="en-GB" baseline="-25000" noProof="0" dirty="0"/>
          </a:p>
        </p:txBody>
      </p:sp>
      <p:sp>
        <p:nvSpPr>
          <p:cNvPr id="24" name="Mostrina 1"/>
          <p:cNvSpPr>
            <a:spLocks noChangeArrowheads="1"/>
          </p:cNvSpPr>
          <p:nvPr/>
        </p:nvSpPr>
        <p:spPr bwMode="auto">
          <a:xfrm>
            <a:off x="482930" y="4714836"/>
            <a:ext cx="244774" cy="753775"/>
          </a:xfrm>
          <a:prstGeom prst="chevron">
            <a:avLst>
              <a:gd name="adj" fmla="val 50092"/>
            </a:avLst>
          </a:prstGeom>
          <a:solidFill>
            <a:srgbClr val="8AC9A9"/>
          </a:solidFill>
          <a:ln w="9525">
            <a:solidFill>
              <a:srgbClr val="8AC9A9"/>
            </a:solidFill>
            <a:round/>
            <a:headEnd/>
            <a:tailEnd/>
          </a:ln>
        </p:spPr>
        <p:txBody>
          <a:bodyPr/>
          <a:lstStyle/>
          <a:p>
            <a:endParaRPr lang="it-IT" altLang="it-IT">
              <a:latin typeface="Calibri"/>
              <a:cs typeface="Calibri"/>
            </a:endParaRPr>
          </a:p>
        </p:txBody>
      </p:sp>
      <p:sp>
        <p:nvSpPr>
          <p:cNvPr id="25" name="CasellaDiTesto 27"/>
          <p:cNvSpPr txBox="1">
            <a:spLocks noChangeArrowheads="1"/>
          </p:cNvSpPr>
          <p:nvPr/>
        </p:nvSpPr>
        <p:spPr bwMode="auto">
          <a:xfrm>
            <a:off x="837360" y="4643061"/>
            <a:ext cx="764080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en-US" altLang="it-IT" sz="2400" dirty="0" smtClean="0">
                <a:cs typeface="Calibri"/>
              </a:rPr>
              <a:t>Uncertainties remain as other endpoints were not assessed for </a:t>
            </a:r>
            <a:r>
              <a:rPr lang="en-US" altLang="it-IT" sz="2400" dirty="0" err="1" smtClean="0">
                <a:cs typeface="Calibri"/>
              </a:rPr>
              <a:t>BBzP</a:t>
            </a:r>
            <a:r>
              <a:rPr lang="en-US" altLang="it-IT" sz="2400" dirty="0" smtClean="0">
                <a:cs typeface="Calibri"/>
              </a:rPr>
              <a:t> (but seen in other phthalates with similar potency)</a:t>
            </a:r>
            <a:endParaRPr lang="en-US" altLang="it-IT" sz="2400" dirty="0">
              <a:cs typeface="Calibri"/>
            </a:endParaRPr>
          </a:p>
        </p:txBody>
      </p:sp>
      <p:sp>
        <p:nvSpPr>
          <p:cNvPr id="20" name="Segnaposto testo 4"/>
          <p:cNvSpPr>
            <a:spLocks noGrp="1"/>
          </p:cNvSpPr>
          <p:nvPr>
            <p:ph type="body" sz="quarter" idx="14"/>
          </p:nvPr>
        </p:nvSpPr>
        <p:spPr>
          <a:xfrm>
            <a:off x="5309937" y="351259"/>
            <a:ext cx="3391557" cy="405300"/>
          </a:xfrm>
        </p:spPr>
        <p:txBody>
          <a:bodyPr>
            <a:normAutofit fontScale="92500" lnSpcReduction="10000"/>
          </a:bodyPr>
          <a:lstStyle/>
          <a:p>
            <a:r>
              <a:rPr lang="en-GB" noProof="0" dirty="0" smtClean="0"/>
              <a:t>Benzyl Butyl Phthalate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2748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noProof="0" dirty="0" smtClean="0">
                <a:solidFill>
                  <a:schemeClr val="tx1"/>
                </a:solidFill>
              </a:rPr>
              <a:t>Toxicological profile – What to look at</a:t>
            </a:r>
            <a:endParaRPr lang="en-GB" b="1" noProof="0" dirty="0">
              <a:solidFill>
                <a:schemeClr val="tx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DB0C-9BEB-4F98-9016-D6547ACC6BB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3" name="Mostrina 1"/>
          <p:cNvSpPr>
            <a:spLocks noChangeArrowheads="1"/>
          </p:cNvSpPr>
          <p:nvPr/>
        </p:nvSpPr>
        <p:spPr bwMode="auto">
          <a:xfrm>
            <a:off x="620713" y="3107689"/>
            <a:ext cx="244774" cy="753775"/>
          </a:xfrm>
          <a:prstGeom prst="chevron">
            <a:avLst>
              <a:gd name="adj" fmla="val 50092"/>
            </a:avLst>
          </a:prstGeom>
          <a:solidFill>
            <a:srgbClr val="8AC9A9"/>
          </a:solidFill>
          <a:ln w="9525">
            <a:solidFill>
              <a:srgbClr val="8AC9A9"/>
            </a:solidFill>
            <a:round/>
            <a:headEnd/>
            <a:tailEnd/>
          </a:ln>
        </p:spPr>
        <p:txBody>
          <a:bodyPr/>
          <a:lstStyle/>
          <a:p>
            <a:endParaRPr lang="it-IT" altLang="it-IT">
              <a:latin typeface="Calibri"/>
              <a:cs typeface="Calibri"/>
            </a:endParaRPr>
          </a:p>
        </p:txBody>
      </p:sp>
      <p:sp>
        <p:nvSpPr>
          <p:cNvPr id="14" name="CasellaDiTesto 27"/>
          <p:cNvSpPr txBox="1">
            <a:spLocks noChangeArrowheads="1"/>
          </p:cNvSpPr>
          <p:nvPr/>
        </p:nvSpPr>
        <p:spPr bwMode="auto">
          <a:xfrm>
            <a:off x="988655" y="3253743"/>
            <a:ext cx="76408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en-US" altLang="it-IT" sz="2400" dirty="0" smtClean="0">
                <a:cs typeface="Calibri"/>
              </a:rPr>
              <a:t>Dose range selected appropriate</a:t>
            </a:r>
            <a:endParaRPr lang="en-US" altLang="it-IT" sz="2400" dirty="0">
              <a:cs typeface="Calibri"/>
            </a:endParaRPr>
          </a:p>
        </p:txBody>
      </p:sp>
      <p:sp>
        <p:nvSpPr>
          <p:cNvPr id="15" name="Mostrina 1"/>
          <p:cNvSpPr>
            <a:spLocks noChangeArrowheads="1"/>
          </p:cNvSpPr>
          <p:nvPr/>
        </p:nvSpPr>
        <p:spPr bwMode="auto">
          <a:xfrm>
            <a:off x="647773" y="4173286"/>
            <a:ext cx="244774" cy="753775"/>
          </a:xfrm>
          <a:prstGeom prst="chevron">
            <a:avLst>
              <a:gd name="adj" fmla="val 50092"/>
            </a:avLst>
          </a:prstGeom>
          <a:solidFill>
            <a:srgbClr val="8AC9A9"/>
          </a:solidFill>
          <a:ln w="9525">
            <a:solidFill>
              <a:srgbClr val="8AC9A9"/>
            </a:solidFill>
            <a:round/>
            <a:headEnd/>
            <a:tailEnd/>
          </a:ln>
        </p:spPr>
        <p:txBody>
          <a:bodyPr/>
          <a:lstStyle/>
          <a:p>
            <a:endParaRPr lang="it-IT" altLang="it-IT">
              <a:latin typeface="Calibri"/>
              <a:cs typeface="Calibri"/>
            </a:endParaRPr>
          </a:p>
        </p:txBody>
      </p:sp>
      <p:sp>
        <p:nvSpPr>
          <p:cNvPr id="16" name="CasellaDiTesto 27"/>
          <p:cNvSpPr txBox="1">
            <a:spLocks noChangeArrowheads="1"/>
          </p:cNvSpPr>
          <p:nvPr/>
        </p:nvSpPr>
        <p:spPr bwMode="auto">
          <a:xfrm>
            <a:off x="1002203" y="4101511"/>
            <a:ext cx="764080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en-US" altLang="it-IT" sz="2400" dirty="0" smtClean="0">
                <a:cs typeface="Calibri"/>
              </a:rPr>
              <a:t>Exposure in the time period where critical effect can be observed</a:t>
            </a:r>
            <a:endParaRPr lang="en-US" altLang="it-IT" sz="2400" dirty="0">
              <a:cs typeface="Calibri"/>
            </a:endParaRPr>
          </a:p>
        </p:txBody>
      </p:sp>
      <p:sp>
        <p:nvSpPr>
          <p:cNvPr id="17" name="Tijdelijke aanduiding voor voettekst 7">
            <a:extLst>
              <a:ext uri="{FF2B5EF4-FFF2-40B4-BE49-F238E27FC236}">
                <a16:creationId xmlns="" xmlns:a16="http://schemas.microsoft.com/office/drawing/2014/main" id="{3891D1D0-97A4-44C7-990C-6B1555EA1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7834" y="6446185"/>
            <a:ext cx="4625463" cy="365125"/>
          </a:xfrm>
        </p:spPr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 </a:t>
            </a:r>
            <a:r>
              <a:rPr lang="en-US" dirty="0"/>
              <a:t>HBM4EU Training School</a:t>
            </a:r>
            <a:r>
              <a:rPr lang="en-US" dirty="0" smtClean="0"/>
              <a:t>, Brno</a:t>
            </a:r>
            <a:r>
              <a:rPr lang="en-US" dirty="0"/>
              <a:t>, June 17-21, 2019</a:t>
            </a:r>
          </a:p>
          <a:p>
            <a:endParaRPr lang="en-US" dirty="0"/>
          </a:p>
        </p:txBody>
      </p:sp>
      <p:sp>
        <p:nvSpPr>
          <p:cNvPr id="11" name="Mostrina 1"/>
          <p:cNvSpPr>
            <a:spLocks noChangeArrowheads="1"/>
          </p:cNvSpPr>
          <p:nvPr/>
        </p:nvSpPr>
        <p:spPr bwMode="auto">
          <a:xfrm>
            <a:off x="637369" y="2016451"/>
            <a:ext cx="244774" cy="753775"/>
          </a:xfrm>
          <a:prstGeom prst="chevron">
            <a:avLst>
              <a:gd name="adj" fmla="val 50092"/>
            </a:avLst>
          </a:prstGeom>
          <a:solidFill>
            <a:srgbClr val="8AC9A9"/>
          </a:solidFill>
          <a:ln w="9525">
            <a:solidFill>
              <a:srgbClr val="8AC9A9"/>
            </a:solidFill>
            <a:round/>
            <a:headEnd/>
            <a:tailEnd/>
          </a:ln>
        </p:spPr>
        <p:txBody>
          <a:bodyPr/>
          <a:lstStyle/>
          <a:p>
            <a:endParaRPr lang="it-IT" altLang="it-IT">
              <a:latin typeface="Calibri"/>
              <a:cs typeface="Calibri"/>
            </a:endParaRPr>
          </a:p>
        </p:txBody>
      </p:sp>
      <p:sp>
        <p:nvSpPr>
          <p:cNvPr id="12" name="CasellaDiTesto 27"/>
          <p:cNvSpPr txBox="1">
            <a:spLocks noChangeArrowheads="1"/>
          </p:cNvSpPr>
          <p:nvPr/>
        </p:nvSpPr>
        <p:spPr bwMode="auto">
          <a:xfrm>
            <a:off x="1005311" y="2162505"/>
            <a:ext cx="76408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en-US" altLang="it-IT" sz="2400" dirty="0" smtClean="0">
                <a:cs typeface="Calibri"/>
              </a:rPr>
              <a:t>Quality of key studies selected (e.g. OECD guideline study) </a:t>
            </a:r>
            <a:endParaRPr lang="en-US" altLang="it-IT" sz="2400" dirty="0">
              <a:cs typeface="Calibri"/>
            </a:endParaRPr>
          </a:p>
        </p:txBody>
      </p:sp>
      <p:sp>
        <p:nvSpPr>
          <p:cNvPr id="18" name="Mostrina 1"/>
          <p:cNvSpPr>
            <a:spLocks noChangeArrowheads="1"/>
          </p:cNvSpPr>
          <p:nvPr/>
        </p:nvSpPr>
        <p:spPr bwMode="auto">
          <a:xfrm>
            <a:off x="647773" y="5254417"/>
            <a:ext cx="244774" cy="753775"/>
          </a:xfrm>
          <a:prstGeom prst="chevron">
            <a:avLst>
              <a:gd name="adj" fmla="val 50092"/>
            </a:avLst>
          </a:prstGeom>
          <a:solidFill>
            <a:srgbClr val="8AC9A9"/>
          </a:solidFill>
          <a:ln w="9525">
            <a:solidFill>
              <a:srgbClr val="8AC9A9"/>
            </a:solidFill>
            <a:round/>
            <a:headEnd/>
            <a:tailEnd/>
          </a:ln>
        </p:spPr>
        <p:txBody>
          <a:bodyPr/>
          <a:lstStyle/>
          <a:p>
            <a:endParaRPr lang="it-IT" altLang="it-IT">
              <a:latin typeface="Calibri"/>
              <a:cs typeface="Calibri"/>
            </a:endParaRPr>
          </a:p>
        </p:txBody>
      </p:sp>
      <p:sp>
        <p:nvSpPr>
          <p:cNvPr id="19" name="CasellaDiTesto 27"/>
          <p:cNvSpPr txBox="1">
            <a:spLocks noChangeArrowheads="1"/>
          </p:cNvSpPr>
          <p:nvPr/>
        </p:nvSpPr>
        <p:spPr bwMode="auto">
          <a:xfrm>
            <a:off x="1015715" y="5400471"/>
            <a:ext cx="76408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en-US" altLang="it-IT" sz="2400" dirty="0" smtClean="0">
                <a:cs typeface="Calibri"/>
              </a:rPr>
              <a:t>Appropriate study design for relevant endpoints</a:t>
            </a:r>
            <a:endParaRPr lang="en-US" altLang="it-IT" sz="2400" dirty="0">
              <a:cs typeface="Calibri"/>
            </a:endParaRPr>
          </a:p>
        </p:txBody>
      </p:sp>
      <p:sp>
        <p:nvSpPr>
          <p:cNvPr id="21" name="Titolo 5"/>
          <p:cNvSpPr>
            <a:spLocks noGrp="1"/>
          </p:cNvSpPr>
          <p:nvPr>
            <p:ph type="title"/>
          </p:nvPr>
        </p:nvSpPr>
        <p:spPr>
          <a:xfrm>
            <a:off x="620713" y="351617"/>
            <a:ext cx="8064244" cy="404942"/>
          </a:xfrm>
        </p:spPr>
        <p:txBody>
          <a:bodyPr>
            <a:normAutofit fontScale="90000"/>
          </a:bodyPr>
          <a:lstStyle/>
          <a:p>
            <a:r>
              <a:rPr lang="en-GB" noProof="0" dirty="0" smtClean="0"/>
              <a:t>Derivation of HBM-</a:t>
            </a:r>
            <a:r>
              <a:rPr lang="en-GB" noProof="0" dirty="0" err="1" smtClean="0"/>
              <a:t>GV</a:t>
            </a:r>
            <a:r>
              <a:rPr lang="en-GB" baseline="-25000" noProof="0" dirty="0" err="1" smtClean="0"/>
              <a:t>GenPop</a:t>
            </a:r>
            <a:endParaRPr lang="en-GB" baseline="-25000" noProof="0" dirty="0"/>
          </a:p>
        </p:txBody>
      </p:sp>
      <p:sp>
        <p:nvSpPr>
          <p:cNvPr id="22" name="Segnaposto testo 4"/>
          <p:cNvSpPr>
            <a:spLocks noGrp="1"/>
          </p:cNvSpPr>
          <p:nvPr>
            <p:ph type="body" sz="quarter" idx="14"/>
          </p:nvPr>
        </p:nvSpPr>
        <p:spPr>
          <a:xfrm>
            <a:off x="5309937" y="351259"/>
            <a:ext cx="3391557" cy="405300"/>
          </a:xfrm>
        </p:spPr>
        <p:txBody>
          <a:bodyPr>
            <a:normAutofit fontScale="92500" lnSpcReduction="10000"/>
          </a:bodyPr>
          <a:lstStyle/>
          <a:p>
            <a:r>
              <a:rPr lang="en-GB" noProof="0" dirty="0" smtClean="0"/>
              <a:t>Benzyl Butyl Phthalate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2676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DB0C-9BEB-4F98-9016-D6547ACC6BB2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Tijdelijke aanduiding voor voettekst 7">
            <a:extLst>
              <a:ext uri="{FF2B5EF4-FFF2-40B4-BE49-F238E27FC236}">
                <a16:creationId xmlns="" xmlns:a16="http://schemas.microsoft.com/office/drawing/2014/main" id="{AA5C923B-0D93-41C4-A695-81180E9B9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573" y="6528644"/>
            <a:ext cx="4625463" cy="365125"/>
          </a:xfrm>
        </p:spPr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 </a:t>
            </a:r>
            <a:r>
              <a:rPr lang="en-US" dirty="0"/>
              <a:t>HBM4EU Training School</a:t>
            </a:r>
            <a:r>
              <a:rPr lang="en-US" dirty="0" smtClean="0"/>
              <a:t>, Brno</a:t>
            </a:r>
            <a:r>
              <a:rPr lang="en-US" dirty="0"/>
              <a:t>, June 17-21, 2019</a:t>
            </a:r>
          </a:p>
          <a:p>
            <a:endParaRPr lang="en-US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342665" y="1243372"/>
            <a:ext cx="8689278" cy="5532056"/>
            <a:chOff x="795464" y="1174572"/>
            <a:chExt cx="8162758" cy="5374967"/>
          </a:xfrm>
        </p:grpSpPr>
        <p:sp>
          <p:nvSpPr>
            <p:cNvPr id="9" name="ZoneTexte 9"/>
            <p:cNvSpPr txBox="1"/>
            <p:nvPr/>
          </p:nvSpPr>
          <p:spPr>
            <a:xfrm>
              <a:off x="5974505" y="6302833"/>
              <a:ext cx="1958102" cy="246706"/>
            </a:xfrm>
            <a:prstGeom prst="rect">
              <a:avLst/>
            </a:prstGeom>
            <a:noFill/>
            <a:ln w="19050">
              <a:solidFill>
                <a:schemeClr val="bg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dirty="0" err="1" smtClean="0"/>
                <a:t>Adapted</a:t>
              </a:r>
              <a:r>
                <a:rPr lang="fr-FR" sz="1050" dirty="0" smtClean="0"/>
                <a:t> </a:t>
              </a:r>
              <a:r>
                <a:rPr lang="fr-FR" sz="1050" dirty="0"/>
                <a:t>from </a:t>
              </a:r>
              <a:r>
                <a:rPr lang="fr-FR" sz="1050" dirty="0" err="1"/>
                <a:t>Aylward</a:t>
              </a:r>
              <a:r>
                <a:rPr lang="fr-FR" sz="1050" dirty="0"/>
                <a:t> </a:t>
              </a:r>
              <a:r>
                <a:rPr lang="fr-FR" sz="1050" i="1" dirty="0"/>
                <a:t>et al. </a:t>
              </a:r>
              <a:r>
                <a:rPr lang="fr-FR" sz="1050" dirty="0"/>
                <a:t>2009</a:t>
              </a:r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1209279" y="1174572"/>
              <a:ext cx="1502796" cy="369332"/>
            </a:xfrm>
            <a:prstGeom prst="rect">
              <a:avLst/>
            </a:prstGeom>
            <a:noFill/>
            <a:ln w="19050">
              <a:solidFill>
                <a:schemeClr val="bg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 err="1"/>
                <a:t>External</a:t>
              </a:r>
              <a:r>
                <a:rPr lang="de-DE" b="1" dirty="0"/>
                <a:t> Dose</a:t>
              </a: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3628332" y="1174572"/>
              <a:ext cx="2011335" cy="627978"/>
            </a:xfrm>
            <a:prstGeom prst="rect">
              <a:avLst/>
            </a:prstGeom>
            <a:noFill/>
            <a:ln w="19050">
              <a:solidFill>
                <a:schemeClr val="bg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/>
                <a:t>Relevant Internal</a:t>
              </a:r>
            </a:p>
            <a:p>
              <a:pPr algn="ctr"/>
              <a:r>
                <a:rPr lang="de-DE" b="1" dirty="0"/>
                <a:t>Dose</a:t>
              </a: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6314850" y="1174572"/>
              <a:ext cx="1502796" cy="646331"/>
            </a:xfrm>
            <a:prstGeom prst="rect">
              <a:avLst/>
            </a:prstGeom>
            <a:noFill/>
            <a:ln w="19050">
              <a:solidFill>
                <a:schemeClr val="bg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 err="1"/>
                <a:t>Monitored</a:t>
              </a:r>
              <a:r>
                <a:rPr lang="de-DE" b="1" dirty="0"/>
                <a:t> Biomarker</a:t>
              </a:r>
            </a:p>
          </p:txBody>
        </p:sp>
        <p:cxnSp>
          <p:nvCxnSpPr>
            <p:cNvPr id="13" name="Gerader Verbinder 12"/>
            <p:cNvCxnSpPr/>
            <p:nvPr/>
          </p:nvCxnSpPr>
          <p:spPr>
            <a:xfrm>
              <a:off x="3371353" y="1372249"/>
              <a:ext cx="15903" cy="4956989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13"/>
            <p:cNvCxnSpPr/>
            <p:nvPr/>
          </p:nvCxnSpPr>
          <p:spPr>
            <a:xfrm>
              <a:off x="5829631" y="1372249"/>
              <a:ext cx="16323" cy="4956989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Pfeil nach unten 14"/>
            <p:cNvSpPr/>
            <p:nvPr/>
          </p:nvSpPr>
          <p:spPr>
            <a:xfrm>
              <a:off x="1629293" y="2496412"/>
              <a:ext cx="613779" cy="655090"/>
            </a:xfrm>
            <a:prstGeom prst="downArrow">
              <a:avLst/>
            </a:prstGeom>
            <a:noFill/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" name="Textfeld 15"/>
            <p:cNvSpPr txBox="1"/>
            <p:nvPr/>
          </p:nvSpPr>
          <p:spPr>
            <a:xfrm rot="16200000">
              <a:off x="1647861" y="2563333"/>
              <a:ext cx="500064" cy="346953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>
                  <a:solidFill>
                    <a:schemeClr val="bg2">
                      <a:lumMod val="50000"/>
                    </a:schemeClr>
                  </a:solidFill>
                </a:rPr>
                <a:t>AF</a:t>
              </a:r>
              <a:r>
                <a:rPr lang="de-DE" b="1" baseline="-25000" dirty="0">
                  <a:solidFill>
                    <a:schemeClr val="bg2">
                      <a:lumMod val="50000"/>
                    </a:schemeClr>
                  </a:solidFill>
                </a:rPr>
                <a:t>A</a:t>
              </a:r>
              <a:r>
                <a:rPr lang="de-DE" b="1" dirty="0">
                  <a:solidFill>
                    <a:schemeClr val="bg2">
                      <a:lumMod val="90000"/>
                    </a:schemeClr>
                  </a:solidFill>
                </a:rPr>
                <a:t> </a:t>
              </a:r>
            </a:p>
          </p:txBody>
        </p:sp>
        <p:sp>
          <p:nvSpPr>
            <p:cNvPr id="17" name="Rechteck 16"/>
            <p:cNvSpPr/>
            <p:nvPr/>
          </p:nvSpPr>
          <p:spPr>
            <a:xfrm>
              <a:off x="1018014" y="3258179"/>
              <a:ext cx="1836346" cy="647914"/>
            </a:xfrm>
            <a:prstGeom prst="rect">
              <a:avLst/>
            </a:prstGeom>
            <a:noFill/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>
                  <a:solidFill>
                    <a:schemeClr val="bg2">
                      <a:lumMod val="50000"/>
                    </a:schemeClr>
                  </a:solidFill>
                </a:rPr>
                <a:t>Human </a:t>
              </a:r>
              <a:r>
                <a:rPr lang="de-DE" b="1" dirty="0" err="1">
                  <a:solidFill>
                    <a:schemeClr val="bg2">
                      <a:lumMod val="50000"/>
                    </a:schemeClr>
                  </a:solidFill>
                </a:rPr>
                <a:t>Equivalent</a:t>
              </a:r>
              <a:r>
                <a:rPr lang="de-DE" b="1" dirty="0">
                  <a:solidFill>
                    <a:schemeClr val="bg2">
                      <a:lumMod val="50000"/>
                    </a:schemeClr>
                  </a:solidFill>
                </a:rPr>
                <a:t> POD</a:t>
              </a:r>
            </a:p>
          </p:txBody>
        </p:sp>
        <p:sp>
          <p:nvSpPr>
            <p:cNvPr id="18" name="Rechteck 17"/>
            <p:cNvSpPr/>
            <p:nvPr/>
          </p:nvSpPr>
          <p:spPr>
            <a:xfrm>
              <a:off x="1339692" y="1699384"/>
              <a:ext cx="1192990" cy="706906"/>
            </a:xfrm>
            <a:prstGeom prst="rect">
              <a:avLst/>
            </a:prstGeom>
            <a:noFill/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err="1">
                  <a:solidFill>
                    <a:schemeClr val="bg2">
                      <a:lumMod val="50000"/>
                    </a:schemeClr>
                  </a:solidFill>
                </a:rPr>
                <a:t>Animal</a:t>
              </a:r>
              <a:r>
                <a:rPr lang="de-DE" b="1" dirty="0">
                  <a:solidFill>
                    <a:schemeClr val="bg2">
                      <a:lumMod val="50000"/>
                    </a:schemeClr>
                  </a:solidFill>
                </a:rPr>
                <a:t> POD</a:t>
              </a:r>
            </a:p>
          </p:txBody>
        </p:sp>
        <p:sp>
          <p:nvSpPr>
            <p:cNvPr id="19" name="Rechteck 18"/>
            <p:cNvSpPr/>
            <p:nvPr/>
          </p:nvSpPr>
          <p:spPr>
            <a:xfrm>
              <a:off x="6841594" y="4613808"/>
              <a:ext cx="2116628" cy="1194457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accent1">
                      <a:lumMod val="75000"/>
                    </a:schemeClr>
                  </a:solidFill>
                </a:rPr>
                <a:t>Adults: 15 mg/L</a:t>
              </a:r>
            </a:p>
            <a:p>
              <a:pPr algn="ctr"/>
              <a:r>
                <a:rPr lang="en-US" b="1" dirty="0" smtClean="0">
                  <a:solidFill>
                    <a:schemeClr val="accent1">
                      <a:lumMod val="75000"/>
                    </a:schemeClr>
                  </a:solidFill>
                </a:rPr>
                <a:t>Children: 10 mg/L</a:t>
              </a:r>
              <a:endParaRPr lang="en-US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20" name="Gruppieren 19"/>
            <p:cNvGrpSpPr/>
            <p:nvPr/>
          </p:nvGrpSpPr>
          <p:grpSpPr>
            <a:xfrm>
              <a:off x="1618285" y="3970993"/>
              <a:ext cx="613779" cy="686380"/>
              <a:chOff x="7128415" y="3952964"/>
              <a:chExt cx="613779" cy="686380"/>
            </a:xfrm>
          </p:grpSpPr>
          <p:sp>
            <p:nvSpPr>
              <p:cNvPr id="23" name="Pfeil nach unten 22"/>
              <p:cNvSpPr/>
              <p:nvPr/>
            </p:nvSpPr>
            <p:spPr>
              <a:xfrm>
                <a:off x="7128415" y="3984254"/>
                <a:ext cx="613779" cy="655090"/>
              </a:xfrm>
              <a:prstGeom prst="downArrow">
                <a:avLst/>
              </a:prstGeom>
              <a:noFill/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4" name="Textfeld 23"/>
              <p:cNvSpPr txBox="1"/>
              <p:nvPr/>
            </p:nvSpPr>
            <p:spPr>
              <a:xfrm rot="16200000">
                <a:off x="7120075" y="4062145"/>
                <a:ext cx="565315" cy="346953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b="1" dirty="0">
                    <a:solidFill>
                      <a:schemeClr val="bg2">
                        <a:lumMod val="50000"/>
                      </a:schemeClr>
                    </a:solidFill>
                  </a:rPr>
                  <a:t>AF</a:t>
                </a:r>
                <a:r>
                  <a:rPr lang="de-DE" b="1" baseline="-25000" dirty="0">
                    <a:solidFill>
                      <a:schemeClr val="bg2">
                        <a:lumMod val="50000"/>
                      </a:schemeClr>
                    </a:solidFill>
                  </a:rPr>
                  <a:t>H</a:t>
                </a:r>
                <a:r>
                  <a:rPr lang="de-DE" b="1" dirty="0">
                    <a:solidFill>
                      <a:schemeClr val="bg2">
                        <a:lumMod val="50000"/>
                      </a:schemeClr>
                    </a:solidFill>
                  </a:rPr>
                  <a:t> </a:t>
                </a:r>
              </a:p>
            </p:txBody>
          </p:sp>
        </p:grpSp>
        <p:sp>
          <p:nvSpPr>
            <p:cNvPr id="21" name="Pfeil nach rechts 20"/>
            <p:cNvSpPr/>
            <p:nvPr/>
          </p:nvSpPr>
          <p:spPr>
            <a:xfrm>
              <a:off x="2672297" y="4325505"/>
              <a:ext cx="4068456" cy="1790910"/>
            </a:xfrm>
            <a:prstGeom prst="rightArrow">
              <a:avLst>
                <a:gd name="adj1" fmla="val 50000"/>
                <a:gd name="adj2" fmla="val 25773"/>
              </a:avLst>
            </a:prstGeom>
            <a:solidFill>
              <a:schemeClr val="bg1"/>
            </a:solidFill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accent1">
                      <a:lumMod val="50000"/>
                    </a:schemeClr>
                  </a:solidFill>
                </a:rPr>
                <a:t>Estimate metabolite output using excretion fraction data (</a:t>
              </a:r>
              <a:r>
                <a:rPr lang="en-GB" sz="1600" b="1" dirty="0" err="1">
                  <a:solidFill>
                    <a:schemeClr val="accent1">
                      <a:lumMod val="50000"/>
                    </a:schemeClr>
                  </a:solidFill>
                </a:rPr>
                <a:t>F</a:t>
              </a:r>
              <a:r>
                <a:rPr lang="en-GB" sz="1600" b="1" baseline="-25000" dirty="0" err="1">
                  <a:solidFill>
                    <a:schemeClr val="accent1">
                      <a:lumMod val="50000"/>
                    </a:schemeClr>
                  </a:solidFill>
                </a:rPr>
                <a:t>ue</a:t>
              </a:r>
              <a:r>
                <a:rPr lang="en-US" sz="1600" b="1" dirty="0" smtClean="0">
                  <a:solidFill>
                    <a:schemeClr val="accent1">
                      <a:lumMod val="50000"/>
                    </a:schemeClr>
                  </a:solidFill>
                </a:rPr>
                <a:t>); divide by urinary volume</a:t>
              </a:r>
              <a:endParaRPr lang="en-US" sz="16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22" name="Rechteck 21"/>
            <p:cNvSpPr/>
            <p:nvPr/>
          </p:nvSpPr>
          <p:spPr>
            <a:xfrm>
              <a:off x="795464" y="4688663"/>
              <a:ext cx="1775993" cy="1119602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>
                  <a:solidFill>
                    <a:schemeClr val="accent1"/>
                  </a:solidFill>
                </a:rPr>
                <a:t>TDI</a:t>
              </a:r>
            </a:p>
            <a:p>
              <a:pPr algn="ctr"/>
              <a:r>
                <a:rPr lang="de-DE" b="1" dirty="0" smtClean="0">
                  <a:solidFill>
                    <a:schemeClr val="accent1"/>
                  </a:solidFill>
                </a:rPr>
                <a:t>= 0,5 mg/kg </a:t>
              </a:r>
              <a:r>
                <a:rPr lang="de-DE" b="1" dirty="0" err="1" smtClean="0">
                  <a:solidFill>
                    <a:schemeClr val="accent1"/>
                  </a:solidFill>
                </a:rPr>
                <a:t>bw</a:t>
              </a:r>
              <a:r>
                <a:rPr lang="de-DE" b="1" dirty="0" smtClean="0">
                  <a:solidFill>
                    <a:schemeClr val="accent1"/>
                  </a:solidFill>
                </a:rPr>
                <a:t>/d</a:t>
              </a:r>
              <a:endParaRPr lang="de-DE" b="1" dirty="0">
                <a:solidFill>
                  <a:schemeClr val="accent1"/>
                </a:solidFill>
              </a:endParaRPr>
            </a:p>
          </p:txBody>
        </p:sp>
      </p:grpSp>
      <p:cxnSp>
        <p:nvCxnSpPr>
          <p:cNvPr id="25" name="Connecteur droit 6"/>
          <p:cNvCxnSpPr/>
          <p:nvPr/>
        </p:nvCxnSpPr>
        <p:spPr>
          <a:xfrm>
            <a:off x="465164" y="992094"/>
            <a:ext cx="8312423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feld 25"/>
          <p:cNvSpPr txBox="1"/>
          <p:nvPr/>
        </p:nvSpPr>
        <p:spPr>
          <a:xfrm>
            <a:off x="560363" y="85638"/>
            <a:ext cx="81220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4C91AE"/>
                </a:solidFill>
                <a:latin typeface="+mj-lt"/>
                <a:ea typeface="+mj-ea"/>
                <a:cs typeface="+mj-cs"/>
              </a:rPr>
              <a:t>General scheme for derivation based on a TDI</a:t>
            </a:r>
          </a:p>
          <a:p>
            <a:r>
              <a:rPr lang="en-US" sz="2800" dirty="0">
                <a:solidFill>
                  <a:srgbClr val="4C91AE"/>
                </a:solidFill>
                <a:latin typeface="+mj-lt"/>
                <a:ea typeface="+mj-ea"/>
                <a:cs typeface="+mj-cs"/>
              </a:rPr>
              <a:t>(for urinary biomarkers)</a:t>
            </a:r>
          </a:p>
          <a:p>
            <a:endParaRPr lang="de-DE" sz="28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3765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84927" y="1170146"/>
            <a:ext cx="8065015" cy="673719"/>
          </a:xfrm>
        </p:spPr>
        <p:txBody>
          <a:bodyPr/>
          <a:lstStyle/>
          <a:p>
            <a:r>
              <a:rPr lang="en-GB" b="1" noProof="0" dirty="0" smtClean="0">
                <a:solidFill>
                  <a:schemeClr val="tx1"/>
                </a:solidFill>
              </a:rPr>
              <a:t>Calculation of HBM-</a:t>
            </a:r>
            <a:r>
              <a:rPr lang="en-GB" b="1" noProof="0" dirty="0" err="1" smtClean="0">
                <a:solidFill>
                  <a:schemeClr val="tx1"/>
                </a:solidFill>
              </a:rPr>
              <a:t>GV</a:t>
            </a:r>
            <a:r>
              <a:rPr lang="en-GB" b="1" baseline="-25000" noProof="0" dirty="0" err="1" smtClean="0">
                <a:solidFill>
                  <a:schemeClr val="tx1"/>
                </a:solidFill>
              </a:rPr>
              <a:t>GenPop</a:t>
            </a:r>
            <a:r>
              <a:rPr lang="en-GB" b="1" baseline="-25000" noProof="0" dirty="0" smtClean="0">
                <a:solidFill>
                  <a:schemeClr val="tx1"/>
                </a:solidFill>
              </a:rPr>
              <a:t> </a:t>
            </a:r>
            <a:r>
              <a:rPr lang="en-GB" b="1" noProof="0" dirty="0" smtClean="0">
                <a:solidFill>
                  <a:schemeClr val="tx1"/>
                </a:solidFill>
              </a:rPr>
              <a:t>for adults</a:t>
            </a:r>
            <a:endParaRPr lang="en-GB" b="1" noProof="0" dirty="0">
              <a:solidFill>
                <a:schemeClr val="tx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DB0C-9BEB-4F98-9016-D6547ACC6BB2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17" name="Tijdelijke aanduiding voor voettekst 7">
            <a:extLst>
              <a:ext uri="{FF2B5EF4-FFF2-40B4-BE49-F238E27FC236}">
                <a16:creationId xmlns="" xmlns:a16="http://schemas.microsoft.com/office/drawing/2014/main" id="{3891D1D0-97A4-44C7-990C-6B1555EA1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7834" y="6446185"/>
            <a:ext cx="4625463" cy="365125"/>
          </a:xfrm>
        </p:spPr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 </a:t>
            </a:r>
            <a:r>
              <a:rPr lang="en-US" dirty="0"/>
              <a:t>HBM4EU Training School</a:t>
            </a:r>
            <a:r>
              <a:rPr lang="en-US" dirty="0" smtClean="0"/>
              <a:t>, Brno</a:t>
            </a:r>
            <a:r>
              <a:rPr lang="en-US" dirty="0"/>
              <a:t>, June 17-21, 2019</a:t>
            </a:r>
          </a:p>
          <a:p>
            <a:endParaRPr lang="en-US" dirty="0"/>
          </a:p>
        </p:txBody>
      </p:sp>
      <p:sp>
        <p:nvSpPr>
          <p:cNvPr id="21" name="Titolo 5"/>
          <p:cNvSpPr>
            <a:spLocks noGrp="1"/>
          </p:cNvSpPr>
          <p:nvPr>
            <p:ph type="title"/>
          </p:nvPr>
        </p:nvSpPr>
        <p:spPr>
          <a:xfrm>
            <a:off x="620713" y="351617"/>
            <a:ext cx="8064244" cy="404942"/>
          </a:xfrm>
        </p:spPr>
        <p:txBody>
          <a:bodyPr>
            <a:normAutofit fontScale="90000"/>
          </a:bodyPr>
          <a:lstStyle/>
          <a:p>
            <a:r>
              <a:rPr lang="en-GB" noProof="0" dirty="0" smtClean="0"/>
              <a:t>Derivation of HBM-</a:t>
            </a:r>
            <a:r>
              <a:rPr lang="en-GB" noProof="0" dirty="0" err="1" smtClean="0"/>
              <a:t>GV</a:t>
            </a:r>
            <a:r>
              <a:rPr lang="en-GB" baseline="-25000" noProof="0" dirty="0" err="1" smtClean="0"/>
              <a:t>GenPop</a:t>
            </a:r>
            <a:endParaRPr lang="en-GB" baseline="-25000" noProof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/>
              <p:cNvSpPr/>
              <p:nvPr/>
            </p:nvSpPr>
            <p:spPr>
              <a:xfrm>
                <a:off x="-236313" y="2620925"/>
                <a:ext cx="9050694" cy="3488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ts val="14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>
                          <a:solidFill>
                            <a:srgbClr val="4B4B4D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HBM</m:t>
                      </m:r>
                      <m:r>
                        <a:rPr lang="en-GB" i="1">
                          <a:solidFill>
                            <a:srgbClr val="4B4B4D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GB">
                          <a:solidFill>
                            <a:srgbClr val="4B4B4D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GV</m:t>
                      </m:r>
                      <m:r>
                        <a:rPr lang="en-GB">
                          <a:solidFill>
                            <a:srgbClr val="4B4B4D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GB" baseline="-25000">
                          <a:solidFill>
                            <a:srgbClr val="4B4B4D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GenPop</m:t>
                      </m:r>
                      <m:r>
                        <a:rPr lang="en-GB" baseline="-25000">
                          <a:solidFill>
                            <a:srgbClr val="4B4B4D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)= </m:t>
                      </m:r>
                      <m:f>
                        <m:fPr>
                          <m:ctrlPr>
                            <a:rPr lang="de-DE" i="1">
                              <a:solidFill>
                                <a:srgbClr val="4B4B4D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GB">
                              <a:solidFill>
                                <a:srgbClr val="4B4B4D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TRV</m:t>
                          </m:r>
                          <m:r>
                            <a:rPr lang="en-GB">
                              <a:solidFill>
                                <a:srgbClr val="4B4B4D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∙[</m:t>
                          </m:r>
                          <m:f>
                            <m:fPr>
                              <m:ctrlPr>
                                <a:rPr lang="de-DE" i="1">
                                  <a:solidFill>
                                    <a:srgbClr val="4B4B4D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GB">
                                  <a:solidFill>
                                    <a:srgbClr val="4B4B4D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MW</m:t>
                              </m:r>
                              <m:d>
                                <m:dPr>
                                  <m:ctrlPr>
                                    <a:rPr lang="de-DE" i="1">
                                      <a:solidFill>
                                        <a:srgbClr val="4B4B4D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baseline="-25000">
                                      <a:solidFill>
                                        <a:srgbClr val="4B4B4D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Metabolite</m:t>
                                  </m:r>
                                </m:e>
                              </m:d>
                              <m:r>
                                <a:rPr lang="en-GB">
                                  <a:solidFill>
                                    <a:srgbClr val="4B4B4D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∙</m:t>
                              </m:r>
                              <m:r>
                                <m:rPr>
                                  <m:sty m:val="p"/>
                                </m:rPr>
                                <a:rPr lang="en-GB">
                                  <a:solidFill>
                                    <a:srgbClr val="4B4B4D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Fue</m:t>
                              </m:r>
                              <m:d>
                                <m:dPr>
                                  <m:ctrlPr>
                                    <a:rPr lang="de-DE" i="1">
                                      <a:solidFill>
                                        <a:srgbClr val="4B4B4D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>
                                      <a:solidFill>
                                        <a:srgbClr val="4B4B4D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Metabolite</m:t>
                                  </m:r>
                                </m:e>
                              </m:d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GB">
                                  <a:solidFill>
                                    <a:srgbClr val="4B4B4D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MW</m:t>
                              </m:r>
                              <m:r>
                                <a:rPr lang="en-GB">
                                  <a:solidFill>
                                    <a:srgbClr val="4B4B4D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n-GB">
                                  <a:solidFill>
                                    <a:srgbClr val="4B4B4D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Substance</m:t>
                              </m:r>
                              <m:r>
                                <a:rPr lang="en-GB">
                                  <a:solidFill>
                                    <a:srgbClr val="4B4B4D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den>
                          </m:f>
                          <m:r>
                            <a:rPr lang="en-GB" i="1">
                              <a:solidFill>
                                <a:srgbClr val="4B4B4D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]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GB">
                              <a:solidFill>
                                <a:srgbClr val="4B4B4D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Daily</m:t>
                          </m:r>
                          <m:r>
                            <a:rPr lang="en-GB">
                              <a:solidFill>
                                <a:srgbClr val="4B4B4D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GB">
                              <a:solidFill>
                                <a:srgbClr val="4B4B4D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urine</m:t>
                          </m:r>
                          <m:r>
                            <a:rPr lang="en-GB">
                              <a:solidFill>
                                <a:srgbClr val="4B4B4D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GB">
                              <a:solidFill>
                                <a:srgbClr val="4B4B4D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volume</m:t>
                          </m:r>
                          <m:r>
                            <a:rPr lang="en-GB">
                              <a:solidFill>
                                <a:srgbClr val="4B4B4D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GB">
                              <a:solidFill>
                                <a:srgbClr val="4B4B4D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adjusted</m:t>
                          </m:r>
                          <m:r>
                            <a:rPr lang="en-GB">
                              <a:solidFill>
                                <a:srgbClr val="4B4B4D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GB">
                              <a:solidFill>
                                <a:srgbClr val="4B4B4D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to</m:t>
                          </m:r>
                          <m:r>
                            <a:rPr lang="en-GB">
                              <a:solidFill>
                                <a:srgbClr val="4B4B4D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GB">
                              <a:solidFill>
                                <a:srgbClr val="4B4B4D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the</m:t>
                          </m:r>
                          <m:r>
                            <a:rPr lang="en-GB">
                              <a:solidFill>
                                <a:srgbClr val="4B4B4D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GB">
                              <a:solidFill>
                                <a:srgbClr val="4B4B4D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BW</m:t>
                          </m:r>
                        </m:den>
                      </m:f>
                    </m:oMath>
                  </m:oMathPara>
                </a14:m>
                <a:endParaRPr lang="de-DE" dirty="0">
                  <a:solidFill>
                    <a:srgbClr val="4B4B4D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htec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36313" y="2620925"/>
                <a:ext cx="9050694" cy="348813"/>
              </a:xfrm>
              <a:prstGeom prst="rect">
                <a:avLst/>
              </a:prstGeom>
              <a:blipFill rotWithShape="0">
                <a:blip r:embed="rId2"/>
                <a:stretch>
                  <a:fillRect t="-126316" b="-4035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feld 7"/>
          <p:cNvSpPr txBox="1"/>
          <p:nvPr/>
        </p:nvSpPr>
        <p:spPr>
          <a:xfrm>
            <a:off x="512640" y="4904488"/>
            <a:ext cx="69638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TRV = TDI </a:t>
            </a:r>
            <a:r>
              <a:rPr lang="de-DE" dirty="0" err="1" smtClean="0"/>
              <a:t>of</a:t>
            </a:r>
            <a:r>
              <a:rPr lang="de-DE" dirty="0" smtClean="0"/>
              <a:t> 0.5 mg/ kg </a:t>
            </a:r>
            <a:r>
              <a:rPr lang="de-DE" dirty="0" err="1" smtClean="0"/>
              <a:t>bw</a:t>
            </a:r>
            <a:r>
              <a:rPr lang="de-DE" dirty="0" smtClean="0"/>
              <a:t> /d</a:t>
            </a:r>
          </a:p>
          <a:p>
            <a:r>
              <a:rPr lang="de-DE" dirty="0" err="1" smtClean="0"/>
              <a:t>MW</a:t>
            </a:r>
            <a:r>
              <a:rPr lang="de-DE" baseline="-25000" dirty="0" err="1" smtClean="0"/>
              <a:t>MBzP</a:t>
            </a:r>
            <a:r>
              <a:rPr lang="de-DE" baseline="-25000" dirty="0" smtClean="0"/>
              <a:t> </a:t>
            </a:r>
            <a:r>
              <a:rPr lang="de-DE" dirty="0" smtClean="0"/>
              <a:t>= </a:t>
            </a:r>
            <a:r>
              <a:rPr lang="de-DE" dirty="0" err="1" smtClean="0"/>
              <a:t>molecular</a:t>
            </a:r>
            <a:r>
              <a:rPr lang="de-DE" dirty="0" smtClean="0"/>
              <a:t> </a:t>
            </a:r>
            <a:r>
              <a:rPr lang="de-DE" dirty="0" err="1" smtClean="0"/>
              <a:t>weight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MBzP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256.257 g/</a:t>
            </a:r>
            <a:r>
              <a:rPr lang="de-DE" dirty="0" err="1" smtClean="0"/>
              <a:t>mol</a:t>
            </a:r>
            <a:r>
              <a:rPr lang="de-DE" dirty="0" smtClean="0"/>
              <a:t> </a:t>
            </a:r>
            <a:endParaRPr lang="de-DE" baseline="-25000" dirty="0" smtClean="0"/>
          </a:p>
          <a:p>
            <a:r>
              <a:rPr lang="de-DE" dirty="0" err="1" smtClean="0"/>
              <a:t>MW</a:t>
            </a:r>
            <a:r>
              <a:rPr lang="de-DE" baseline="-25000" dirty="0" err="1" smtClean="0"/>
              <a:t>BBzP</a:t>
            </a:r>
            <a:r>
              <a:rPr lang="de-DE" baseline="-25000" dirty="0" smtClean="0"/>
              <a:t> </a:t>
            </a:r>
            <a:r>
              <a:rPr lang="de-DE" dirty="0" smtClean="0"/>
              <a:t>= </a:t>
            </a:r>
            <a:r>
              <a:rPr lang="de-DE" dirty="0" err="1" smtClean="0"/>
              <a:t>molecular</a:t>
            </a:r>
            <a:r>
              <a:rPr lang="de-DE" dirty="0" smtClean="0"/>
              <a:t> </a:t>
            </a:r>
            <a:r>
              <a:rPr lang="de-DE" dirty="0" err="1" smtClean="0"/>
              <a:t>weight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BBzP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312.35 g/</a:t>
            </a:r>
            <a:r>
              <a:rPr lang="de-DE" dirty="0" err="1" smtClean="0"/>
              <a:t>mol</a:t>
            </a:r>
            <a:endParaRPr lang="de-DE" dirty="0" smtClean="0"/>
          </a:p>
          <a:p>
            <a:r>
              <a:rPr lang="en-GB" dirty="0" err="1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F</a:t>
            </a:r>
            <a:r>
              <a:rPr lang="en-GB" baseline="-25000" dirty="0" err="1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ue</a:t>
            </a:r>
            <a:r>
              <a:rPr lang="en-GB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GB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24h, urinary </a:t>
            </a:r>
            <a:r>
              <a:rPr lang="en-GB" dirty="0" err="1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MBzP</a:t>
            </a:r>
            <a:r>
              <a:rPr lang="en-GB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): </a:t>
            </a:r>
            <a:r>
              <a:rPr lang="en-GB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0,73 </a:t>
            </a:r>
            <a:endParaRPr lang="de-DE" dirty="0" smtClean="0"/>
          </a:p>
          <a:p>
            <a:r>
              <a:rPr lang="de-DE" dirty="0" smtClean="0"/>
              <a:t>Daily </a:t>
            </a:r>
            <a:r>
              <a:rPr lang="de-DE" dirty="0" err="1" smtClean="0"/>
              <a:t>urine</a:t>
            </a:r>
            <a:r>
              <a:rPr lang="de-DE" dirty="0" smtClean="0"/>
              <a:t> </a:t>
            </a:r>
            <a:r>
              <a:rPr lang="de-DE" dirty="0" err="1" smtClean="0"/>
              <a:t>volume</a:t>
            </a:r>
            <a:r>
              <a:rPr lang="de-DE" dirty="0" smtClean="0"/>
              <a:t> </a:t>
            </a:r>
            <a:r>
              <a:rPr lang="de-DE" dirty="0" err="1" smtClean="0"/>
              <a:t>adjusted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bw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adults</a:t>
            </a:r>
            <a:r>
              <a:rPr lang="de-DE" dirty="0" smtClean="0"/>
              <a:t> = 0,02 L/ kg </a:t>
            </a:r>
            <a:r>
              <a:rPr lang="de-DE" dirty="0" err="1" smtClean="0"/>
              <a:t>bw</a:t>
            </a:r>
            <a:r>
              <a:rPr lang="de-DE" dirty="0" smtClean="0"/>
              <a:t>/d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/>
              <p:cNvSpPr/>
              <p:nvPr/>
            </p:nvSpPr>
            <p:spPr>
              <a:xfrm>
                <a:off x="-721861" y="3280665"/>
                <a:ext cx="9153330" cy="1148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sz="1600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m:rPr>
                          <m:sty m:val="p"/>
                        </m:rPr>
                        <a:rPr lang="de-DE" sz="1600" i="0">
                          <a:latin typeface="Cambria Math" panose="02040503050406030204" pitchFamily="18" charset="0"/>
                        </a:rPr>
                        <m:t>BM</m:t>
                      </m:r>
                      <m:r>
                        <a:rPr lang="de-DE" sz="1600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de-DE" sz="1600" i="0">
                          <a:latin typeface="Cambria Math" panose="02040503050406030204" pitchFamily="18" charset="0"/>
                        </a:rPr>
                        <m:t>GV</m:t>
                      </m:r>
                      <m:r>
                        <a:rPr lang="de-DE" sz="1600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de-DE" sz="1600" i="0">
                          <a:latin typeface="Cambria Math" panose="02040503050406030204" pitchFamily="18" charset="0"/>
                        </a:rPr>
                        <m:t>GenPop</m:t>
                      </m:r>
                      <m:r>
                        <a:rPr lang="de-DE" sz="1600" i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de-DE" sz="1600" i="0">
                          <a:latin typeface="Cambria Math" panose="02040503050406030204" pitchFamily="18" charset="0"/>
                        </a:rPr>
                        <m:t>adults</m:t>
                      </m:r>
                      <m:r>
                        <a:rPr lang="de-DE" sz="1600" i="0">
                          <a:latin typeface="Cambria Math" panose="02040503050406030204" pitchFamily="18" charset="0"/>
                        </a:rPr>
                        <m:t>)= </m:t>
                      </m:r>
                      <m:f>
                        <m:fPr>
                          <m:ctrlPr>
                            <a:rPr lang="de-DE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endChr m:val="]"/>
                              <m:ctrlPr>
                                <a:rPr lang="de-DE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i="0" smtClean="0">
                                  <a:latin typeface="Cambria Math" panose="02040503050406030204" pitchFamily="18" charset="0"/>
                                </a:rPr>
                                <m:t>0.5 </m:t>
                              </m:r>
                              <m:r>
                                <m:rPr>
                                  <m:sty m:val="p"/>
                                </m:rPr>
                                <a:rPr lang="de-DE" sz="1600" i="0" smtClean="0"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  <m:f>
                                <m:fPr>
                                  <m:type m:val="lin"/>
                                  <m:ctrlPr>
                                    <a:rPr lang="de-DE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de-DE" sz="1600" i="0">
                                      <a:latin typeface="Cambria Math" panose="02040503050406030204" pitchFamily="18" charset="0"/>
                                    </a:rPr>
                                    <m:t>g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de-DE" sz="1600" i="0">
                                      <a:latin typeface="Cambria Math" panose="02040503050406030204" pitchFamily="18" charset="0"/>
                                    </a:rPr>
                                    <m:t>k</m:t>
                                  </m:r>
                                </m:den>
                              </m:f>
                              <m:r>
                                <m:rPr>
                                  <m:sty m:val="p"/>
                                </m:rPr>
                                <a:rPr lang="de-DE" sz="1600" i="0">
                                  <a:latin typeface="Cambria Math" panose="02040503050406030204" pitchFamily="18" charset="0"/>
                                </a:rPr>
                                <m:t>g</m:t>
                              </m:r>
                              <m:r>
                                <a:rPr lang="de-DE" sz="1600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de-DE" sz="1600" i="0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  <m:f>
                                <m:fPr>
                                  <m:type m:val="lin"/>
                                  <m:ctrlPr>
                                    <a:rPr lang="de-DE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de-DE" sz="1600" i="0">
                                      <a:latin typeface="Cambria Math" panose="02040503050406030204" pitchFamily="18" charset="0"/>
                                    </a:rPr>
                                    <m:t>w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de-DE" sz="1600" i="0">
                                      <a:latin typeface="Cambria Math" panose="02040503050406030204" pitchFamily="18" charset="0"/>
                                    </a:rPr>
                                    <m:t>d</m:t>
                                  </m:r>
                                </m:den>
                              </m:f>
                              <m:r>
                                <a:rPr lang="de-DE" sz="1600" i="0">
                                  <a:latin typeface="Cambria Math" panose="02040503050406030204" pitchFamily="18" charset="0"/>
                                </a:rPr>
                                <m:t>∙[</m:t>
                              </m:r>
                              <m:f>
                                <m:fPr>
                                  <m:ctrlPr>
                                    <a:rPr lang="de-DE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DE" sz="1600" i="0">
                                      <a:latin typeface="Cambria Math" panose="02040503050406030204" pitchFamily="18" charset="0"/>
                                    </a:rPr>
                                    <m:t>256.257</m:t>
                                  </m:r>
                                  <m:f>
                                    <m:fPr>
                                      <m:ctrlPr>
                                        <a:rPr lang="de-DE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de-DE" sz="1600" b="0" i="1" smtClean="0"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num>
                                    <m:den>
                                      <m:r>
                                        <a:rPr lang="de-DE" sz="1600" b="0" i="1" smtClean="0">
                                          <a:latin typeface="Cambria Math" panose="02040503050406030204" pitchFamily="18" charset="0"/>
                                        </a:rPr>
                                        <m:t>𝑚𝑜𝑙</m:t>
                                      </m:r>
                                    </m:den>
                                  </m:f>
                                  <m:r>
                                    <a:rPr lang="de-DE" sz="1600" i="0">
                                      <a:latin typeface="Cambria Math" panose="02040503050406030204" pitchFamily="18" charset="0"/>
                                    </a:rPr>
                                    <m:t>∙</m:t>
                                  </m:r>
                                  <m:d>
                                    <m:dPr>
                                      <m:ctrlPr>
                                        <a:rPr lang="de-DE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de-DE" sz="1600" i="0">
                                          <a:latin typeface="Cambria Math" panose="02040503050406030204" pitchFamily="18" charset="0"/>
                                        </a:rPr>
                                        <m:t>0.73 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de-DE" sz="1600" b="0" i="1" smtClean="0">
                                      <a:latin typeface="Cambria Math" panose="02040503050406030204" pitchFamily="18" charset="0"/>
                                    </a:rPr>
                                    <m:t>312.35</m:t>
                                  </m:r>
                                  <m:f>
                                    <m:fPr>
                                      <m:ctrlPr>
                                        <a:rPr lang="de-DE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de-DE" sz="1600" b="0" i="1" smtClean="0"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num>
                                    <m:den>
                                      <m:r>
                                        <a:rPr lang="de-DE" sz="1600" b="0" i="1" smtClean="0">
                                          <a:latin typeface="Cambria Math" panose="02040503050406030204" pitchFamily="18" charset="0"/>
                                        </a:rPr>
                                        <m:t>𝑚𝑜𝑙</m:t>
                                      </m:r>
                                    </m:den>
                                  </m:f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de-DE" sz="1600" i="0">
                              <a:latin typeface="Cambria Math" panose="02040503050406030204" pitchFamily="18" charset="0"/>
                            </a:rPr>
                            <m:t>0.02 </m:t>
                          </m:r>
                          <m:f>
                            <m:fPr>
                              <m:type m:val="lin"/>
                              <m:ctrlPr>
                                <a:rPr lang="de-DE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de-DE" sz="1600" i="0">
                                  <a:latin typeface="Cambria Math" panose="02040503050406030204" pitchFamily="18" charset="0"/>
                                </a:rPr>
                                <m:t>L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de-DE" sz="1600" i="0">
                                  <a:latin typeface="Cambria Math" panose="02040503050406030204" pitchFamily="18" charset="0"/>
                                </a:rPr>
                                <m:t>k</m:t>
                              </m:r>
                            </m:den>
                          </m:f>
                          <m:r>
                            <m:rPr>
                              <m:sty m:val="p"/>
                            </m:rPr>
                            <a:rPr lang="de-DE" sz="1600" i="0" smtClean="0">
                              <a:latin typeface="Cambria Math" panose="02040503050406030204" pitchFamily="18" charset="0"/>
                            </a:rPr>
                            <m:t>g</m:t>
                          </m:r>
                          <m:r>
                            <a:rPr lang="de-DE" sz="16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de-DE" sz="1600" i="0">
                              <a:latin typeface="Cambria Math" panose="02040503050406030204" pitchFamily="18" charset="0"/>
                            </a:rPr>
                            <m:t>b</m:t>
                          </m:r>
                          <m:f>
                            <m:fPr>
                              <m:type m:val="lin"/>
                              <m:ctrlPr>
                                <a:rPr lang="de-DE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de-DE" sz="1600" i="0">
                                  <a:latin typeface="Cambria Math" panose="02040503050406030204" pitchFamily="18" charset="0"/>
                                </a:rPr>
                                <m:t>w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de-DE" sz="1600" i="0"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</m:den>
                          </m:f>
                          <m:r>
                            <a:rPr lang="de-DE" sz="1600" i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de-DE" sz="1600" dirty="0"/>
              </a:p>
            </p:txBody>
          </p:sp>
        </mc:Choice>
        <mc:Fallback xmlns="">
          <p:sp>
            <p:nvSpPr>
              <p:cNvPr id="9" name="Rechtec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21861" y="3280665"/>
                <a:ext cx="9153330" cy="114832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/>
              <p:cNvSpPr txBox="1"/>
              <p:nvPr/>
            </p:nvSpPr>
            <p:spPr>
              <a:xfrm>
                <a:off x="7260751" y="3907180"/>
                <a:ext cx="12539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de-DE" dirty="0" smtClean="0"/>
                  <a:t> </a:t>
                </a:r>
                <a:r>
                  <a:rPr lang="de-DE" u="sng" dirty="0" smtClean="0"/>
                  <a:t>15 mg /L </a:t>
                </a:r>
                <a:endParaRPr lang="de-DE" u="sng" dirty="0"/>
              </a:p>
            </p:txBody>
          </p:sp>
        </mc:Choice>
        <mc:Fallback xmlns=""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0751" y="3907180"/>
                <a:ext cx="1253903" cy="369332"/>
              </a:xfrm>
              <a:prstGeom prst="rect">
                <a:avLst/>
              </a:prstGeom>
              <a:blipFill rotWithShape="0">
                <a:blip r:embed="rId4"/>
                <a:stretch>
                  <a:fillRect t="-9836" r="-5340" b="-245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hteck 5"/>
          <p:cNvSpPr/>
          <p:nvPr/>
        </p:nvSpPr>
        <p:spPr>
          <a:xfrm>
            <a:off x="452540" y="2024183"/>
            <a:ext cx="8585745" cy="25478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Segnaposto testo 4"/>
          <p:cNvSpPr>
            <a:spLocks noGrp="1"/>
          </p:cNvSpPr>
          <p:nvPr>
            <p:ph type="body" sz="quarter" idx="14"/>
          </p:nvPr>
        </p:nvSpPr>
        <p:spPr>
          <a:xfrm>
            <a:off x="5309937" y="351259"/>
            <a:ext cx="3391557" cy="405300"/>
          </a:xfrm>
        </p:spPr>
        <p:txBody>
          <a:bodyPr>
            <a:normAutofit fontScale="92500" lnSpcReduction="10000"/>
          </a:bodyPr>
          <a:lstStyle/>
          <a:p>
            <a:r>
              <a:rPr lang="en-GB" noProof="0" dirty="0" smtClean="0"/>
              <a:t>Benzyl Butyl Phthalate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4306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19862" y="1270826"/>
            <a:ext cx="8065015" cy="673719"/>
          </a:xfrm>
        </p:spPr>
        <p:txBody>
          <a:bodyPr/>
          <a:lstStyle/>
          <a:p>
            <a:r>
              <a:rPr lang="en-GB" noProof="0" dirty="0" smtClean="0">
                <a:solidFill>
                  <a:schemeClr val="tx1"/>
                </a:solidFill>
              </a:rPr>
              <a:t>What is it – what is it used for?</a:t>
            </a:r>
            <a:endParaRPr lang="en-GB" noProof="0" dirty="0">
              <a:solidFill>
                <a:schemeClr val="tx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DB0C-9BEB-4F98-9016-D6547ACC6BB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noProof="0" dirty="0" smtClean="0"/>
              <a:t>Background information</a:t>
            </a:r>
            <a:endParaRPr lang="en-GB" noProof="0" dirty="0"/>
          </a:p>
        </p:txBody>
      </p:sp>
      <p:sp>
        <p:nvSpPr>
          <p:cNvPr id="16" name="Tijdelijke aanduiding voor voettekst 7">
            <a:extLst>
              <a:ext uri="{FF2B5EF4-FFF2-40B4-BE49-F238E27FC236}">
                <a16:creationId xmlns="" xmlns:a16="http://schemas.microsoft.com/office/drawing/2014/main" id="{B0C09836-872D-4729-A724-96E15BE64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7834" y="6423224"/>
            <a:ext cx="4625463" cy="365125"/>
          </a:xfrm>
        </p:spPr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 </a:t>
            </a:r>
            <a:r>
              <a:rPr lang="en-US" dirty="0"/>
              <a:t>HBM4EU Training School</a:t>
            </a:r>
            <a:r>
              <a:rPr lang="en-US" dirty="0" smtClean="0"/>
              <a:t>, Brno</a:t>
            </a:r>
            <a:r>
              <a:rPr lang="en-US" dirty="0"/>
              <a:t>, June 17-21, 2019</a:t>
            </a:r>
          </a:p>
          <a:p>
            <a:endParaRPr lang="en-US" dirty="0"/>
          </a:p>
        </p:txBody>
      </p:sp>
      <p:sp>
        <p:nvSpPr>
          <p:cNvPr id="30" name="Textfeld 29"/>
          <p:cNvSpPr txBox="1"/>
          <p:nvPr/>
        </p:nvSpPr>
        <p:spPr>
          <a:xfrm>
            <a:off x="397834" y="3548496"/>
            <a:ext cx="9032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Used in a variety of articles such as fabrics</a:t>
            </a:r>
            <a:r>
              <a:rPr lang="en-GB" sz="2400" dirty="0"/>
              <a:t>, textiles and apparel, vehicles, electrical batteries and accumulators and rubber articles </a:t>
            </a:r>
            <a:endParaRPr lang="en-US" sz="2400" dirty="0"/>
          </a:p>
        </p:txBody>
      </p:sp>
      <p:sp>
        <p:nvSpPr>
          <p:cNvPr id="8" name="Textfeld 7"/>
          <p:cNvSpPr txBox="1"/>
          <p:nvPr/>
        </p:nvSpPr>
        <p:spPr>
          <a:xfrm>
            <a:off x="397834" y="2137092"/>
            <a:ext cx="62795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Plasticiser</a:t>
            </a:r>
            <a:r>
              <a:rPr lang="en-US" sz="2400" dirty="0"/>
              <a:t> used in the production of soft-PVC and other </a:t>
            </a:r>
            <a:r>
              <a:rPr lang="en-US" sz="2400" dirty="0" smtClean="0"/>
              <a:t>polymer </a:t>
            </a:r>
            <a:r>
              <a:rPr lang="en-US" sz="2400" dirty="0"/>
              <a:t>articles; component in adhesives, paints, </a:t>
            </a:r>
            <a:r>
              <a:rPr lang="en-US" sz="2400" dirty="0" smtClean="0"/>
              <a:t>coatings</a:t>
            </a:r>
            <a:endParaRPr lang="en-US" sz="2400" dirty="0"/>
          </a:p>
        </p:txBody>
      </p:sp>
      <p:sp>
        <p:nvSpPr>
          <p:cNvPr id="9" name="Textfeld 8"/>
          <p:cNvSpPr txBox="1"/>
          <p:nvPr/>
        </p:nvSpPr>
        <p:spPr>
          <a:xfrm>
            <a:off x="3885504" y="5160783"/>
            <a:ext cx="50570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Production volume: 1 - 10 tonnes per year (ECHA)</a:t>
            </a:r>
          </a:p>
          <a:p>
            <a:endParaRPr lang="de-DE" sz="2400" dirty="0"/>
          </a:p>
        </p:txBody>
      </p:sp>
      <p:sp>
        <p:nvSpPr>
          <p:cNvPr id="15" name="Titolo 5"/>
          <p:cNvSpPr>
            <a:spLocks noGrp="1"/>
          </p:cNvSpPr>
          <p:nvPr>
            <p:ph type="title"/>
          </p:nvPr>
        </p:nvSpPr>
        <p:spPr>
          <a:xfrm>
            <a:off x="620713" y="351617"/>
            <a:ext cx="4402584" cy="404942"/>
          </a:xfrm>
        </p:spPr>
        <p:txBody>
          <a:bodyPr>
            <a:normAutofit fontScale="90000"/>
          </a:bodyPr>
          <a:lstStyle/>
          <a:p>
            <a:r>
              <a:rPr lang="en-GB" noProof="0" dirty="0" smtClean="0"/>
              <a:t>Benzyl butyl phthalate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1751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84927" y="1170146"/>
            <a:ext cx="8065015" cy="673719"/>
          </a:xfrm>
        </p:spPr>
        <p:txBody>
          <a:bodyPr/>
          <a:lstStyle/>
          <a:p>
            <a:r>
              <a:rPr lang="en-GB" b="1" noProof="0" dirty="0" smtClean="0">
                <a:solidFill>
                  <a:schemeClr val="tx1"/>
                </a:solidFill>
              </a:rPr>
              <a:t>Calculation of HBM-</a:t>
            </a:r>
            <a:r>
              <a:rPr lang="en-GB" b="1" noProof="0" dirty="0" err="1" smtClean="0">
                <a:solidFill>
                  <a:schemeClr val="tx1"/>
                </a:solidFill>
              </a:rPr>
              <a:t>GV</a:t>
            </a:r>
            <a:r>
              <a:rPr lang="en-GB" b="1" baseline="-25000" noProof="0" dirty="0" err="1" smtClean="0">
                <a:solidFill>
                  <a:schemeClr val="tx1"/>
                </a:solidFill>
              </a:rPr>
              <a:t>GenPop</a:t>
            </a:r>
            <a:r>
              <a:rPr lang="en-GB" b="1" baseline="-25000" noProof="0" dirty="0" smtClean="0">
                <a:solidFill>
                  <a:schemeClr val="tx1"/>
                </a:solidFill>
              </a:rPr>
              <a:t> </a:t>
            </a:r>
            <a:r>
              <a:rPr lang="en-GB" b="1" noProof="0" dirty="0" smtClean="0">
                <a:solidFill>
                  <a:schemeClr val="tx1"/>
                </a:solidFill>
              </a:rPr>
              <a:t>for children</a:t>
            </a:r>
            <a:endParaRPr lang="en-GB" b="1" noProof="0" dirty="0">
              <a:solidFill>
                <a:schemeClr val="tx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DB0C-9BEB-4F98-9016-D6547ACC6BB2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17" name="Tijdelijke aanduiding voor voettekst 7">
            <a:extLst>
              <a:ext uri="{FF2B5EF4-FFF2-40B4-BE49-F238E27FC236}">
                <a16:creationId xmlns="" xmlns:a16="http://schemas.microsoft.com/office/drawing/2014/main" id="{3891D1D0-97A4-44C7-990C-6B1555EA1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7834" y="6446185"/>
            <a:ext cx="4625463" cy="365125"/>
          </a:xfrm>
        </p:spPr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 </a:t>
            </a:r>
            <a:r>
              <a:rPr lang="en-US" dirty="0"/>
              <a:t>HBM4EU Training School</a:t>
            </a:r>
            <a:r>
              <a:rPr lang="en-US" dirty="0" smtClean="0"/>
              <a:t>, Brno</a:t>
            </a:r>
            <a:r>
              <a:rPr lang="en-US" dirty="0"/>
              <a:t>, June 17-21, 2019</a:t>
            </a:r>
          </a:p>
          <a:p>
            <a:endParaRPr lang="en-US" dirty="0"/>
          </a:p>
        </p:txBody>
      </p:sp>
      <p:sp>
        <p:nvSpPr>
          <p:cNvPr id="21" name="Titolo 5"/>
          <p:cNvSpPr>
            <a:spLocks noGrp="1"/>
          </p:cNvSpPr>
          <p:nvPr>
            <p:ph type="title"/>
          </p:nvPr>
        </p:nvSpPr>
        <p:spPr>
          <a:xfrm>
            <a:off x="620713" y="351617"/>
            <a:ext cx="8064244" cy="404942"/>
          </a:xfrm>
        </p:spPr>
        <p:txBody>
          <a:bodyPr>
            <a:normAutofit fontScale="90000"/>
          </a:bodyPr>
          <a:lstStyle/>
          <a:p>
            <a:r>
              <a:rPr lang="en-GB" noProof="0" dirty="0" smtClean="0"/>
              <a:t>Derivation of HBM-</a:t>
            </a:r>
            <a:r>
              <a:rPr lang="en-GB" noProof="0" dirty="0" err="1" smtClean="0"/>
              <a:t>GV</a:t>
            </a:r>
            <a:r>
              <a:rPr lang="en-GB" baseline="-25000" noProof="0" dirty="0" err="1" smtClean="0"/>
              <a:t>GenPop</a:t>
            </a:r>
            <a:endParaRPr lang="en-GB" baseline="-25000" noProof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/>
              <p:cNvSpPr/>
              <p:nvPr/>
            </p:nvSpPr>
            <p:spPr>
              <a:xfrm>
                <a:off x="-236313" y="2620925"/>
                <a:ext cx="9050694" cy="3488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ts val="14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>
                          <a:solidFill>
                            <a:srgbClr val="4B4B4D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HBM</m:t>
                      </m:r>
                      <m:r>
                        <a:rPr lang="en-GB" i="1">
                          <a:solidFill>
                            <a:srgbClr val="4B4B4D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GB">
                          <a:solidFill>
                            <a:srgbClr val="4B4B4D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GV</m:t>
                      </m:r>
                      <m:r>
                        <a:rPr lang="en-GB">
                          <a:solidFill>
                            <a:srgbClr val="4B4B4D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GB" baseline="-25000">
                          <a:solidFill>
                            <a:srgbClr val="4B4B4D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GenPop</m:t>
                      </m:r>
                      <m:r>
                        <a:rPr lang="en-GB" baseline="-25000">
                          <a:solidFill>
                            <a:srgbClr val="4B4B4D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)= </m:t>
                      </m:r>
                      <m:f>
                        <m:fPr>
                          <m:ctrlPr>
                            <a:rPr lang="de-DE" i="1">
                              <a:solidFill>
                                <a:srgbClr val="4B4B4D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GB">
                              <a:solidFill>
                                <a:srgbClr val="4B4B4D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TRV</m:t>
                          </m:r>
                          <m:r>
                            <a:rPr lang="en-GB">
                              <a:solidFill>
                                <a:srgbClr val="4B4B4D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∙[</m:t>
                          </m:r>
                          <m:f>
                            <m:fPr>
                              <m:ctrlPr>
                                <a:rPr lang="de-DE" i="1">
                                  <a:solidFill>
                                    <a:srgbClr val="4B4B4D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GB">
                                  <a:solidFill>
                                    <a:srgbClr val="4B4B4D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MW</m:t>
                              </m:r>
                              <m:d>
                                <m:dPr>
                                  <m:ctrlPr>
                                    <a:rPr lang="de-DE" i="1">
                                      <a:solidFill>
                                        <a:srgbClr val="4B4B4D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baseline="-25000">
                                      <a:solidFill>
                                        <a:srgbClr val="4B4B4D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Metabolite</m:t>
                                  </m:r>
                                </m:e>
                              </m:d>
                              <m:r>
                                <a:rPr lang="en-GB">
                                  <a:solidFill>
                                    <a:srgbClr val="4B4B4D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∙</m:t>
                              </m:r>
                              <m:r>
                                <m:rPr>
                                  <m:sty m:val="p"/>
                                </m:rPr>
                                <a:rPr lang="en-GB">
                                  <a:solidFill>
                                    <a:srgbClr val="4B4B4D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Fue</m:t>
                              </m:r>
                              <m:d>
                                <m:dPr>
                                  <m:ctrlPr>
                                    <a:rPr lang="de-DE" i="1">
                                      <a:solidFill>
                                        <a:srgbClr val="4B4B4D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>
                                      <a:solidFill>
                                        <a:srgbClr val="4B4B4D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Metabolite</m:t>
                                  </m:r>
                                </m:e>
                              </m:d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GB">
                                  <a:solidFill>
                                    <a:srgbClr val="4B4B4D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MW</m:t>
                              </m:r>
                              <m:r>
                                <a:rPr lang="en-GB">
                                  <a:solidFill>
                                    <a:srgbClr val="4B4B4D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n-GB">
                                  <a:solidFill>
                                    <a:srgbClr val="4B4B4D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Substance</m:t>
                              </m:r>
                              <m:r>
                                <a:rPr lang="en-GB">
                                  <a:solidFill>
                                    <a:srgbClr val="4B4B4D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den>
                          </m:f>
                          <m:r>
                            <a:rPr lang="en-GB" i="1">
                              <a:solidFill>
                                <a:srgbClr val="4B4B4D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]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GB">
                              <a:solidFill>
                                <a:srgbClr val="4B4B4D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Daily</m:t>
                          </m:r>
                          <m:r>
                            <a:rPr lang="en-GB">
                              <a:solidFill>
                                <a:srgbClr val="4B4B4D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GB">
                              <a:solidFill>
                                <a:srgbClr val="4B4B4D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urine</m:t>
                          </m:r>
                          <m:r>
                            <a:rPr lang="en-GB">
                              <a:solidFill>
                                <a:srgbClr val="4B4B4D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GB">
                              <a:solidFill>
                                <a:srgbClr val="4B4B4D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volume</m:t>
                          </m:r>
                          <m:r>
                            <a:rPr lang="en-GB">
                              <a:solidFill>
                                <a:srgbClr val="4B4B4D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GB">
                              <a:solidFill>
                                <a:srgbClr val="4B4B4D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adjusted</m:t>
                          </m:r>
                          <m:r>
                            <a:rPr lang="en-GB">
                              <a:solidFill>
                                <a:srgbClr val="4B4B4D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GB">
                              <a:solidFill>
                                <a:srgbClr val="4B4B4D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to</m:t>
                          </m:r>
                          <m:r>
                            <a:rPr lang="en-GB">
                              <a:solidFill>
                                <a:srgbClr val="4B4B4D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GB">
                              <a:solidFill>
                                <a:srgbClr val="4B4B4D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the</m:t>
                          </m:r>
                          <m:r>
                            <a:rPr lang="en-GB">
                              <a:solidFill>
                                <a:srgbClr val="4B4B4D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GB">
                              <a:solidFill>
                                <a:srgbClr val="4B4B4D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BW</m:t>
                          </m:r>
                        </m:den>
                      </m:f>
                    </m:oMath>
                  </m:oMathPara>
                </a14:m>
                <a:endParaRPr lang="de-DE" dirty="0">
                  <a:solidFill>
                    <a:srgbClr val="4B4B4D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htec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36313" y="2620925"/>
                <a:ext cx="9050694" cy="348813"/>
              </a:xfrm>
              <a:prstGeom prst="rect">
                <a:avLst/>
              </a:prstGeom>
              <a:blipFill rotWithShape="0">
                <a:blip r:embed="rId2"/>
                <a:stretch>
                  <a:fillRect t="-126316" b="-4035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feld 7"/>
          <p:cNvSpPr txBox="1"/>
          <p:nvPr/>
        </p:nvSpPr>
        <p:spPr>
          <a:xfrm>
            <a:off x="512640" y="4904488"/>
            <a:ext cx="69638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TRV = TDI </a:t>
            </a:r>
            <a:r>
              <a:rPr lang="de-DE" dirty="0" err="1" smtClean="0"/>
              <a:t>of</a:t>
            </a:r>
            <a:r>
              <a:rPr lang="de-DE" dirty="0" smtClean="0"/>
              <a:t> 0.5 mg/ kg </a:t>
            </a:r>
            <a:r>
              <a:rPr lang="de-DE" dirty="0" err="1" smtClean="0"/>
              <a:t>bw</a:t>
            </a:r>
            <a:r>
              <a:rPr lang="de-DE" dirty="0" smtClean="0"/>
              <a:t> /d</a:t>
            </a:r>
          </a:p>
          <a:p>
            <a:r>
              <a:rPr lang="de-DE" dirty="0" err="1" smtClean="0"/>
              <a:t>MW</a:t>
            </a:r>
            <a:r>
              <a:rPr lang="de-DE" baseline="-25000" dirty="0" err="1" smtClean="0"/>
              <a:t>MBzP</a:t>
            </a:r>
            <a:r>
              <a:rPr lang="de-DE" baseline="-25000" dirty="0" smtClean="0"/>
              <a:t> </a:t>
            </a:r>
            <a:r>
              <a:rPr lang="de-DE" dirty="0" smtClean="0"/>
              <a:t>= </a:t>
            </a:r>
            <a:r>
              <a:rPr lang="de-DE" dirty="0" err="1" smtClean="0"/>
              <a:t>molecular</a:t>
            </a:r>
            <a:r>
              <a:rPr lang="de-DE" dirty="0" smtClean="0"/>
              <a:t> </a:t>
            </a:r>
            <a:r>
              <a:rPr lang="de-DE" dirty="0" err="1" smtClean="0"/>
              <a:t>weight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MBzP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256.257 g/</a:t>
            </a:r>
            <a:r>
              <a:rPr lang="de-DE" dirty="0" err="1" smtClean="0"/>
              <a:t>mol</a:t>
            </a:r>
            <a:r>
              <a:rPr lang="de-DE" dirty="0" smtClean="0"/>
              <a:t> </a:t>
            </a:r>
            <a:endParaRPr lang="de-DE" baseline="-25000" dirty="0" smtClean="0"/>
          </a:p>
          <a:p>
            <a:r>
              <a:rPr lang="de-DE" dirty="0" err="1" smtClean="0"/>
              <a:t>MW</a:t>
            </a:r>
            <a:r>
              <a:rPr lang="de-DE" baseline="-25000" dirty="0" err="1" smtClean="0"/>
              <a:t>BBzP</a:t>
            </a:r>
            <a:r>
              <a:rPr lang="de-DE" baseline="-25000" dirty="0" smtClean="0"/>
              <a:t> </a:t>
            </a:r>
            <a:r>
              <a:rPr lang="de-DE" dirty="0" smtClean="0"/>
              <a:t>= </a:t>
            </a:r>
            <a:r>
              <a:rPr lang="de-DE" dirty="0" err="1" smtClean="0"/>
              <a:t>molecular</a:t>
            </a:r>
            <a:r>
              <a:rPr lang="de-DE" dirty="0" smtClean="0"/>
              <a:t> </a:t>
            </a:r>
            <a:r>
              <a:rPr lang="de-DE" dirty="0" err="1" smtClean="0"/>
              <a:t>weight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BBzP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312.35 g/</a:t>
            </a:r>
            <a:r>
              <a:rPr lang="de-DE" dirty="0" err="1" smtClean="0"/>
              <a:t>mol</a:t>
            </a:r>
            <a:endParaRPr lang="de-DE" dirty="0" smtClean="0"/>
          </a:p>
          <a:p>
            <a:r>
              <a:rPr lang="en-GB" dirty="0" err="1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F</a:t>
            </a:r>
            <a:r>
              <a:rPr lang="en-GB" baseline="-25000" dirty="0" err="1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ue</a:t>
            </a:r>
            <a:r>
              <a:rPr lang="en-GB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GB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24h, urinary </a:t>
            </a:r>
            <a:r>
              <a:rPr lang="en-GB" dirty="0" err="1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MBzP</a:t>
            </a:r>
            <a:r>
              <a:rPr lang="en-GB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): </a:t>
            </a:r>
            <a:r>
              <a:rPr lang="en-GB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0,73 </a:t>
            </a:r>
            <a:endParaRPr lang="de-DE" dirty="0" smtClean="0"/>
          </a:p>
          <a:p>
            <a:r>
              <a:rPr lang="de-DE" dirty="0" smtClean="0"/>
              <a:t>Daily </a:t>
            </a:r>
            <a:r>
              <a:rPr lang="de-DE" dirty="0" err="1" smtClean="0"/>
              <a:t>urine</a:t>
            </a:r>
            <a:r>
              <a:rPr lang="de-DE" dirty="0" smtClean="0"/>
              <a:t> </a:t>
            </a:r>
            <a:r>
              <a:rPr lang="de-DE" dirty="0" err="1" smtClean="0"/>
              <a:t>volume</a:t>
            </a:r>
            <a:r>
              <a:rPr lang="de-DE" dirty="0" smtClean="0"/>
              <a:t> </a:t>
            </a:r>
            <a:r>
              <a:rPr lang="de-DE" dirty="0" err="1" smtClean="0"/>
              <a:t>adjusted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bw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/>
              <a:t>children</a:t>
            </a:r>
            <a:r>
              <a:rPr lang="de-DE" dirty="0"/>
              <a:t> = 0,03 L/ kg </a:t>
            </a:r>
            <a:r>
              <a:rPr lang="de-DE" dirty="0" err="1"/>
              <a:t>bw</a:t>
            </a:r>
            <a:r>
              <a:rPr lang="de-DE" dirty="0"/>
              <a:t>/d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/>
              <p:cNvSpPr/>
              <p:nvPr/>
            </p:nvSpPr>
            <p:spPr>
              <a:xfrm>
                <a:off x="-721861" y="3280665"/>
                <a:ext cx="9153330" cy="1148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sz="1600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m:rPr>
                          <m:sty m:val="p"/>
                        </m:rPr>
                        <a:rPr lang="de-DE" sz="1600" i="0">
                          <a:latin typeface="Cambria Math" panose="02040503050406030204" pitchFamily="18" charset="0"/>
                        </a:rPr>
                        <m:t>BM</m:t>
                      </m:r>
                      <m:r>
                        <a:rPr lang="de-DE" sz="1600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de-DE" sz="1600" i="0">
                          <a:latin typeface="Cambria Math" panose="02040503050406030204" pitchFamily="18" charset="0"/>
                        </a:rPr>
                        <m:t>GV</m:t>
                      </m:r>
                      <m:r>
                        <a:rPr lang="de-DE" sz="1600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de-DE" sz="1600" i="0">
                          <a:latin typeface="Cambria Math" panose="02040503050406030204" pitchFamily="18" charset="0"/>
                        </a:rPr>
                        <m:t>GenPop</m:t>
                      </m:r>
                      <m:r>
                        <a:rPr lang="de-DE" sz="1600" i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de-DE" sz="1600" b="0" i="0" smtClean="0">
                          <a:latin typeface="Cambria Math" panose="02040503050406030204" pitchFamily="18" charset="0"/>
                        </a:rPr>
                        <m:t>children</m:t>
                      </m:r>
                      <m:r>
                        <a:rPr lang="de-DE" sz="1600" i="0">
                          <a:latin typeface="Cambria Math" panose="02040503050406030204" pitchFamily="18" charset="0"/>
                        </a:rPr>
                        <m:t>)= </m:t>
                      </m:r>
                      <m:f>
                        <m:fPr>
                          <m:ctrlPr>
                            <a:rPr lang="de-DE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endChr m:val="]"/>
                              <m:ctrlPr>
                                <a:rPr lang="de-DE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i="0" smtClean="0">
                                  <a:latin typeface="Cambria Math" panose="02040503050406030204" pitchFamily="18" charset="0"/>
                                </a:rPr>
                                <m:t>0.5 </m:t>
                              </m:r>
                              <m:r>
                                <m:rPr>
                                  <m:sty m:val="p"/>
                                </m:rPr>
                                <a:rPr lang="de-DE" sz="1600" i="0" smtClean="0"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  <m:f>
                                <m:fPr>
                                  <m:type m:val="lin"/>
                                  <m:ctrlPr>
                                    <a:rPr lang="de-DE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de-DE" sz="1600" i="0">
                                      <a:latin typeface="Cambria Math" panose="02040503050406030204" pitchFamily="18" charset="0"/>
                                    </a:rPr>
                                    <m:t>g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de-DE" sz="1600" i="0">
                                      <a:latin typeface="Cambria Math" panose="02040503050406030204" pitchFamily="18" charset="0"/>
                                    </a:rPr>
                                    <m:t>k</m:t>
                                  </m:r>
                                </m:den>
                              </m:f>
                              <m:r>
                                <m:rPr>
                                  <m:sty m:val="p"/>
                                </m:rPr>
                                <a:rPr lang="de-DE" sz="1600" i="0">
                                  <a:latin typeface="Cambria Math" panose="02040503050406030204" pitchFamily="18" charset="0"/>
                                </a:rPr>
                                <m:t>g</m:t>
                              </m:r>
                              <m:r>
                                <a:rPr lang="de-DE" sz="1600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de-DE" sz="1600" i="0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  <m:f>
                                <m:fPr>
                                  <m:type m:val="lin"/>
                                  <m:ctrlPr>
                                    <a:rPr lang="de-DE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de-DE" sz="1600" i="0">
                                      <a:latin typeface="Cambria Math" panose="02040503050406030204" pitchFamily="18" charset="0"/>
                                    </a:rPr>
                                    <m:t>w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de-DE" sz="1600" i="0">
                                      <a:latin typeface="Cambria Math" panose="02040503050406030204" pitchFamily="18" charset="0"/>
                                    </a:rPr>
                                    <m:t>d</m:t>
                                  </m:r>
                                </m:den>
                              </m:f>
                              <m:r>
                                <a:rPr lang="de-DE" sz="1600" i="0">
                                  <a:latin typeface="Cambria Math" panose="02040503050406030204" pitchFamily="18" charset="0"/>
                                </a:rPr>
                                <m:t>∙[</m:t>
                              </m:r>
                              <m:f>
                                <m:fPr>
                                  <m:ctrlPr>
                                    <a:rPr lang="de-DE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DE" sz="1600" i="0">
                                      <a:latin typeface="Cambria Math" panose="02040503050406030204" pitchFamily="18" charset="0"/>
                                    </a:rPr>
                                    <m:t>256.257</m:t>
                                  </m:r>
                                  <m:f>
                                    <m:fPr>
                                      <m:ctrlPr>
                                        <a:rPr lang="de-DE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de-DE" sz="1600" b="0" i="1" smtClean="0"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num>
                                    <m:den>
                                      <m:r>
                                        <a:rPr lang="de-DE" sz="1600" b="0" i="1" smtClean="0">
                                          <a:latin typeface="Cambria Math" panose="02040503050406030204" pitchFamily="18" charset="0"/>
                                        </a:rPr>
                                        <m:t>𝑚𝑜𝑙</m:t>
                                      </m:r>
                                    </m:den>
                                  </m:f>
                                  <m:r>
                                    <a:rPr lang="de-DE" sz="1600" i="0">
                                      <a:latin typeface="Cambria Math" panose="02040503050406030204" pitchFamily="18" charset="0"/>
                                    </a:rPr>
                                    <m:t>∙</m:t>
                                  </m:r>
                                  <m:d>
                                    <m:dPr>
                                      <m:ctrlPr>
                                        <a:rPr lang="de-DE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de-DE" sz="1600" i="0">
                                          <a:latin typeface="Cambria Math" panose="02040503050406030204" pitchFamily="18" charset="0"/>
                                        </a:rPr>
                                        <m:t>0.73 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de-DE" sz="1600" b="0" i="1" smtClean="0">
                                      <a:latin typeface="Cambria Math" panose="02040503050406030204" pitchFamily="18" charset="0"/>
                                    </a:rPr>
                                    <m:t>312.35</m:t>
                                  </m:r>
                                  <m:f>
                                    <m:fPr>
                                      <m:ctrlPr>
                                        <a:rPr lang="de-DE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de-DE" sz="1600" b="0" i="1" smtClean="0"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num>
                                    <m:den>
                                      <m:r>
                                        <a:rPr lang="de-DE" sz="1600" b="0" i="1" smtClean="0">
                                          <a:latin typeface="Cambria Math" panose="02040503050406030204" pitchFamily="18" charset="0"/>
                                        </a:rPr>
                                        <m:t>𝑚𝑜𝑙</m:t>
                                      </m:r>
                                    </m:den>
                                  </m:f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de-DE" sz="1600" i="0">
                              <a:latin typeface="Cambria Math" panose="02040503050406030204" pitchFamily="18" charset="0"/>
                            </a:rPr>
                            <m:t>0.0</m:t>
                          </m:r>
                          <m:r>
                            <a:rPr lang="de-DE" sz="1600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de-DE" sz="1600" i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type m:val="lin"/>
                              <m:ctrlPr>
                                <a:rPr lang="de-DE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de-DE" sz="1600" i="0">
                                  <a:latin typeface="Cambria Math" panose="02040503050406030204" pitchFamily="18" charset="0"/>
                                </a:rPr>
                                <m:t>L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de-DE" sz="1600" i="0">
                                  <a:latin typeface="Cambria Math" panose="02040503050406030204" pitchFamily="18" charset="0"/>
                                </a:rPr>
                                <m:t>k</m:t>
                              </m:r>
                            </m:den>
                          </m:f>
                          <m:r>
                            <m:rPr>
                              <m:sty m:val="p"/>
                            </m:rPr>
                            <a:rPr lang="de-DE" sz="1600" i="0" smtClean="0">
                              <a:latin typeface="Cambria Math" panose="02040503050406030204" pitchFamily="18" charset="0"/>
                            </a:rPr>
                            <m:t>g</m:t>
                          </m:r>
                          <m:r>
                            <a:rPr lang="de-DE" sz="16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de-DE" sz="1600" i="0">
                              <a:latin typeface="Cambria Math" panose="02040503050406030204" pitchFamily="18" charset="0"/>
                            </a:rPr>
                            <m:t>b</m:t>
                          </m:r>
                          <m:f>
                            <m:fPr>
                              <m:type m:val="lin"/>
                              <m:ctrlPr>
                                <a:rPr lang="de-DE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de-DE" sz="1600" i="0">
                                  <a:latin typeface="Cambria Math" panose="02040503050406030204" pitchFamily="18" charset="0"/>
                                </a:rPr>
                                <m:t>w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de-DE" sz="1600" i="0"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</m:den>
                          </m:f>
                          <m:r>
                            <a:rPr lang="de-DE" sz="1600" i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de-DE" sz="1600" dirty="0"/>
              </a:p>
            </p:txBody>
          </p:sp>
        </mc:Choice>
        <mc:Fallback xmlns="">
          <p:sp>
            <p:nvSpPr>
              <p:cNvPr id="9" name="Rechtec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21861" y="3280665"/>
                <a:ext cx="9153330" cy="114832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/>
              <p:cNvSpPr txBox="1"/>
              <p:nvPr/>
            </p:nvSpPr>
            <p:spPr>
              <a:xfrm>
                <a:off x="7260751" y="3907180"/>
                <a:ext cx="12539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de-DE" dirty="0" smtClean="0"/>
                  <a:t> </a:t>
                </a:r>
                <a:r>
                  <a:rPr lang="de-DE" u="sng" dirty="0" smtClean="0"/>
                  <a:t>10 mg /L </a:t>
                </a:r>
                <a:endParaRPr lang="de-DE" u="sng" dirty="0"/>
              </a:p>
            </p:txBody>
          </p:sp>
        </mc:Choice>
        <mc:Fallback xmlns=""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0751" y="3907180"/>
                <a:ext cx="1253903" cy="369332"/>
              </a:xfrm>
              <a:prstGeom prst="rect">
                <a:avLst/>
              </a:prstGeom>
              <a:blipFill rotWithShape="0">
                <a:blip r:embed="rId4"/>
                <a:stretch>
                  <a:fillRect t="-9836" r="-5340" b="-245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hteck 5"/>
          <p:cNvSpPr/>
          <p:nvPr/>
        </p:nvSpPr>
        <p:spPr>
          <a:xfrm>
            <a:off x="452540" y="2024183"/>
            <a:ext cx="8585745" cy="25478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Segnaposto testo 4"/>
          <p:cNvSpPr>
            <a:spLocks noGrp="1"/>
          </p:cNvSpPr>
          <p:nvPr>
            <p:ph type="body" sz="quarter" idx="14"/>
          </p:nvPr>
        </p:nvSpPr>
        <p:spPr>
          <a:xfrm>
            <a:off x="5309937" y="351259"/>
            <a:ext cx="3391557" cy="405300"/>
          </a:xfrm>
        </p:spPr>
        <p:txBody>
          <a:bodyPr>
            <a:normAutofit fontScale="92500" lnSpcReduction="10000"/>
          </a:bodyPr>
          <a:lstStyle/>
          <a:p>
            <a:r>
              <a:rPr lang="en-GB" noProof="0" dirty="0" smtClean="0"/>
              <a:t>Benzyl Butyl Phthalate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3054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11913" y="1131496"/>
            <a:ext cx="8065015" cy="673719"/>
          </a:xfrm>
        </p:spPr>
        <p:txBody>
          <a:bodyPr>
            <a:normAutofit/>
          </a:bodyPr>
          <a:lstStyle/>
          <a:p>
            <a:r>
              <a:rPr lang="en-GB" b="1" noProof="0" dirty="0" smtClean="0">
                <a:solidFill>
                  <a:schemeClr val="tx1"/>
                </a:solidFill>
              </a:rPr>
              <a:t>Level of confidence of the derived HBM-</a:t>
            </a:r>
            <a:r>
              <a:rPr lang="en-GB" b="1" noProof="0" dirty="0" err="1" smtClean="0">
                <a:solidFill>
                  <a:schemeClr val="tx1"/>
                </a:solidFill>
              </a:rPr>
              <a:t>GV</a:t>
            </a:r>
            <a:r>
              <a:rPr lang="en-GB" b="1" baseline="-25000" noProof="0" dirty="0" err="1" smtClean="0">
                <a:solidFill>
                  <a:schemeClr val="tx1"/>
                </a:solidFill>
              </a:rPr>
              <a:t>GenPop</a:t>
            </a:r>
            <a:endParaRPr lang="en-GB" b="1" noProof="0" dirty="0">
              <a:solidFill>
                <a:schemeClr val="tx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DB0C-9BEB-4F98-9016-D6547ACC6BB2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17" name="Tijdelijke aanduiding voor voettekst 7">
            <a:extLst>
              <a:ext uri="{FF2B5EF4-FFF2-40B4-BE49-F238E27FC236}">
                <a16:creationId xmlns="" xmlns:a16="http://schemas.microsoft.com/office/drawing/2014/main" id="{3891D1D0-97A4-44C7-990C-6B1555EA1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7834" y="6446185"/>
            <a:ext cx="4625463" cy="365125"/>
          </a:xfrm>
        </p:spPr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 </a:t>
            </a:r>
            <a:r>
              <a:rPr lang="en-US" dirty="0"/>
              <a:t>HBM4EU Training School</a:t>
            </a:r>
            <a:r>
              <a:rPr lang="en-US" dirty="0" smtClean="0"/>
              <a:t>, Brno</a:t>
            </a:r>
            <a:r>
              <a:rPr lang="en-US" dirty="0"/>
              <a:t>, June 17-21, 2019</a:t>
            </a:r>
          </a:p>
          <a:p>
            <a:endParaRPr lang="en-US" dirty="0"/>
          </a:p>
        </p:txBody>
      </p:sp>
      <p:sp>
        <p:nvSpPr>
          <p:cNvPr id="21" name="Titolo 5"/>
          <p:cNvSpPr>
            <a:spLocks noGrp="1"/>
          </p:cNvSpPr>
          <p:nvPr>
            <p:ph type="title"/>
          </p:nvPr>
        </p:nvSpPr>
        <p:spPr>
          <a:xfrm>
            <a:off x="620713" y="351617"/>
            <a:ext cx="8064244" cy="404942"/>
          </a:xfrm>
        </p:spPr>
        <p:txBody>
          <a:bodyPr>
            <a:normAutofit fontScale="90000"/>
          </a:bodyPr>
          <a:lstStyle/>
          <a:p>
            <a:r>
              <a:rPr lang="en-GB" noProof="0" dirty="0" smtClean="0"/>
              <a:t>Derivation of HBM-</a:t>
            </a:r>
            <a:r>
              <a:rPr lang="en-GB" noProof="0" dirty="0" err="1" smtClean="0"/>
              <a:t>GV</a:t>
            </a:r>
            <a:r>
              <a:rPr lang="en-GB" baseline="-25000" noProof="0" dirty="0" err="1" smtClean="0"/>
              <a:t>GenPop</a:t>
            </a:r>
            <a:endParaRPr lang="en-GB" baseline="-25000" noProof="0" dirty="0"/>
          </a:p>
        </p:txBody>
      </p:sp>
      <p:sp>
        <p:nvSpPr>
          <p:cNvPr id="5" name="Textfeld 4"/>
          <p:cNvSpPr txBox="1"/>
          <p:nvPr/>
        </p:nvSpPr>
        <p:spPr>
          <a:xfrm>
            <a:off x="655937" y="1701961"/>
            <a:ext cx="848806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 smtClean="0">
                <a:sym typeface="Wingdings" panose="05000000000000000000" pitchFamily="2" charset="2"/>
              </a:rPr>
              <a:t>nature and quality of the toxicological data </a:t>
            </a:r>
          </a:p>
          <a:p>
            <a:pPr marL="800100" lvl="1" indent="-342900">
              <a:buFont typeface="Wingdings" panose="05000000000000000000" pitchFamily="2" charset="2"/>
              <a:buChar char="à"/>
            </a:pPr>
            <a:r>
              <a:rPr lang="en-US" sz="2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LoC is medium/high </a:t>
            </a:r>
            <a:r>
              <a:rPr lang="en-US" sz="2200" dirty="0" smtClean="0">
                <a:sym typeface="Wingdings" panose="05000000000000000000" pitchFamily="2" charset="2"/>
              </a:rPr>
              <a:t>as database on </a:t>
            </a:r>
            <a:r>
              <a:rPr lang="en-US" sz="2200" dirty="0" err="1" smtClean="0">
                <a:sym typeface="Wingdings" panose="05000000000000000000" pitchFamily="2" charset="2"/>
              </a:rPr>
              <a:t>BBzP</a:t>
            </a:r>
            <a:r>
              <a:rPr lang="en-US" sz="2200" dirty="0" smtClean="0">
                <a:sym typeface="Wingdings" panose="05000000000000000000" pitchFamily="2" charset="2"/>
              </a:rPr>
              <a:t> is based on a large number of toxicological studies in different animal species. However, epidemiological studies are associated with considerable uncertainties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655938" y="3661703"/>
            <a:ext cx="820806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critical endpoint and mode of action</a:t>
            </a:r>
          </a:p>
          <a:p>
            <a:pPr marL="800100" lvl="1" indent="-342900">
              <a:buFont typeface="Wingdings" panose="05000000000000000000" pitchFamily="2" charset="2"/>
              <a:buChar char="à"/>
            </a:pPr>
            <a:r>
              <a:rPr lang="en-US" sz="2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LoC is medium</a:t>
            </a:r>
            <a:r>
              <a:rPr lang="en-US" sz="2200" dirty="0" smtClean="0">
                <a:sym typeface="Wingdings" panose="05000000000000000000" pitchFamily="2" charset="2"/>
              </a:rPr>
              <a:t> as the evidence of effects of </a:t>
            </a:r>
            <a:r>
              <a:rPr lang="en-US" sz="2200" dirty="0" err="1" smtClean="0">
                <a:sym typeface="Wingdings" panose="05000000000000000000" pitchFamily="2" charset="2"/>
              </a:rPr>
              <a:t>BBzP</a:t>
            </a:r>
            <a:r>
              <a:rPr lang="en-US" sz="2200" dirty="0" smtClean="0">
                <a:sym typeface="Wingdings" panose="05000000000000000000" pitchFamily="2" charset="2"/>
              </a:rPr>
              <a:t> on reproduction and development related to its anti-androgenic activities effects was seen in different independent toxicological studies &amp; evidence for effects in humans are available in the scientific literature</a:t>
            </a:r>
          </a:p>
          <a:p>
            <a:pPr marL="800100" lvl="1" indent="-342900">
              <a:buFont typeface="Wingdings" panose="05000000000000000000" pitchFamily="2" charset="2"/>
              <a:buChar char="à"/>
            </a:pPr>
            <a:r>
              <a:rPr lang="en-US" altLang="it-IT" sz="2200" dirty="0" smtClean="0">
                <a:cs typeface="Calibri"/>
              </a:rPr>
              <a:t>uncertainties </a:t>
            </a:r>
            <a:r>
              <a:rPr lang="en-US" altLang="it-IT" sz="2200" dirty="0">
                <a:cs typeface="Calibri"/>
              </a:rPr>
              <a:t>remain as </a:t>
            </a:r>
            <a:r>
              <a:rPr lang="en-US" altLang="it-IT" sz="2200" dirty="0" smtClean="0">
                <a:cs typeface="Calibri"/>
              </a:rPr>
              <a:t>other endpoints </a:t>
            </a:r>
            <a:r>
              <a:rPr lang="en-US" altLang="it-IT" sz="2200" dirty="0">
                <a:cs typeface="Calibri"/>
              </a:rPr>
              <a:t>were not assessed for </a:t>
            </a:r>
            <a:r>
              <a:rPr lang="en-US" altLang="it-IT" sz="2200" dirty="0" err="1">
                <a:cs typeface="Calibri"/>
              </a:rPr>
              <a:t>BBzP</a:t>
            </a:r>
            <a:r>
              <a:rPr lang="en-US" altLang="it-IT" sz="2200" dirty="0">
                <a:cs typeface="Calibri"/>
              </a:rPr>
              <a:t> (but seen in other phthalates with similar potency) </a:t>
            </a:r>
          </a:p>
        </p:txBody>
      </p:sp>
      <p:sp>
        <p:nvSpPr>
          <p:cNvPr id="11" name="Segnaposto testo 4"/>
          <p:cNvSpPr>
            <a:spLocks noGrp="1"/>
          </p:cNvSpPr>
          <p:nvPr>
            <p:ph type="body" sz="quarter" idx="14"/>
          </p:nvPr>
        </p:nvSpPr>
        <p:spPr>
          <a:xfrm>
            <a:off x="5309937" y="351259"/>
            <a:ext cx="3391557" cy="405300"/>
          </a:xfrm>
        </p:spPr>
        <p:txBody>
          <a:bodyPr>
            <a:normAutofit fontScale="92500" lnSpcReduction="10000"/>
          </a:bodyPr>
          <a:lstStyle/>
          <a:p>
            <a:r>
              <a:rPr lang="en-GB" noProof="0" dirty="0" smtClean="0"/>
              <a:t>Benzyl Butyl Phthalate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571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noProof="0" dirty="0" smtClean="0">
                <a:solidFill>
                  <a:schemeClr val="tx1"/>
                </a:solidFill>
              </a:rPr>
              <a:t>Level of confidence of the derived HBM-</a:t>
            </a:r>
            <a:r>
              <a:rPr lang="en-GB" b="1" noProof="0" dirty="0" err="1" smtClean="0">
                <a:solidFill>
                  <a:schemeClr val="tx1"/>
                </a:solidFill>
              </a:rPr>
              <a:t>GV</a:t>
            </a:r>
            <a:r>
              <a:rPr lang="en-GB" b="1" baseline="-25000" noProof="0" dirty="0" err="1" smtClean="0">
                <a:solidFill>
                  <a:schemeClr val="tx1"/>
                </a:solidFill>
              </a:rPr>
              <a:t>GenPop</a:t>
            </a:r>
            <a:endParaRPr lang="en-GB" b="1" noProof="0" dirty="0">
              <a:solidFill>
                <a:schemeClr val="tx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DB0C-9BEB-4F98-9016-D6547ACC6BB2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17" name="Tijdelijke aanduiding voor voettekst 7">
            <a:extLst>
              <a:ext uri="{FF2B5EF4-FFF2-40B4-BE49-F238E27FC236}">
                <a16:creationId xmlns="" xmlns:a16="http://schemas.microsoft.com/office/drawing/2014/main" id="{3891D1D0-97A4-44C7-990C-6B1555EA1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7834" y="6446185"/>
            <a:ext cx="4625463" cy="365125"/>
          </a:xfrm>
        </p:spPr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 </a:t>
            </a:r>
            <a:r>
              <a:rPr lang="en-US" dirty="0"/>
              <a:t>HBM4EU Training School</a:t>
            </a:r>
            <a:r>
              <a:rPr lang="en-US" dirty="0" smtClean="0"/>
              <a:t>, Brno</a:t>
            </a:r>
            <a:r>
              <a:rPr lang="en-US" dirty="0"/>
              <a:t>, June 17-21, 2019</a:t>
            </a:r>
          </a:p>
          <a:p>
            <a:endParaRPr lang="en-US" dirty="0"/>
          </a:p>
        </p:txBody>
      </p:sp>
      <p:sp>
        <p:nvSpPr>
          <p:cNvPr id="21" name="Titolo 5"/>
          <p:cNvSpPr>
            <a:spLocks noGrp="1"/>
          </p:cNvSpPr>
          <p:nvPr>
            <p:ph type="title"/>
          </p:nvPr>
        </p:nvSpPr>
        <p:spPr>
          <a:xfrm>
            <a:off x="620713" y="351617"/>
            <a:ext cx="8064244" cy="404942"/>
          </a:xfrm>
        </p:spPr>
        <p:txBody>
          <a:bodyPr>
            <a:normAutofit fontScale="90000"/>
          </a:bodyPr>
          <a:lstStyle/>
          <a:p>
            <a:r>
              <a:rPr lang="en-GB" noProof="0" dirty="0" smtClean="0"/>
              <a:t>Derivation of HBM-</a:t>
            </a:r>
            <a:r>
              <a:rPr lang="en-GB" noProof="0" dirty="0" err="1" smtClean="0"/>
              <a:t>GV</a:t>
            </a:r>
            <a:r>
              <a:rPr lang="en-GB" baseline="-25000" noProof="0" dirty="0" err="1" smtClean="0"/>
              <a:t>GenPop</a:t>
            </a:r>
            <a:endParaRPr lang="en-GB" baseline="-25000" noProof="0" dirty="0"/>
          </a:p>
        </p:txBody>
      </p:sp>
      <p:sp>
        <p:nvSpPr>
          <p:cNvPr id="3" name="Rechteck 2"/>
          <p:cNvSpPr/>
          <p:nvPr/>
        </p:nvSpPr>
        <p:spPr>
          <a:xfrm>
            <a:off x="1035698" y="2131960"/>
            <a:ext cx="779106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 smtClean="0">
                <a:sym typeface="Wingdings" panose="05000000000000000000" pitchFamily="2" charset="2"/>
              </a:rPr>
              <a:t>reliability of key studies used to derivate TDI value</a:t>
            </a:r>
          </a:p>
          <a:p>
            <a:pPr marL="800100" lvl="1" indent="-342900">
              <a:buFont typeface="Wingdings" panose="05000000000000000000" pitchFamily="2" charset="2"/>
              <a:buChar char="à"/>
            </a:pPr>
            <a:r>
              <a:rPr lang="en-US" sz="2400" dirty="0" smtClean="0">
                <a:sym typeface="Wingdings" panose="05000000000000000000" pitchFamily="2" charset="2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LoC is medium </a:t>
            </a:r>
            <a:r>
              <a:rPr lang="en-US" sz="2400" dirty="0" smtClean="0">
                <a:sym typeface="Wingdings" panose="05000000000000000000" pitchFamily="2" charset="2"/>
              </a:rPr>
              <a:t>as high-quality key study according to OECD guidelines, but human data would have been the more </a:t>
            </a:r>
            <a:r>
              <a:rPr lang="en-US" sz="2400" dirty="0" err="1" smtClean="0">
                <a:sym typeface="Wingdings" panose="05000000000000000000" pitchFamily="2" charset="2"/>
              </a:rPr>
              <a:t>favourable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</a:p>
          <a:p>
            <a:pPr lvl="1"/>
            <a:endParaRPr lang="en-US" sz="2400" dirty="0" smtClean="0"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 smtClean="0">
                <a:sym typeface="Wingdings" panose="05000000000000000000" pitchFamily="2" charset="2"/>
              </a:rPr>
              <a:t>extrapolations of POD value for TDI calculation 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LoC is medium </a:t>
            </a:r>
            <a:r>
              <a:rPr lang="en-US" sz="2400" dirty="0" smtClean="0">
                <a:sym typeface="Wingdings" panose="05000000000000000000" pitchFamily="2" charset="2"/>
              </a:rPr>
              <a:t>as NOAEL was derived from a high-quality key study, assessment factors are reasonable, </a:t>
            </a:r>
            <a:r>
              <a:rPr lang="en-US" sz="2400" smtClean="0">
                <a:sym typeface="Wingdings" panose="05000000000000000000" pitchFamily="2" charset="2"/>
              </a:rPr>
              <a:t>but </a:t>
            </a:r>
            <a:r>
              <a:rPr lang="en-US" sz="2400" smtClean="0">
                <a:sym typeface="Wingdings" panose="05000000000000000000" pitchFamily="2" charset="2"/>
              </a:rPr>
              <a:t>PBTK </a:t>
            </a:r>
            <a:r>
              <a:rPr lang="en-US" sz="2400" dirty="0" smtClean="0">
                <a:sym typeface="Wingdings" panose="05000000000000000000" pitchFamily="2" charset="2"/>
              </a:rPr>
              <a:t>model to extrapolate from animal to human could increase </a:t>
            </a:r>
            <a:r>
              <a:rPr lang="en-US" sz="2400" smtClean="0">
                <a:sym typeface="Wingdings" panose="05000000000000000000" pitchFamily="2" charset="2"/>
              </a:rPr>
              <a:t>the LoC and </a:t>
            </a:r>
            <a:r>
              <a:rPr lang="en-US" sz="2400">
                <a:sym typeface="Wingdings" panose="05000000000000000000" pitchFamily="2" charset="2"/>
              </a:rPr>
              <a:t>using BMD approach could refine the POD and thereby increase the LoC</a:t>
            </a:r>
          </a:p>
          <a:p>
            <a:pPr lvl="1"/>
            <a:endParaRPr lang="en-US" sz="2400" dirty="0">
              <a:sym typeface="Wingdings" panose="05000000000000000000" pitchFamily="2" charset="2"/>
            </a:endParaRPr>
          </a:p>
        </p:txBody>
      </p:sp>
      <p:sp>
        <p:nvSpPr>
          <p:cNvPr id="9" name="Segnaposto testo 4"/>
          <p:cNvSpPr>
            <a:spLocks noGrp="1"/>
          </p:cNvSpPr>
          <p:nvPr>
            <p:ph type="body" sz="quarter" idx="14"/>
          </p:nvPr>
        </p:nvSpPr>
        <p:spPr>
          <a:xfrm>
            <a:off x="5309937" y="351259"/>
            <a:ext cx="3391557" cy="405300"/>
          </a:xfrm>
        </p:spPr>
        <p:txBody>
          <a:bodyPr>
            <a:normAutofit fontScale="92500" lnSpcReduction="10000"/>
          </a:bodyPr>
          <a:lstStyle/>
          <a:p>
            <a:r>
              <a:rPr lang="en-GB" noProof="0" dirty="0" smtClean="0"/>
              <a:t>Benzyl Butyl Phthalate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91361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noProof="0" dirty="0" smtClean="0">
                <a:solidFill>
                  <a:schemeClr val="tx1"/>
                </a:solidFill>
              </a:rPr>
              <a:t>Level of confidence of the derived HBM-</a:t>
            </a:r>
            <a:r>
              <a:rPr lang="en-GB" b="1" noProof="0" dirty="0" err="1" smtClean="0">
                <a:solidFill>
                  <a:schemeClr val="tx1"/>
                </a:solidFill>
              </a:rPr>
              <a:t>GV</a:t>
            </a:r>
            <a:r>
              <a:rPr lang="en-GB" b="1" baseline="-25000" noProof="0" dirty="0" err="1" smtClean="0">
                <a:solidFill>
                  <a:schemeClr val="tx1"/>
                </a:solidFill>
              </a:rPr>
              <a:t>GenPop</a:t>
            </a:r>
            <a:endParaRPr lang="en-GB" b="1" noProof="0" dirty="0">
              <a:solidFill>
                <a:schemeClr val="tx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DB0C-9BEB-4F98-9016-D6547ACC6BB2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17" name="Tijdelijke aanduiding voor voettekst 7">
            <a:extLst>
              <a:ext uri="{FF2B5EF4-FFF2-40B4-BE49-F238E27FC236}">
                <a16:creationId xmlns="" xmlns:a16="http://schemas.microsoft.com/office/drawing/2014/main" id="{3891D1D0-97A4-44C7-990C-6B1555EA1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7834" y="6446185"/>
            <a:ext cx="4625463" cy="365125"/>
          </a:xfrm>
        </p:spPr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 </a:t>
            </a:r>
            <a:r>
              <a:rPr lang="en-US" dirty="0"/>
              <a:t>HBM4EU Training School</a:t>
            </a:r>
            <a:r>
              <a:rPr lang="en-US" dirty="0" smtClean="0"/>
              <a:t>, Brno</a:t>
            </a:r>
            <a:r>
              <a:rPr lang="en-US" dirty="0"/>
              <a:t>, June 17-21, 2019</a:t>
            </a:r>
          </a:p>
          <a:p>
            <a:endParaRPr lang="en-US" dirty="0"/>
          </a:p>
        </p:txBody>
      </p:sp>
      <p:sp>
        <p:nvSpPr>
          <p:cNvPr id="3" name="Rechteck 2"/>
          <p:cNvSpPr/>
          <p:nvPr/>
        </p:nvSpPr>
        <p:spPr>
          <a:xfrm>
            <a:off x="1035698" y="2131960"/>
            <a:ext cx="779106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 smtClean="0">
                <a:sym typeface="Wingdings" panose="05000000000000000000" pitchFamily="2" charset="2"/>
              </a:rPr>
              <a:t>calculation of HBM-GV</a:t>
            </a:r>
          </a:p>
          <a:p>
            <a:pPr marL="800100" lvl="1" indent="-342900">
              <a:buFont typeface="Wingdings" panose="05000000000000000000" pitchFamily="2" charset="2"/>
              <a:buChar char="à"/>
            </a:pPr>
            <a:r>
              <a:rPr lang="en-US" sz="2400" dirty="0" smtClean="0">
                <a:sym typeface="Wingdings" panose="05000000000000000000" pitchFamily="2" charset="2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LoC is low </a:t>
            </a:r>
            <a:r>
              <a:rPr lang="en-US" sz="2400" dirty="0" smtClean="0">
                <a:sym typeface="Wingdings" panose="05000000000000000000" pitchFamily="2" charset="2"/>
              </a:rPr>
              <a:t>as only one </a:t>
            </a:r>
            <a:r>
              <a:rPr lang="en-US" sz="2400" dirty="0" err="1" smtClean="0">
                <a:sym typeface="Wingdings" panose="05000000000000000000" pitchFamily="2" charset="2"/>
              </a:rPr>
              <a:t>toxicokinetic</a:t>
            </a:r>
            <a:r>
              <a:rPr lang="en-US" sz="2400" dirty="0" smtClean="0">
                <a:sym typeface="Wingdings" panose="05000000000000000000" pitchFamily="2" charset="2"/>
              </a:rPr>
              <a:t> study in humans is available (8 volunteers/group) with no information on gender accessible. </a:t>
            </a:r>
            <a:endParaRPr lang="en-US" sz="2400" dirty="0">
              <a:sym typeface="Wingdings" panose="05000000000000000000" pitchFamily="2" charset="2"/>
            </a:endParaRPr>
          </a:p>
        </p:txBody>
      </p:sp>
      <p:sp>
        <p:nvSpPr>
          <p:cNvPr id="5" name="Gestreifter Pfeil nach rechts 4"/>
          <p:cNvSpPr/>
          <p:nvPr/>
        </p:nvSpPr>
        <p:spPr>
          <a:xfrm>
            <a:off x="676760" y="4667647"/>
            <a:ext cx="1483567" cy="87707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2234301" y="4813797"/>
            <a:ext cx="6862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Global level of confidence is medium</a:t>
            </a:r>
            <a:r>
              <a:rPr lang="de-DE" sz="3200" dirty="0" smtClean="0"/>
              <a:t>.</a:t>
            </a:r>
            <a:endParaRPr lang="de-DE" sz="3200" dirty="0"/>
          </a:p>
        </p:txBody>
      </p:sp>
      <p:sp>
        <p:nvSpPr>
          <p:cNvPr id="12" name="Titolo 5"/>
          <p:cNvSpPr>
            <a:spLocks noGrp="1"/>
          </p:cNvSpPr>
          <p:nvPr>
            <p:ph type="title"/>
          </p:nvPr>
        </p:nvSpPr>
        <p:spPr>
          <a:xfrm>
            <a:off x="620713" y="351617"/>
            <a:ext cx="8064244" cy="404942"/>
          </a:xfrm>
        </p:spPr>
        <p:txBody>
          <a:bodyPr>
            <a:normAutofit fontScale="90000"/>
          </a:bodyPr>
          <a:lstStyle/>
          <a:p>
            <a:r>
              <a:rPr lang="en-GB" noProof="0" dirty="0" smtClean="0"/>
              <a:t>Derivation of HBM-</a:t>
            </a:r>
            <a:r>
              <a:rPr lang="en-GB" noProof="0" dirty="0" err="1" smtClean="0"/>
              <a:t>GV</a:t>
            </a:r>
            <a:r>
              <a:rPr lang="en-GB" baseline="-25000" noProof="0" dirty="0" err="1" smtClean="0"/>
              <a:t>GenPop</a:t>
            </a:r>
            <a:endParaRPr lang="en-GB" baseline="-25000" noProof="0" dirty="0"/>
          </a:p>
        </p:txBody>
      </p:sp>
      <p:sp>
        <p:nvSpPr>
          <p:cNvPr id="13" name="Segnaposto testo 4"/>
          <p:cNvSpPr>
            <a:spLocks noGrp="1"/>
          </p:cNvSpPr>
          <p:nvPr>
            <p:ph type="body" sz="quarter" idx="14"/>
          </p:nvPr>
        </p:nvSpPr>
        <p:spPr>
          <a:xfrm>
            <a:off x="5309937" y="351259"/>
            <a:ext cx="3391557" cy="405300"/>
          </a:xfrm>
        </p:spPr>
        <p:txBody>
          <a:bodyPr>
            <a:normAutofit fontScale="92500" lnSpcReduction="10000"/>
          </a:bodyPr>
          <a:lstStyle/>
          <a:p>
            <a:r>
              <a:rPr lang="en-GB" noProof="0" dirty="0" smtClean="0"/>
              <a:t>Benzyl Butyl Phthalate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4174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noProof="0" dirty="0" smtClean="0">
                <a:solidFill>
                  <a:schemeClr val="tx1"/>
                </a:solidFill>
              </a:rPr>
              <a:t>Summary of all information in Factsheets</a:t>
            </a:r>
            <a:endParaRPr lang="en-GB" b="1" noProof="0" dirty="0">
              <a:solidFill>
                <a:schemeClr val="tx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DB0C-9BEB-4F98-9016-D6547ACC6BB2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17" name="Tijdelijke aanduiding voor voettekst 7">
            <a:extLst>
              <a:ext uri="{FF2B5EF4-FFF2-40B4-BE49-F238E27FC236}">
                <a16:creationId xmlns="" xmlns:a16="http://schemas.microsoft.com/office/drawing/2014/main" id="{3891D1D0-97A4-44C7-990C-6B1555EA1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7834" y="6446185"/>
            <a:ext cx="4625463" cy="365125"/>
          </a:xfrm>
        </p:spPr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 </a:t>
            </a:r>
            <a:r>
              <a:rPr lang="en-US" dirty="0"/>
              <a:t>HBM4EU Training School</a:t>
            </a:r>
            <a:r>
              <a:rPr lang="en-US" dirty="0" smtClean="0"/>
              <a:t>, Brno</a:t>
            </a:r>
            <a:r>
              <a:rPr lang="en-US" dirty="0"/>
              <a:t>, June 17-21, 2019</a:t>
            </a:r>
          </a:p>
          <a:p>
            <a:endParaRPr lang="en-US" dirty="0"/>
          </a:p>
        </p:txBody>
      </p:sp>
      <p:sp>
        <p:nvSpPr>
          <p:cNvPr id="20" name="Segnaposto testo 4"/>
          <p:cNvSpPr>
            <a:spLocks noGrp="1"/>
          </p:cNvSpPr>
          <p:nvPr>
            <p:ph type="body" sz="quarter" idx="14"/>
          </p:nvPr>
        </p:nvSpPr>
        <p:spPr>
          <a:xfrm>
            <a:off x="5309937" y="351259"/>
            <a:ext cx="3391557" cy="405300"/>
          </a:xfrm>
        </p:spPr>
        <p:txBody>
          <a:bodyPr>
            <a:normAutofit fontScale="92500" lnSpcReduction="10000"/>
          </a:bodyPr>
          <a:lstStyle/>
          <a:p>
            <a:r>
              <a:rPr lang="en-GB" noProof="0" dirty="0" smtClean="0"/>
              <a:t>Benzyl Butyl Phthalate</a:t>
            </a:r>
            <a:endParaRPr lang="en-GB" noProof="0" dirty="0"/>
          </a:p>
        </p:txBody>
      </p:sp>
      <p:sp>
        <p:nvSpPr>
          <p:cNvPr id="21" name="Titolo 5"/>
          <p:cNvSpPr>
            <a:spLocks noGrp="1"/>
          </p:cNvSpPr>
          <p:nvPr>
            <p:ph type="title"/>
          </p:nvPr>
        </p:nvSpPr>
        <p:spPr>
          <a:xfrm>
            <a:off x="620713" y="351617"/>
            <a:ext cx="8064244" cy="404942"/>
          </a:xfrm>
        </p:spPr>
        <p:txBody>
          <a:bodyPr>
            <a:normAutofit fontScale="90000"/>
          </a:bodyPr>
          <a:lstStyle/>
          <a:p>
            <a:r>
              <a:rPr lang="en-GB" noProof="0" dirty="0" smtClean="0"/>
              <a:t>Derivation of HBM-</a:t>
            </a:r>
            <a:r>
              <a:rPr lang="en-GB" noProof="0" dirty="0" err="1" smtClean="0"/>
              <a:t>GV</a:t>
            </a:r>
            <a:r>
              <a:rPr lang="en-GB" baseline="-25000" noProof="0" dirty="0" err="1" smtClean="0"/>
              <a:t>GenPop</a:t>
            </a:r>
            <a:endParaRPr lang="en-GB" baseline="-25000" noProof="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122" y="1755867"/>
            <a:ext cx="5731205" cy="468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73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86825" y="503128"/>
            <a:ext cx="4028848" cy="3960850"/>
          </a:xfrm>
        </p:spPr>
        <p:txBody>
          <a:bodyPr>
            <a:normAutofit/>
          </a:bodyPr>
          <a:lstStyle/>
          <a:p>
            <a:pPr algn="ctr"/>
            <a:r>
              <a:rPr lang="en-GB" sz="3200" u="sng" dirty="0" smtClean="0"/>
              <a:t>Task 5.2: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Rosa Lange</a:t>
            </a:r>
            <a:br>
              <a:rPr lang="en-GB" sz="3200" dirty="0" smtClean="0"/>
            </a:br>
            <a:r>
              <a:rPr lang="en-GB" sz="3200" dirty="0" smtClean="0"/>
              <a:t>Petra </a:t>
            </a:r>
            <a:r>
              <a:rPr lang="en-GB" sz="3200" dirty="0" err="1" smtClean="0"/>
              <a:t>Apel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Eva </a:t>
            </a:r>
            <a:r>
              <a:rPr lang="en-GB" sz="3200" dirty="0" err="1" smtClean="0"/>
              <a:t>Ougier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Christophe </a:t>
            </a:r>
            <a:r>
              <a:rPr lang="en-GB" sz="3200" dirty="0" err="1" smtClean="0"/>
              <a:t>Rousselle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>rosa.lange@uba.de</a:t>
            </a:r>
            <a:r>
              <a:rPr lang="en-GB" sz="3200" dirty="0" smtClean="0"/>
              <a:t/>
            </a:r>
            <a:br>
              <a:rPr lang="en-GB" sz="3200" dirty="0" smtClean="0"/>
            </a:br>
            <a:endParaRPr lang="en-GB" sz="3200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89930" y="4128076"/>
            <a:ext cx="4422639" cy="272992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GB" sz="1700" b="1" dirty="0">
                <a:latin typeface="+mn-lt"/>
              </a:rPr>
              <a:t>Speaker’s </a:t>
            </a:r>
            <a:r>
              <a:rPr lang="en-GB" sz="1700" b="1" dirty="0" err="1">
                <a:latin typeface="+mn-lt"/>
              </a:rPr>
              <a:t>i</a:t>
            </a:r>
            <a:r>
              <a:rPr lang="en-GB" sz="1700" b="1" noProof="0" dirty="0" err="1">
                <a:latin typeface="+mn-lt"/>
              </a:rPr>
              <a:t>nformation</a:t>
            </a:r>
            <a:endParaRPr lang="en-GB" sz="1700" b="1" noProof="0" dirty="0">
              <a:latin typeface="+mn-lt"/>
            </a:endParaRPr>
          </a:p>
          <a:p>
            <a:pPr>
              <a:lnSpc>
                <a:spcPct val="120000"/>
              </a:lnSpc>
            </a:pPr>
            <a:r>
              <a:rPr lang="en-GB" sz="1700" dirty="0" smtClean="0">
                <a:latin typeface="+mn-lt"/>
              </a:rPr>
              <a:t>Rosa Lange </a:t>
            </a:r>
            <a:r>
              <a:rPr lang="en-GB" sz="1700" dirty="0">
                <a:latin typeface="+mn-lt"/>
              </a:rPr>
              <a:t>works as </a:t>
            </a:r>
            <a:r>
              <a:rPr lang="en-GB" sz="1700" dirty="0" smtClean="0">
                <a:latin typeface="+mn-lt"/>
              </a:rPr>
              <a:t>toxicologist </a:t>
            </a:r>
            <a:r>
              <a:rPr lang="en-GB" sz="1700" dirty="0">
                <a:latin typeface="+mn-lt"/>
              </a:rPr>
              <a:t>at the </a:t>
            </a:r>
            <a:r>
              <a:rPr lang="en-GB" sz="1700" dirty="0" smtClean="0">
                <a:latin typeface="+mn-lt"/>
              </a:rPr>
              <a:t>Federal Environment Agency, Berlin, Germany. In </a:t>
            </a:r>
            <a:r>
              <a:rPr lang="en-GB" sz="1700" dirty="0">
                <a:latin typeface="+mn-lt"/>
              </a:rPr>
              <a:t>HBM4EU </a:t>
            </a:r>
            <a:r>
              <a:rPr lang="en-GB" sz="1700" dirty="0" smtClean="0">
                <a:latin typeface="+mn-lt"/>
              </a:rPr>
              <a:t>she works in the management team, in task 5.2 - “Derivation of HBM guidance values” and in task 4.2 – “Prioritisation”. She is CGL of the substance group phthalates and DINCH.</a:t>
            </a:r>
            <a:endParaRPr lang="en-GB" sz="1700" noProof="0" dirty="0">
              <a:latin typeface="+mn-lt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13" y="794349"/>
            <a:ext cx="3215512" cy="1929307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="" xmlns:a16="http://schemas.microsoft.com/office/drawing/2014/main" id="{7C92C05F-9DC7-4459-8F4A-9A77F7BFF7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881" y="3547418"/>
            <a:ext cx="3224843" cy="1574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51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17244" y="1471955"/>
            <a:ext cx="8065015" cy="673719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How is the current state of regulation?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DB0C-9BEB-4F98-9016-D6547ACC6BB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noProof="0" dirty="0" smtClean="0"/>
              <a:t>Regulation</a:t>
            </a:r>
            <a:endParaRPr lang="en-GB" noProof="0" dirty="0"/>
          </a:p>
        </p:txBody>
      </p:sp>
      <p:sp>
        <p:nvSpPr>
          <p:cNvPr id="16" name="Tijdelijke aanduiding voor voettekst 7">
            <a:extLst>
              <a:ext uri="{FF2B5EF4-FFF2-40B4-BE49-F238E27FC236}">
                <a16:creationId xmlns="" xmlns:a16="http://schemas.microsoft.com/office/drawing/2014/main" id="{B0C09836-872D-4729-A724-96E15BE64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7834" y="6423224"/>
            <a:ext cx="4625463" cy="365125"/>
          </a:xfrm>
        </p:spPr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 </a:t>
            </a:r>
            <a:r>
              <a:rPr lang="en-US" dirty="0"/>
              <a:t>HBM4EU Training School</a:t>
            </a:r>
            <a:r>
              <a:rPr lang="en-US" dirty="0" smtClean="0"/>
              <a:t>, Brno</a:t>
            </a:r>
            <a:r>
              <a:rPr lang="en-US" dirty="0"/>
              <a:t>, June 17-21, 2019</a:t>
            </a:r>
          </a:p>
          <a:p>
            <a:endParaRPr lang="en-US" dirty="0"/>
          </a:p>
        </p:txBody>
      </p:sp>
      <p:sp>
        <p:nvSpPr>
          <p:cNvPr id="9" name="Textfeld 8"/>
          <p:cNvSpPr txBox="1"/>
          <p:nvPr/>
        </p:nvSpPr>
        <p:spPr>
          <a:xfrm>
            <a:off x="620713" y="2120689"/>
            <a:ext cx="74168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Restricted in toys and childcare articles since 2007 </a:t>
            </a:r>
            <a:endParaRPr lang="en-US" sz="2400" dirty="0"/>
          </a:p>
          <a:p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Subject </a:t>
            </a:r>
            <a:r>
              <a:rPr lang="en-US" sz="2400" dirty="0"/>
              <a:t>to authorization since Feb 2015 </a:t>
            </a:r>
            <a:r>
              <a:rPr lang="en-US" sz="2400" dirty="0" smtClean="0"/>
              <a:t>(exempted </a:t>
            </a:r>
            <a:r>
              <a:rPr lang="en-US" sz="2400" dirty="0"/>
              <a:t>uses: medicinal </a:t>
            </a:r>
            <a:r>
              <a:rPr lang="en-US" sz="2400" dirty="0" smtClean="0"/>
              <a:t>packaging)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3218330" y="4307143"/>
            <a:ext cx="59256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Prohibited in Cosmetics as it is a CMR compound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Restricted in electric equipment from July 2019 on</a:t>
            </a:r>
            <a:endParaRPr lang="de-DE" sz="2400" dirty="0"/>
          </a:p>
          <a:p>
            <a:endParaRPr lang="de-DE" sz="2400" dirty="0"/>
          </a:p>
        </p:txBody>
      </p:sp>
      <p:sp>
        <p:nvSpPr>
          <p:cNvPr id="14" name="Titolo 5"/>
          <p:cNvSpPr>
            <a:spLocks noGrp="1"/>
          </p:cNvSpPr>
          <p:nvPr>
            <p:ph type="title"/>
          </p:nvPr>
        </p:nvSpPr>
        <p:spPr>
          <a:xfrm>
            <a:off x="620713" y="351617"/>
            <a:ext cx="4402584" cy="404942"/>
          </a:xfrm>
        </p:spPr>
        <p:txBody>
          <a:bodyPr>
            <a:normAutofit fontScale="90000"/>
          </a:bodyPr>
          <a:lstStyle/>
          <a:p>
            <a:r>
              <a:rPr lang="en-GB" noProof="0" dirty="0" smtClean="0"/>
              <a:t>Benzyl butyl phthalate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4372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97834" y="1447896"/>
            <a:ext cx="8065015" cy="673719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Why is there a concern?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DB0C-9BEB-4F98-9016-D6547ACC6BB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noProof="0" dirty="0" smtClean="0"/>
              <a:t>Toxicity</a:t>
            </a:r>
            <a:endParaRPr lang="en-GB" noProof="0" dirty="0"/>
          </a:p>
        </p:txBody>
      </p:sp>
      <p:sp>
        <p:nvSpPr>
          <p:cNvPr id="16" name="Tijdelijke aanduiding voor voettekst 7">
            <a:extLst>
              <a:ext uri="{FF2B5EF4-FFF2-40B4-BE49-F238E27FC236}">
                <a16:creationId xmlns="" xmlns:a16="http://schemas.microsoft.com/office/drawing/2014/main" id="{B0C09836-872D-4729-A724-96E15BE64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7834" y="6423224"/>
            <a:ext cx="4625463" cy="365125"/>
          </a:xfrm>
        </p:spPr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 </a:t>
            </a:r>
            <a:r>
              <a:rPr lang="en-US" dirty="0"/>
              <a:t>HBM4EU Training School</a:t>
            </a:r>
            <a:r>
              <a:rPr lang="en-US" dirty="0" smtClean="0"/>
              <a:t>, Brno</a:t>
            </a:r>
            <a:r>
              <a:rPr lang="en-US" dirty="0"/>
              <a:t>, June 17-21, 2019</a:t>
            </a:r>
          </a:p>
          <a:p>
            <a:endParaRPr lang="en-US" dirty="0"/>
          </a:p>
        </p:txBody>
      </p:sp>
      <p:sp>
        <p:nvSpPr>
          <p:cNvPr id="17" name="Rechteck 16"/>
          <p:cNvSpPr/>
          <p:nvPr/>
        </p:nvSpPr>
        <p:spPr>
          <a:xfrm>
            <a:off x="463073" y="5588347"/>
            <a:ext cx="86072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ym typeface="Wingdings" panose="05000000000000000000" pitchFamily="2" charset="2"/>
              </a:rPr>
              <a:t> and </a:t>
            </a:r>
            <a:r>
              <a:rPr lang="en-GB" sz="2400" dirty="0" smtClean="0"/>
              <a:t>having </a:t>
            </a:r>
            <a:r>
              <a:rPr lang="en-GB" sz="2400" dirty="0"/>
              <a:t>endocrine disrupting properties for </a:t>
            </a:r>
            <a:r>
              <a:rPr lang="en-GB" sz="2400" dirty="0" smtClean="0"/>
              <a:t>human health since 2017 [Article 57 (f) REACH]</a:t>
            </a:r>
            <a:endParaRPr lang="en-GB" sz="2400" dirty="0"/>
          </a:p>
        </p:txBody>
      </p:sp>
      <p:sp>
        <p:nvSpPr>
          <p:cNvPr id="11" name="Textfeld 10"/>
          <p:cNvSpPr txBox="1"/>
          <p:nvPr/>
        </p:nvSpPr>
        <p:spPr>
          <a:xfrm>
            <a:off x="1054358" y="2200711"/>
            <a:ext cx="6685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Identified as Substance of Very High Concern (SVHC</a:t>
            </a:r>
            <a:r>
              <a:rPr lang="en-GB" sz="2400" dirty="0" smtClean="0"/>
              <a:t>)</a:t>
            </a:r>
            <a:endParaRPr lang="de-DE" sz="2400" dirty="0"/>
          </a:p>
        </p:txBody>
      </p:sp>
      <p:sp>
        <p:nvSpPr>
          <p:cNvPr id="12" name="Textfeld 11"/>
          <p:cNvSpPr txBox="1"/>
          <p:nvPr/>
        </p:nvSpPr>
        <p:spPr>
          <a:xfrm>
            <a:off x="463074" y="2766881"/>
            <a:ext cx="9120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Classified as toxic </a:t>
            </a:r>
            <a:r>
              <a:rPr lang="en-GB" sz="2400" dirty="0"/>
              <a:t>to reproduction Cat. 1B </a:t>
            </a:r>
            <a:r>
              <a:rPr lang="en-GB" sz="2400" dirty="0" smtClean="0"/>
              <a:t>[</a:t>
            </a:r>
            <a:r>
              <a:rPr lang="en-GB" sz="2400" dirty="0"/>
              <a:t>Article 57 (c) </a:t>
            </a:r>
            <a:r>
              <a:rPr lang="en-GB" sz="2400" dirty="0" smtClean="0"/>
              <a:t>REACH]</a:t>
            </a:r>
            <a:r>
              <a:rPr lang="de-DE" sz="2400" dirty="0" smtClean="0"/>
              <a:t>	</a:t>
            </a:r>
            <a:endParaRPr lang="de-DE" sz="2400" dirty="0"/>
          </a:p>
        </p:txBody>
      </p:sp>
      <p:sp>
        <p:nvSpPr>
          <p:cNvPr id="13" name="Textfeld 12"/>
          <p:cNvSpPr txBox="1"/>
          <p:nvPr/>
        </p:nvSpPr>
        <p:spPr>
          <a:xfrm>
            <a:off x="1054358" y="3285203"/>
            <a:ext cx="728792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sz="2200" dirty="0" smtClean="0"/>
              <a:t>Exhibits a range of effects in rat studies known as phthalate syndrome: inhibits </a:t>
            </a:r>
            <a:r>
              <a:rPr lang="en-US" sz="2200" dirty="0" err="1" smtClean="0"/>
              <a:t>foetal</a:t>
            </a:r>
            <a:r>
              <a:rPr lang="en-US" sz="2200" dirty="0" smtClean="0"/>
              <a:t> testosterone production, reduces male AGD, increases incidence of genital malformations, delays puberty onset, reduces semen quality</a:t>
            </a:r>
            <a:r>
              <a:rPr lang="de-DE" sz="2200" dirty="0" smtClean="0"/>
              <a:t>, …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GB" sz="2200" dirty="0" smtClean="0"/>
              <a:t>considered </a:t>
            </a:r>
            <a:r>
              <a:rPr lang="en-GB" sz="2200" dirty="0"/>
              <a:t>to be biologically relevant to humans </a:t>
            </a:r>
            <a:r>
              <a:rPr lang="en-GB" sz="2200" dirty="0" smtClean="0"/>
              <a:t>(similar to human </a:t>
            </a:r>
            <a:r>
              <a:rPr lang="en-GB" sz="2200" dirty="0"/>
              <a:t>testicular dysgenesis </a:t>
            </a:r>
            <a:r>
              <a:rPr lang="en-GB" sz="2200" dirty="0" smtClean="0"/>
              <a:t>syndrome)</a:t>
            </a:r>
            <a:endParaRPr lang="de-DE" sz="2200" dirty="0"/>
          </a:p>
        </p:txBody>
      </p:sp>
      <p:sp>
        <p:nvSpPr>
          <p:cNvPr id="18" name="Titolo 5"/>
          <p:cNvSpPr>
            <a:spLocks noGrp="1"/>
          </p:cNvSpPr>
          <p:nvPr>
            <p:ph type="title"/>
          </p:nvPr>
        </p:nvSpPr>
        <p:spPr>
          <a:xfrm>
            <a:off x="620713" y="351617"/>
            <a:ext cx="4402584" cy="404942"/>
          </a:xfrm>
        </p:spPr>
        <p:txBody>
          <a:bodyPr>
            <a:normAutofit fontScale="90000"/>
          </a:bodyPr>
          <a:lstStyle/>
          <a:p>
            <a:r>
              <a:rPr lang="en-GB" noProof="0" dirty="0" smtClean="0"/>
              <a:t>Benzyl butyl phthalate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80690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97834" y="1447896"/>
            <a:ext cx="8065015" cy="673719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Exposure to </a:t>
            </a:r>
            <a:r>
              <a:rPr lang="en-GB" dirty="0" err="1" smtClean="0">
                <a:solidFill>
                  <a:schemeClr val="tx1"/>
                </a:solidFill>
              </a:rPr>
              <a:t>MBzP</a:t>
            </a:r>
            <a:r>
              <a:rPr lang="en-GB" dirty="0" smtClean="0">
                <a:solidFill>
                  <a:schemeClr val="tx1"/>
                </a:solidFill>
              </a:rPr>
              <a:t> over time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DB0C-9BEB-4F98-9016-D6547ACC6BB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noProof="0" dirty="0" smtClean="0"/>
              <a:t>Time Trend</a:t>
            </a:r>
            <a:endParaRPr lang="en-GB" noProof="0" dirty="0"/>
          </a:p>
        </p:txBody>
      </p:sp>
      <p:sp>
        <p:nvSpPr>
          <p:cNvPr id="16" name="Tijdelijke aanduiding voor voettekst 7">
            <a:extLst>
              <a:ext uri="{FF2B5EF4-FFF2-40B4-BE49-F238E27FC236}">
                <a16:creationId xmlns="" xmlns:a16="http://schemas.microsoft.com/office/drawing/2014/main" id="{B0C09836-872D-4729-A724-96E15BE64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7834" y="6423224"/>
            <a:ext cx="4625463" cy="365125"/>
          </a:xfrm>
        </p:spPr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 </a:t>
            </a:r>
            <a:r>
              <a:rPr lang="en-US" dirty="0"/>
              <a:t>HBM4EU Training School</a:t>
            </a:r>
            <a:r>
              <a:rPr lang="en-US" dirty="0" smtClean="0"/>
              <a:t>, Brno</a:t>
            </a:r>
            <a:r>
              <a:rPr lang="en-US" dirty="0"/>
              <a:t>, June 17-21, 2019</a:t>
            </a:r>
          </a:p>
          <a:p>
            <a:endParaRPr lang="en-US" dirty="0"/>
          </a:p>
        </p:txBody>
      </p:sp>
      <p:sp>
        <p:nvSpPr>
          <p:cNvPr id="10" name="Rechteck 9"/>
          <p:cNvSpPr/>
          <p:nvPr/>
        </p:nvSpPr>
        <p:spPr>
          <a:xfrm>
            <a:off x="353519" y="4240916"/>
            <a:ext cx="43018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Negative trend for </a:t>
            </a:r>
            <a:r>
              <a:rPr lang="en-GB" sz="2400" dirty="0" err="1" smtClean="0"/>
              <a:t>MBzP</a:t>
            </a:r>
            <a:r>
              <a:rPr lang="en-GB" sz="2400" dirty="0" smtClean="0"/>
              <a:t> was also observed in mothers in Sweden, Uppsala (Gyllenhammar et al., 2017)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309937" y="6316047"/>
            <a:ext cx="33030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 smtClean="0"/>
              <a:t>Adapted</a:t>
            </a:r>
            <a:r>
              <a:rPr lang="de-DE" sz="1600" dirty="0" smtClean="0"/>
              <a:t> </a:t>
            </a:r>
            <a:r>
              <a:rPr lang="de-DE" sz="1600" dirty="0" err="1" smtClean="0"/>
              <a:t>from</a:t>
            </a:r>
            <a:r>
              <a:rPr lang="de-DE" sz="1600" dirty="0" smtClean="0"/>
              <a:t> Koch et al., 2017</a:t>
            </a:r>
            <a:endParaRPr lang="de-DE" sz="1600" dirty="0"/>
          </a:p>
        </p:txBody>
      </p:sp>
      <p:sp>
        <p:nvSpPr>
          <p:cNvPr id="9" name="Textfeld 8"/>
          <p:cNvSpPr txBox="1"/>
          <p:nvPr/>
        </p:nvSpPr>
        <p:spPr>
          <a:xfrm>
            <a:off x="397834" y="2427939"/>
            <a:ext cx="39129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German Environmental Specimen Bank shows decreasing </a:t>
            </a:r>
            <a:r>
              <a:rPr lang="en-GB" sz="2400" dirty="0" smtClean="0"/>
              <a:t>trend</a:t>
            </a:r>
            <a:endParaRPr lang="de-DE" sz="2400" dirty="0"/>
          </a:p>
        </p:txBody>
      </p:sp>
      <p:sp>
        <p:nvSpPr>
          <p:cNvPr id="12" name="Titolo 5"/>
          <p:cNvSpPr>
            <a:spLocks noGrp="1"/>
          </p:cNvSpPr>
          <p:nvPr>
            <p:ph type="title"/>
          </p:nvPr>
        </p:nvSpPr>
        <p:spPr>
          <a:xfrm>
            <a:off x="620713" y="351617"/>
            <a:ext cx="4402584" cy="404942"/>
          </a:xfrm>
        </p:spPr>
        <p:txBody>
          <a:bodyPr>
            <a:normAutofit fontScale="90000"/>
          </a:bodyPr>
          <a:lstStyle/>
          <a:p>
            <a:r>
              <a:rPr lang="en-GB" noProof="0" dirty="0" smtClean="0"/>
              <a:t>Benzyl butyl phthalate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70056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77400" y="1413955"/>
            <a:ext cx="8065015" cy="673719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Why is </a:t>
            </a:r>
            <a:r>
              <a:rPr lang="en-GB" dirty="0" smtClean="0">
                <a:solidFill>
                  <a:schemeClr val="tx1"/>
                </a:solidFill>
              </a:rPr>
              <a:t>there still </a:t>
            </a:r>
            <a:r>
              <a:rPr lang="en-GB" dirty="0">
                <a:solidFill>
                  <a:schemeClr val="tx1"/>
                </a:solidFill>
              </a:rPr>
              <a:t>a </a:t>
            </a:r>
            <a:r>
              <a:rPr lang="en-GB" dirty="0" smtClean="0">
                <a:solidFill>
                  <a:schemeClr val="tx1"/>
                </a:solidFill>
              </a:rPr>
              <a:t>concern</a:t>
            </a:r>
            <a:r>
              <a:rPr lang="en-GB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DB0C-9BEB-4F98-9016-D6547ACC6BB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noProof="0" dirty="0" smtClean="0"/>
              <a:t>Exposure</a:t>
            </a:r>
            <a:endParaRPr lang="en-GB" noProof="0" dirty="0"/>
          </a:p>
        </p:txBody>
      </p:sp>
      <p:sp>
        <p:nvSpPr>
          <p:cNvPr id="16" name="Tijdelijke aanduiding voor voettekst 7">
            <a:extLst>
              <a:ext uri="{FF2B5EF4-FFF2-40B4-BE49-F238E27FC236}">
                <a16:creationId xmlns="" xmlns:a16="http://schemas.microsoft.com/office/drawing/2014/main" id="{B0C09836-872D-4729-A724-96E15BE64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7834" y="6423224"/>
            <a:ext cx="4625463" cy="365125"/>
          </a:xfrm>
        </p:spPr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 </a:t>
            </a:r>
            <a:r>
              <a:rPr lang="en-US" dirty="0"/>
              <a:t>HBM4EU Training School</a:t>
            </a:r>
            <a:r>
              <a:rPr lang="en-US" dirty="0" smtClean="0"/>
              <a:t>, Brno</a:t>
            </a:r>
            <a:r>
              <a:rPr lang="en-US" dirty="0"/>
              <a:t>, June 17-21, 2019</a:t>
            </a:r>
          </a:p>
          <a:p>
            <a:endParaRPr lang="en-US" dirty="0"/>
          </a:p>
        </p:txBody>
      </p:sp>
      <p:sp>
        <p:nvSpPr>
          <p:cNvPr id="3" name="Rechteck 2"/>
          <p:cNvSpPr/>
          <p:nvPr/>
        </p:nvSpPr>
        <p:spPr>
          <a:xfrm>
            <a:off x="651322" y="3471142"/>
            <a:ext cx="82398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ym typeface="Wingdings" panose="05000000000000000000" pitchFamily="2" charset="2"/>
              </a:rPr>
              <a:t></a:t>
            </a:r>
            <a:r>
              <a:rPr lang="en-GB" sz="2400" dirty="0" smtClean="0"/>
              <a:t> 82% &gt; LOD in DEMOCOPHES</a:t>
            </a:r>
          </a:p>
          <a:p>
            <a:endParaRPr lang="en-GB" sz="2400" dirty="0" smtClean="0"/>
          </a:p>
          <a:p>
            <a:r>
              <a:rPr lang="en-GB" sz="2400" dirty="0" smtClean="0"/>
              <a:t>	</a:t>
            </a:r>
            <a:r>
              <a:rPr lang="en-GB" sz="2400" dirty="0" smtClean="0">
                <a:sym typeface="Wingdings" panose="05000000000000000000" pitchFamily="2" charset="2"/>
              </a:rPr>
              <a:t> children having higher exposures than their 		     mothers but are most prone to the adverse effects</a:t>
            </a:r>
          </a:p>
          <a:p>
            <a:endParaRPr lang="en-GB" sz="2400" dirty="0">
              <a:sym typeface="Wingdings" panose="05000000000000000000" pitchFamily="2" charset="2"/>
            </a:endParaRPr>
          </a:p>
          <a:p>
            <a:r>
              <a:rPr lang="en-GB" sz="2400" dirty="0" smtClean="0">
                <a:sym typeface="Wingdings" panose="05000000000000000000" pitchFamily="2" charset="2"/>
              </a:rPr>
              <a:t>			 ubiquitous use of imported products?</a:t>
            </a:r>
            <a:endParaRPr lang="en-GB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477400" y="2567726"/>
            <a:ext cx="77705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European-wide and frequent exposure among populations</a:t>
            </a:r>
          </a:p>
          <a:p>
            <a:endParaRPr lang="de-DE" sz="2400" dirty="0"/>
          </a:p>
        </p:txBody>
      </p:sp>
      <p:sp>
        <p:nvSpPr>
          <p:cNvPr id="13" name="Titolo 5"/>
          <p:cNvSpPr>
            <a:spLocks noGrp="1"/>
          </p:cNvSpPr>
          <p:nvPr>
            <p:ph type="title"/>
          </p:nvPr>
        </p:nvSpPr>
        <p:spPr>
          <a:xfrm>
            <a:off x="620713" y="351617"/>
            <a:ext cx="4402584" cy="404942"/>
          </a:xfrm>
        </p:spPr>
        <p:txBody>
          <a:bodyPr>
            <a:normAutofit fontScale="90000"/>
          </a:bodyPr>
          <a:lstStyle/>
          <a:p>
            <a:r>
              <a:rPr lang="en-GB" noProof="0" dirty="0" smtClean="0"/>
              <a:t>Benzyl butyl phthalate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877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11" y="5776593"/>
            <a:ext cx="2719646" cy="1074146"/>
          </a:xfrm>
          <a:prstGeom prst="rect">
            <a:avLst/>
          </a:prstGeom>
        </p:spPr>
      </p:pic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703918" y="1390267"/>
            <a:ext cx="8065015" cy="673719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Why is </a:t>
            </a:r>
            <a:r>
              <a:rPr lang="en-GB" dirty="0" smtClean="0">
                <a:solidFill>
                  <a:schemeClr val="tx1"/>
                </a:solidFill>
              </a:rPr>
              <a:t>there still </a:t>
            </a:r>
            <a:r>
              <a:rPr lang="en-GB" dirty="0">
                <a:solidFill>
                  <a:schemeClr val="tx1"/>
                </a:solidFill>
              </a:rPr>
              <a:t>a concern?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DB0C-9BEB-4F98-9016-D6547ACC6BB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noProof="0" dirty="0" smtClean="0"/>
              <a:t>Exposure</a:t>
            </a:r>
            <a:endParaRPr lang="en-GB" noProof="0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/>
              <a:t>Benzyl butyl phthalate</a:t>
            </a:r>
            <a:endParaRPr lang="en-GB" noProof="0" dirty="0"/>
          </a:p>
        </p:txBody>
      </p:sp>
      <p:sp>
        <p:nvSpPr>
          <p:cNvPr id="3" name="Rechteck 2"/>
          <p:cNvSpPr/>
          <p:nvPr/>
        </p:nvSpPr>
        <p:spPr>
          <a:xfrm>
            <a:off x="455541" y="2018946"/>
            <a:ext cx="8313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German Environmental Survey V 2014-2017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584513"/>
              </p:ext>
            </p:extLst>
          </p:nvPr>
        </p:nvGraphicFramePr>
        <p:xfrm>
          <a:off x="1212982" y="2595303"/>
          <a:ext cx="7095296" cy="3393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3824"/>
                <a:gridCol w="1773824"/>
                <a:gridCol w="1773824"/>
                <a:gridCol w="1773824"/>
              </a:tblGrid>
              <a:tr h="38101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% ≥ LOD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P95 in µg/L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GM in µg/L</a:t>
                      </a:r>
                      <a:endParaRPr lang="de-DE" dirty="0"/>
                    </a:p>
                  </a:txBody>
                  <a:tcPr/>
                </a:tc>
              </a:tr>
              <a:tr h="430418">
                <a:tc>
                  <a:txBody>
                    <a:bodyPr/>
                    <a:lstStyle/>
                    <a:p>
                      <a:r>
                        <a:rPr lang="de-DE" dirty="0" smtClean="0"/>
                        <a:t>Total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99</a:t>
                      </a:r>
                      <a:r>
                        <a:rPr lang="de-DE" baseline="0" dirty="0" smtClean="0"/>
                        <a:t> %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</a:tr>
              <a:tr h="430418">
                <a:tc>
                  <a:txBody>
                    <a:bodyPr/>
                    <a:lstStyle/>
                    <a:p>
                      <a:r>
                        <a:rPr lang="de-DE" dirty="0" smtClean="0"/>
                        <a:t>Boys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99 %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 smtClean="0"/>
                    </a:p>
                  </a:txBody>
                  <a:tcPr/>
                </a:tc>
              </a:tr>
              <a:tr h="430418">
                <a:tc>
                  <a:txBody>
                    <a:bodyPr/>
                    <a:lstStyle/>
                    <a:p>
                      <a:r>
                        <a:rPr lang="de-DE" dirty="0" smtClean="0"/>
                        <a:t>Girls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100 %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</a:tr>
              <a:tr h="430418">
                <a:tc>
                  <a:txBody>
                    <a:bodyPr/>
                    <a:lstStyle/>
                    <a:p>
                      <a:r>
                        <a:rPr lang="de-DE" baseline="0" dirty="0" smtClean="0"/>
                        <a:t>3-5 </a:t>
                      </a:r>
                      <a:r>
                        <a:rPr lang="de-DE" baseline="0" dirty="0" err="1" smtClean="0"/>
                        <a:t>years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100 %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30418">
                <a:tc>
                  <a:txBody>
                    <a:bodyPr/>
                    <a:lstStyle/>
                    <a:p>
                      <a:r>
                        <a:rPr lang="de-DE" dirty="0" smtClean="0"/>
                        <a:t>6-10 </a:t>
                      </a:r>
                      <a:r>
                        <a:rPr lang="de-DE" dirty="0" err="1" smtClean="0"/>
                        <a:t>years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100 %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30418">
                <a:tc>
                  <a:txBody>
                    <a:bodyPr/>
                    <a:lstStyle/>
                    <a:p>
                      <a:r>
                        <a:rPr lang="de-DE" dirty="0" smtClean="0"/>
                        <a:t>11-13 </a:t>
                      </a:r>
                      <a:r>
                        <a:rPr lang="de-DE" dirty="0" err="1" smtClean="0"/>
                        <a:t>years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100 %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30418">
                <a:tc>
                  <a:txBody>
                    <a:bodyPr/>
                    <a:lstStyle/>
                    <a:p>
                      <a:r>
                        <a:rPr lang="de-DE" dirty="0" smtClean="0"/>
                        <a:t>14-17 </a:t>
                      </a:r>
                      <a:r>
                        <a:rPr lang="de-DE" dirty="0" err="1" smtClean="0"/>
                        <a:t>years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99 %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4340624" y="6188982"/>
            <a:ext cx="3638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rgbClr val="FF0000"/>
                </a:solidFill>
              </a:rPr>
              <a:t>! </a:t>
            </a:r>
            <a:r>
              <a:rPr lang="de-DE" sz="2400" b="1" dirty="0" err="1" smtClean="0">
                <a:solidFill>
                  <a:srgbClr val="FF0000"/>
                </a:solidFill>
              </a:rPr>
              <a:t>Unpublished</a:t>
            </a:r>
            <a:r>
              <a:rPr lang="de-DE" sz="2400" b="1" dirty="0" smtClean="0">
                <a:solidFill>
                  <a:srgbClr val="FF0000"/>
                </a:solidFill>
              </a:rPr>
              <a:t> </a:t>
            </a:r>
            <a:r>
              <a:rPr lang="de-DE" sz="2400" b="1" dirty="0" err="1" smtClean="0">
                <a:solidFill>
                  <a:srgbClr val="FF0000"/>
                </a:solidFill>
              </a:rPr>
              <a:t>data</a:t>
            </a:r>
            <a:r>
              <a:rPr lang="de-DE" sz="2400" b="1" dirty="0" smtClean="0">
                <a:solidFill>
                  <a:srgbClr val="FF0000"/>
                </a:solidFill>
              </a:rPr>
              <a:t> !</a:t>
            </a:r>
            <a:endParaRPr lang="de-DE" sz="2400" b="1" dirty="0">
              <a:solidFill>
                <a:srgbClr val="FF0000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2822005" y="2915262"/>
            <a:ext cx="2027027" cy="3188677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4905764" y="3034436"/>
            <a:ext cx="3525705" cy="2793554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C00000"/>
                </a:solidFill>
              </a:rPr>
              <a:t>Still be found in almost every sample </a:t>
            </a:r>
            <a:r>
              <a:rPr lang="en-US" sz="2400" b="1" dirty="0">
                <a:solidFill>
                  <a:srgbClr val="C00000"/>
                </a:solidFill>
                <a:sym typeface="Wingdings" panose="05000000000000000000" pitchFamily="2" charset="2"/>
              </a:rPr>
              <a:t> need </a:t>
            </a:r>
            <a:r>
              <a:rPr lang="en-US" sz="24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for toxicological evaluation </a:t>
            </a:r>
            <a:r>
              <a:rPr lang="en-US" sz="2400" b="1" dirty="0">
                <a:solidFill>
                  <a:srgbClr val="C00000"/>
                </a:solidFill>
                <a:sym typeface="Wingdings" panose="05000000000000000000" pitchFamily="2" charset="2"/>
              </a:rPr>
              <a:t> HBM-GVs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67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606425" y="1258694"/>
            <a:ext cx="8537575" cy="673719"/>
          </a:xfrm>
        </p:spPr>
        <p:txBody>
          <a:bodyPr>
            <a:noAutofit/>
          </a:bodyPr>
          <a:lstStyle/>
          <a:p>
            <a:r>
              <a:rPr lang="en-GB" noProof="0" dirty="0" smtClean="0">
                <a:solidFill>
                  <a:schemeClr val="tx1"/>
                </a:solidFill>
              </a:rPr>
              <a:t>HBM guidance value derivation for the general population</a:t>
            </a:r>
            <a:endParaRPr lang="en-GB" noProof="0" dirty="0">
              <a:solidFill>
                <a:schemeClr val="tx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DB0C-9BEB-4F98-9016-D6547ACC6BB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Rettangolo arrotondato 7"/>
          <p:cNvSpPr>
            <a:spLocks noChangeArrowheads="1"/>
          </p:cNvSpPr>
          <p:nvPr/>
        </p:nvSpPr>
        <p:spPr bwMode="auto">
          <a:xfrm>
            <a:off x="1674190" y="2929287"/>
            <a:ext cx="5183808" cy="677885"/>
          </a:xfrm>
          <a:prstGeom prst="roundRect">
            <a:avLst>
              <a:gd name="adj" fmla="val 16667"/>
            </a:avLst>
          </a:prstGeom>
          <a:solidFill>
            <a:srgbClr val="8AC9A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179388"/>
            <a:r>
              <a:rPr lang="en-GB" altLang="it-IT" sz="2200" dirty="0" smtClean="0">
                <a:solidFill>
                  <a:schemeClr val="bg1"/>
                </a:solidFill>
                <a:latin typeface="+mj-lt"/>
              </a:rPr>
              <a:t>Epidemiological data sufficient?</a:t>
            </a:r>
            <a:endParaRPr lang="en-GB" altLang="it-IT" sz="2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ttangolo arrotondato 7"/>
          <p:cNvSpPr>
            <a:spLocks noChangeArrowheads="1"/>
          </p:cNvSpPr>
          <p:nvPr/>
        </p:nvSpPr>
        <p:spPr bwMode="auto">
          <a:xfrm>
            <a:off x="1132326" y="2131148"/>
            <a:ext cx="5183808" cy="677885"/>
          </a:xfrm>
          <a:prstGeom prst="roundRect">
            <a:avLst>
              <a:gd name="adj" fmla="val 16667"/>
            </a:avLst>
          </a:prstGeom>
          <a:solidFill>
            <a:srgbClr val="8AC9A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179388"/>
            <a:r>
              <a:rPr lang="en-GB" altLang="it-IT" sz="2200" dirty="0" smtClean="0">
                <a:solidFill>
                  <a:schemeClr val="bg1"/>
                </a:solidFill>
                <a:latin typeface="+mj-lt"/>
              </a:rPr>
              <a:t>Check the database</a:t>
            </a:r>
            <a:endParaRPr lang="en-GB" altLang="it-IT" sz="22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2" name="Gruppo 15"/>
          <p:cNvGrpSpPr>
            <a:grpSpLocks/>
          </p:cNvGrpSpPr>
          <p:nvPr/>
        </p:nvGrpSpPr>
        <p:grpSpPr bwMode="auto">
          <a:xfrm>
            <a:off x="5466013" y="2493805"/>
            <a:ext cx="642938" cy="649817"/>
            <a:chOff x="7490219" y="3417313"/>
            <a:chExt cx="742480" cy="742480"/>
          </a:xfrm>
        </p:grpSpPr>
        <p:sp>
          <p:nvSpPr>
            <p:cNvPr id="13" name="Freccia giù 12"/>
            <p:cNvSpPr/>
            <p:nvPr/>
          </p:nvSpPr>
          <p:spPr>
            <a:xfrm>
              <a:off x="7490219" y="3417313"/>
              <a:ext cx="742480" cy="742480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reccia giù 4"/>
            <p:cNvSpPr/>
            <p:nvPr/>
          </p:nvSpPr>
          <p:spPr>
            <a:xfrm>
              <a:off x="7657157" y="3417313"/>
              <a:ext cx="408603" cy="5584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1910" tIns="41910" rIns="41910" bIns="41910" spcCol="1270" anchor="ctr"/>
            <a:lstStyle/>
            <a:p>
              <a:pPr algn="ctr" defTabSz="1466850" eaLnBrk="1" hangingPunct="1">
                <a:lnSpc>
                  <a:spcPct val="90000"/>
                </a:lnSpc>
                <a:spcAft>
                  <a:spcPct val="3500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defRPr/>
              </a:pPr>
              <a:endParaRPr lang="it-IT" sz="3300"/>
            </a:p>
          </p:txBody>
        </p:sp>
      </p:grpSp>
      <p:grpSp>
        <p:nvGrpSpPr>
          <p:cNvPr id="15" name="Gruppo 15"/>
          <p:cNvGrpSpPr>
            <a:grpSpLocks/>
          </p:cNvGrpSpPr>
          <p:nvPr/>
        </p:nvGrpSpPr>
        <p:grpSpPr bwMode="auto">
          <a:xfrm>
            <a:off x="6132391" y="3154205"/>
            <a:ext cx="642938" cy="649817"/>
            <a:chOff x="7490219" y="3417313"/>
            <a:chExt cx="742480" cy="742480"/>
          </a:xfrm>
        </p:grpSpPr>
        <p:sp>
          <p:nvSpPr>
            <p:cNvPr id="16" name="Freccia giù 15"/>
            <p:cNvSpPr/>
            <p:nvPr/>
          </p:nvSpPr>
          <p:spPr>
            <a:xfrm>
              <a:off x="7490219" y="3417313"/>
              <a:ext cx="742480" cy="742480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Freccia giù 4"/>
            <p:cNvSpPr/>
            <p:nvPr/>
          </p:nvSpPr>
          <p:spPr>
            <a:xfrm>
              <a:off x="7657157" y="3417313"/>
              <a:ext cx="408603" cy="5584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1910" tIns="41910" rIns="41910" bIns="41910" spcCol="1270" anchor="ctr"/>
            <a:lstStyle/>
            <a:p>
              <a:pPr algn="ctr" defTabSz="1466850" eaLnBrk="1" hangingPunct="1">
                <a:lnSpc>
                  <a:spcPct val="90000"/>
                </a:lnSpc>
                <a:spcAft>
                  <a:spcPct val="3500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defRPr/>
              </a:pPr>
              <a:endParaRPr lang="it-IT" sz="3300"/>
            </a:p>
          </p:txBody>
        </p:sp>
      </p:grpSp>
      <p:sp>
        <p:nvSpPr>
          <p:cNvPr id="22" name="Tijdelijke aanduiding voor voettekst 7">
            <a:extLst>
              <a:ext uri="{FF2B5EF4-FFF2-40B4-BE49-F238E27FC236}">
                <a16:creationId xmlns="" xmlns:a16="http://schemas.microsoft.com/office/drawing/2014/main" id="{AA872A2B-D426-4B3F-9A6F-012CD69E3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7834" y="6566396"/>
            <a:ext cx="4625463" cy="365125"/>
          </a:xfrm>
        </p:spPr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 </a:t>
            </a:r>
            <a:r>
              <a:rPr lang="en-US" dirty="0"/>
              <a:t>HBM4EU Training School</a:t>
            </a:r>
            <a:r>
              <a:rPr lang="en-US" dirty="0" smtClean="0"/>
              <a:t>, Brno</a:t>
            </a:r>
            <a:r>
              <a:rPr lang="en-US" dirty="0"/>
              <a:t>, June 17-21, 2019</a:t>
            </a:r>
          </a:p>
          <a:p>
            <a:endParaRPr lang="en-US" dirty="0"/>
          </a:p>
        </p:txBody>
      </p:sp>
      <p:sp>
        <p:nvSpPr>
          <p:cNvPr id="26" name="Textfeld 25"/>
          <p:cNvSpPr txBox="1"/>
          <p:nvPr/>
        </p:nvSpPr>
        <p:spPr>
          <a:xfrm>
            <a:off x="6221218" y="3226732"/>
            <a:ext cx="523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No</a:t>
            </a:r>
            <a:endParaRPr lang="de-DE" dirty="0"/>
          </a:p>
        </p:txBody>
      </p:sp>
      <p:sp>
        <p:nvSpPr>
          <p:cNvPr id="25" name="Titolo 5"/>
          <p:cNvSpPr>
            <a:spLocks noGrp="1"/>
          </p:cNvSpPr>
          <p:nvPr>
            <p:ph type="title"/>
          </p:nvPr>
        </p:nvSpPr>
        <p:spPr>
          <a:xfrm>
            <a:off x="620713" y="351617"/>
            <a:ext cx="8064244" cy="404942"/>
          </a:xfrm>
        </p:spPr>
        <p:txBody>
          <a:bodyPr>
            <a:normAutofit fontScale="90000"/>
          </a:bodyPr>
          <a:lstStyle/>
          <a:p>
            <a:r>
              <a:rPr lang="en-GB" noProof="0" dirty="0" smtClean="0"/>
              <a:t>Derivation of HBM-</a:t>
            </a:r>
            <a:r>
              <a:rPr lang="en-GB" noProof="0" dirty="0" err="1" smtClean="0"/>
              <a:t>GV</a:t>
            </a:r>
            <a:r>
              <a:rPr lang="en-GB" baseline="-25000" noProof="0" dirty="0" err="1" smtClean="0"/>
              <a:t>GenPop</a:t>
            </a:r>
            <a:endParaRPr lang="en-GB" baseline="-25000" noProof="0" dirty="0"/>
          </a:p>
        </p:txBody>
      </p:sp>
      <p:sp>
        <p:nvSpPr>
          <p:cNvPr id="34" name="Mostrina 1"/>
          <p:cNvSpPr>
            <a:spLocks noChangeArrowheads="1"/>
          </p:cNvSpPr>
          <p:nvPr/>
        </p:nvSpPr>
        <p:spPr bwMode="auto">
          <a:xfrm>
            <a:off x="1702183" y="4262267"/>
            <a:ext cx="447182" cy="1418178"/>
          </a:xfrm>
          <a:prstGeom prst="chevron">
            <a:avLst>
              <a:gd name="adj" fmla="val 50092"/>
            </a:avLst>
          </a:prstGeom>
          <a:solidFill>
            <a:srgbClr val="8AC9A9"/>
          </a:solidFill>
          <a:ln w="9525">
            <a:solidFill>
              <a:srgbClr val="8AC9A9"/>
            </a:solidFill>
            <a:round/>
            <a:headEnd/>
            <a:tailEnd/>
          </a:ln>
        </p:spPr>
        <p:txBody>
          <a:bodyPr/>
          <a:lstStyle/>
          <a:p>
            <a:endParaRPr lang="it-IT" altLang="it-IT">
              <a:latin typeface="Calibri"/>
              <a:cs typeface="Calibri"/>
            </a:endParaRPr>
          </a:p>
        </p:txBody>
      </p:sp>
      <p:sp>
        <p:nvSpPr>
          <p:cNvPr id="35" name="CasellaDiTesto 27"/>
          <p:cNvSpPr txBox="1">
            <a:spLocks noChangeArrowheads="1"/>
          </p:cNvSpPr>
          <p:nvPr/>
        </p:nvSpPr>
        <p:spPr bwMode="auto">
          <a:xfrm>
            <a:off x="2297250" y="4162675"/>
            <a:ext cx="588073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en-US" altLang="it-IT" sz="2400" dirty="0" smtClean="0">
                <a:cs typeface="Calibri"/>
              </a:rPr>
              <a:t>Available epidemiological studies do not allow to demonstrate a causal link between observed effects and specific exposure to </a:t>
            </a:r>
            <a:r>
              <a:rPr lang="en-US" altLang="it-IT" sz="2400" dirty="0" err="1" smtClean="0">
                <a:cs typeface="Calibri"/>
              </a:rPr>
              <a:t>BBzP</a:t>
            </a:r>
            <a:endParaRPr lang="en-US" altLang="it-IT" sz="2400" dirty="0">
              <a:cs typeface="Calibri"/>
            </a:endParaRPr>
          </a:p>
        </p:txBody>
      </p:sp>
      <p:sp>
        <p:nvSpPr>
          <p:cNvPr id="19" name="Segnaposto testo 4"/>
          <p:cNvSpPr>
            <a:spLocks noGrp="1"/>
          </p:cNvSpPr>
          <p:nvPr>
            <p:ph type="body" sz="quarter" idx="14"/>
          </p:nvPr>
        </p:nvSpPr>
        <p:spPr>
          <a:xfrm>
            <a:off x="5309937" y="351259"/>
            <a:ext cx="3391557" cy="405300"/>
          </a:xfrm>
        </p:spPr>
        <p:txBody>
          <a:bodyPr>
            <a:normAutofit fontScale="92500" lnSpcReduction="10000"/>
          </a:bodyPr>
          <a:lstStyle/>
          <a:p>
            <a:r>
              <a:rPr lang="en-GB" noProof="0" dirty="0" smtClean="0"/>
              <a:t>Benzyl Butyl Phthalate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29433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26" grpId="0"/>
      <p:bldP spid="34" grpId="0" animBg="1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606425" y="1249363"/>
            <a:ext cx="8537575" cy="673719"/>
          </a:xfrm>
        </p:spPr>
        <p:txBody>
          <a:bodyPr>
            <a:noAutofit/>
          </a:bodyPr>
          <a:lstStyle/>
          <a:p>
            <a:r>
              <a:rPr lang="en-GB" noProof="0" dirty="0" smtClean="0">
                <a:solidFill>
                  <a:schemeClr val="tx1"/>
                </a:solidFill>
              </a:rPr>
              <a:t>HBM guidance value derivation for the general population</a:t>
            </a:r>
            <a:endParaRPr lang="en-GB" noProof="0" dirty="0">
              <a:solidFill>
                <a:schemeClr val="tx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DB0C-9BEB-4F98-9016-D6547ACC6BB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Rettangolo arrotondato 7"/>
          <p:cNvSpPr>
            <a:spLocks noChangeArrowheads="1"/>
          </p:cNvSpPr>
          <p:nvPr/>
        </p:nvSpPr>
        <p:spPr bwMode="auto">
          <a:xfrm>
            <a:off x="2266860" y="3691837"/>
            <a:ext cx="5183808" cy="677885"/>
          </a:xfrm>
          <a:prstGeom prst="roundRect">
            <a:avLst>
              <a:gd name="adj" fmla="val 16667"/>
            </a:avLst>
          </a:prstGeom>
          <a:solidFill>
            <a:srgbClr val="8AC9A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179388"/>
            <a:r>
              <a:rPr lang="en-GB" altLang="it-IT" sz="2200" dirty="0" smtClean="0">
                <a:solidFill>
                  <a:schemeClr val="bg1"/>
                </a:solidFill>
                <a:latin typeface="+mj-lt"/>
              </a:rPr>
              <a:t>Toxicological reference value available?</a:t>
            </a:r>
            <a:endParaRPr lang="en-GB" altLang="it-IT" sz="2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ttangolo arrotondato 7"/>
          <p:cNvSpPr>
            <a:spLocks noChangeArrowheads="1"/>
          </p:cNvSpPr>
          <p:nvPr/>
        </p:nvSpPr>
        <p:spPr bwMode="auto">
          <a:xfrm>
            <a:off x="1674190" y="2929287"/>
            <a:ext cx="5183808" cy="677885"/>
          </a:xfrm>
          <a:prstGeom prst="roundRect">
            <a:avLst>
              <a:gd name="adj" fmla="val 16667"/>
            </a:avLst>
          </a:prstGeom>
          <a:solidFill>
            <a:srgbClr val="8AC9A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179388"/>
            <a:r>
              <a:rPr lang="en-GB" altLang="it-IT" sz="2200" dirty="0" smtClean="0">
                <a:solidFill>
                  <a:schemeClr val="bg1"/>
                </a:solidFill>
                <a:latin typeface="+mj-lt"/>
              </a:rPr>
              <a:t>Epidemiological data sufficient?</a:t>
            </a:r>
            <a:endParaRPr lang="en-GB" altLang="it-IT" sz="2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ttangolo arrotondato 7"/>
          <p:cNvSpPr>
            <a:spLocks noChangeArrowheads="1"/>
          </p:cNvSpPr>
          <p:nvPr/>
        </p:nvSpPr>
        <p:spPr bwMode="auto">
          <a:xfrm>
            <a:off x="1132326" y="2131148"/>
            <a:ext cx="5183808" cy="677885"/>
          </a:xfrm>
          <a:prstGeom prst="roundRect">
            <a:avLst>
              <a:gd name="adj" fmla="val 16667"/>
            </a:avLst>
          </a:prstGeom>
          <a:solidFill>
            <a:srgbClr val="8AC9A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179388"/>
            <a:r>
              <a:rPr lang="en-GB" altLang="it-IT" sz="2200" dirty="0" smtClean="0">
                <a:solidFill>
                  <a:schemeClr val="bg1"/>
                </a:solidFill>
                <a:latin typeface="+mj-lt"/>
              </a:rPr>
              <a:t>Check the database</a:t>
            </a:r>
            <a:endParaRPr lang="en-GB" altLang="it-IT" sz="22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2" name="Gruppo 15"/>
          <p:cNvGrpSpPr>
            <a:grpSpLocks/>
          </p:cNvGrpSpPr>
          <p:nvPr/>
        </p:nvGrpSpPr>
        <p:grpSpPr bwMode="auto">
          <a:xfrm>
            <a:off x="5466013" y="2493805"/>
            <a:ext cx="642938" cy="649817"/>
            <a:chOff x="7490219" y="3417313"/>
            <a:chExt cx="742480" cy="742480"/>
          </a:xfrm>
        </p:grpSpPr>
        <p:sp>
          <p:nvSpPr>
            <p:cNvPr id="13" name="Freccia giù 12"/>
            <p:cNvSpPr/>
            <p:nvPr/>
          </p:nvSpPr>
          <p:spPr>
            <a:xfrm>
              <a:off x="7490219" y="3417313"/>
              <a:ext cx="742480" cy="742480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reccia giù 4"/>
            <p:cNvSpPr/>
            <p:nvPr/>
          </p:nvSpPr>
          <p:spPr>
            <a:xfrm>
              <a:off x="7657157" y="3417313"/>
              <a:ext cx="408603" cy="5584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1910" tIns="41910" rIns="41910" bIns="41910" spcCol="1270" anchor="ctr"/>
            <a:lstStyle/>
            <a:p>
              <a:pPr algn="ctr" defTabSz="1466850" eaLnBrk="1" hangingPunct="1">
                <a:lnSpc>
                  <a:spcPct val="90000"/>
                </a:lnSpc>
                <a:spcAft>
                  <a:spcPct val="3500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defRPr/>
              </a:pPr>
              <a:endParaRPr lang="it-IT" sz="3300"/>
            </a:p>
          </p:txBody>
        </p:sp>
      </p:grpSp>
      <p:grpSp>
        <p:nvGrpSpPr>
          <p:cNvPr id="15" name="Gruppo 15"/>
          <p:cNvGrpSpPr>
            <a:grpSpLocks/>
          </p:cNvGrpSpPr>
          <p:nvPr/>
        </p:nvGrpSpPr>
        <p:grpSpPr bwMode="auto">
          <a:xfrm>
            <a:off x="6132391" y="3154205"/>
            <a:ext cx="642938" cy="649817"/>
            <a:chOff x="7490219" y="3417313"/>
            <a:chExt cx="742480" cy="742480"/>
          </a:xfrm>
        </p:grpSpPr>
        <p:sp>
          <p:nvSpPr>
            <p:cNvPr id="16" name="Freccia giù 15"/>
            <p:cNvSpPr/>
            <p:nvPr/>
          </p:nvSpPr>
          <p:spPr>
            <a:xfrm>
              <a:off x="7490219" y="3417313"/>
              <a:ext cx="742480" cy="742480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Freccia giù 4"/>
            <p:cNvSpPr/>
            <p:nvPr/>
          </p:nvSpPr>
          <p:spPr>
            <a:xfrm>
              <a:off x="7657157" y="3417313"/>
              <a:ext cx="408603" cy="5584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1910" tIns="41910" rIns="41910" bIns="41910" spcCol="1270" anchor="ctr"/>
            <a:lstStyle/>
            <a:p>
              <a:pPr algn="ctr" defTabSz="1466850" eaLnBrk="1" hangingPunct="1">
                <a:lnSpc>
                  <a:spcPct val="90000"/>
                </a:lnSpc>
                <a:spcAft>
                  <a:spcPct val="3500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defRPr/>
              </a:pPr>
              <a:endParaRPr lang="it-IT" sz="3300"/>
            </a:p>
          </p:txBody>
        </p:sp>
      </p:grpSp>
      <p:grpSp>
        <p:nvGrpSpPr>
          <p:cNvPr id="18" name="Gruppo 15"/>
          <p:cNvGrpSpPr>
            <a:grpSpLocks/>
          </p:cNvGrpSpPr>
          <p:nvPr/>
        </p:nvGrpSpPr>
        <p:grpSpPr bwMode="auto">
          <a:xfrm>
            <a:off x="6857998" y="3902456"/>
            <a:ext cx="642938" cy="649817"/>
            <a:chOff x="7490219" y="3417313"/>
            <a:chExt cx="742480" cy="742480"/>
          </a:xfrm>
        </p:grpSpPr>
        <p:sp>
          <p:nvSpPr>
            <p:cNvPr id="19" name="Freccia giù 18"/>
            <p:cNvSpPr/>
            <p:nvPr/>
          </p:nvSpPr>
          <p:spPr>
            <a:xfrm>
              <a:off x="7490219" y="3417313"/>
              <a:ext cx="742480" cy="742480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Freccia giù 4"/>
            <p:cNvSpPr/>
            <p:nvPr/>
          </p:nvSpPr>
          <p:spPr>
            <a:xfrm>
              <a:off x="7657157" y="3417313"/>
              <a:ext cx="408603" cy="5584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1910" tIns="41910" rIns="41910" bIns="41910" spcCol="1270" anchor="ctr"/>
            <a:lstStyle/>
            <a:p>
              <a:pPr algn="ctr" defTabSz="1466850" eaLnBrk="1" hangingPunct="1">
                <a:lnSpc>
                  <a:spcPct val="90000"/>
                </a:lnSpc>
                <a:spcAft>
                  <a:spcPct val="3500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defRPr/>
              </a:pPr>
              <a:endParaRPr lang="it-IT" sz="3300"/>
            </a:p>
          </p:txBody>
        </p:sp>
      </p:grpSp>
      <p:sp>
        <p:nvSpPr>
          <p:cNvPr id="22" name="Tijdelijke aanduiding voor voettekst 7">
            <a:extLst>
              <a:ext uri="{FF2B5EF4-FFF2-40B4-BE49-F238E27FC236}">
                <a16:creationId xmlns="" xmlns:a16="http://schemas.microsoft.com/office/drawing/2014/main" id="{AA872A2B-D426-4B3F-9A6F-012CD69E3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7834" y="6566396"/>
            <a:ext cx="4625463" cy="365125"/>
          </a:xfrm>
        </p:spPr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 </a:t>
            </a:r>
            <a:r>
              <a:rPr lang="en-US" dirty="0"/>
              <a:t>HBM4EU Training School</a:t>
            </a:r>
            <a:r>
              <a:rPr lang="en-US" dirty="0" smtClean="0"/>
              <a:t>, Brno</a:t>
            </a:r>
            <a:r>
              <a:rPr lang="en-US" dirty="0"/>
              <a:t>, June 17-21, 2019</a:t>
            </a:r>
          </a:p>
          <a:p>
            <a:endParaRPr lang="en-US" dirty="0"/>
          </a:p>
        </p:txBody>
      </p:sp>
      <p:sp>
        <p:nvSpPr>
          <p:cNvPr id="26" name="Textfeld 25"/>
          <p:cNvSpPr txBox="1"/>
          <p:nvPr/>
        </p:nvSpPr>
        <p:spPr>
          <a:xfrm>
            <a:off x="6221218" y="3226732"/>
            <a:ext cx="523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No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6952233" y="4058263"/>
            <a:ext cx="523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Yes</a:t>
            </a:r>
            <a:endParaRPr lang="de-DE" dirty="0"/>
          </a:p>
        </p:txBody>
      </p:sp>
      <p:sp>
        <p:nvSpPr>
          <p:cNvPr id="28" name="Mostrina 1"/>
          <p:cNvSpPr>
            <a:spLocks noChangeArrowheads="1"/>
          </p:cNvSpPr>
          <p:nvPr/>
        </p:nvSpPr>
        <p:spPr bwMode="auto">
          <a:xfrm>
            <a:off x="2601973" y="4628013"/>
            <a:ext cx="187307" cy="753775"/>
          </a:xfrm>
          <a:prstGeom prst="chevron">
            <a:avLst>
              <a:gd name="adj" fmla="val 50092"/>
            </a:avLst>
          </a:prstGeom>
          <a:solidFill>
            <a:srgbClr val="8AC9A9"/>
          </a:solidFill>
          <a:ln w="9525">
            <a:solidFill>
              <a:srgbClr val="8AC9A9"/>
            </a:solidFill>
            <a:round/>
            <a:headEnd/>
            <a:tailEnd/>
          </a:ln>
        </p:spPr>
        <p:txBody>
          <a:bodyPr/>
          <a:lstStyle/>
          <a:p>
            <a:endParaRPr lang="it-IT" altLang="it-IT">
              <a:latin typeface="Calibri"/>
              <a:cs typeface="Calibri"/>
            </a:endParaRPr>
          </a:p>
        </p:txBody>
      </p:sp>
      <p:sp>
        <p:nvSpPr>
          <p:cNvPr id="29" name="CasellaDiTesto 27"/>
          <p:cNvSpPr txBox="1">
            <a:spLocks noChangeArrowheads="1"/>
          </p:cNvSpPr>
          <p:nvPr/>
        </p:nvSpPr>
        <p:spPr bwMode="auto">
          <a:xfrm>
            <a:off x="2864012" y="4613377"/>
            <a:ext cx="58469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en-US" altLang="it-IT" sz="2400" dirty="0" smtClean="0">
                <a:cs typeface="Calibri"/>
              </a:rPr>
              <a:t>EFSA derived TDI value (tolerable daily intake) in 2005 </a:t>
            </a:r>
            <a:endParaRPr lang="en-US" altLang="it-IT" sz="2400" dirty="0">
              <a:cs typeface="Calibri"/>
            </a:endParaRPr>
          </a:p>
        </p:txBody>
      </p:sp>
      <p:sp>
        <p:nvSpPr>
          <p:cNvPr id="25" name="Titolo 5"/>
          <p:cNvSpPr>
            <a:spLocks noGrp="1"/>
          </p:cNvSpPr>
          <p:nvPr>
            <p:ph type="title"/>
          </p:nvPr>
        </p:nvSpPr>
        <p:spPr>
          <a:xfrm>
            <a:off x="620713" y="351617"/>
            <a:ext cx="8064244" cy="404942"/>
          </a:xfrm>
        </p:spPr>
        <p:txBody>
          <a:bodyPr>
            <a:normAutofit fontScale="90000"/>
          </a:bodyPr>
          <a:lstStyle/>
          <a:p>
            <a:r>
              <a:rPr lang="en-GB" noProof="0" dirty="0" smtClean="0"/>
              <a:t>Derivation of HBM-</a:t>
            </a:r>
            <a:r>
              <a:rPr lang="en-GB" noProof="0" dirty="0" err="1" smtClean="0"/>
              <a:t>GV</a:t>
            </a:r>
            <a:r>
              <a:rPr lang="en-GB" baseline="-25000" noProof="0" dirty="0" err="1" smtClean="0"/>
              <a:t>GenPop</a:t>
            </a:r>
            <a:endParaRPr lang="en-GB" baseline="-25000" noProof="0" dirty="0"/>
          </a:p>
        </p:txBody>
      </p:sp>
      <p:sp>
        <p:nvSpPr>
          <p:cNvPr id="24" name="Segnaposto testo 4"/>
          <p:cNvSpPr>
            <a:spLocks noGrp="1"/>
          </p:cNvSpPr>
          <p:nvPr>
            <p:ph type="body" sz="quarter" idx="14"/>
          </p:nvPr>
        </p:nvSpPr>
        <p:spPr>
          <a:xfrm>
            <a:off x="5309937" y="351259"/>
            <a:ext cx="3391557" cy="405300"/>
          </a:xfrm>
        </p:spPr>
        <p:txBody>
          <a:bodyPr>
            <a:normAutofit fontScale="92500" lnSpcReduction="10000"/>
          </a:bodyPr>
          <a:lstStyle/>
          <a:p>
            <a:r>
              <a:rPr lang="en-GB" noProof="0" dirty="0" smtClean="0"/>
              <a:t>Benzyl Butyl Phthalate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2642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26" grpId="0"/>
      <p:bldP spid="27" grpId="0"/>
      <p:bldP spid="28" grpId="0" animBg="1"/>
      <p:bldP spid="29" grpId="0"/>
    </p:bldLst>
  </p:timing>
</p:sld>
</file>

<file path=ppt/theme/theme1.xml><?xml version="1.0" encoding="utf-8"?>
<a:theme xmlns:a="http://schemas.openxmlformats.org/drawingml/2006/main" name="HBM4EU">
  <a:themeElements>
    <a:clrScheme name="HBM4E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3A5C1"/>
      </a:accent1>
      <a:accent2>
        <a:srgbClr val="9ED1DF"/>
      </a:accent2>
      <a:accent3>
        <a:srgbClr val="80BA27"/>
      </a:accent3>
      <a:accent4>
        <a:srgbClr val="C0D232"/>
      </a:accent4>
      <a:accent5>
        <a:srgbClr val="F3E100"/>
      </a:accent5>
      <a:accent6>
        <a:srgbClr val="EAB90F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BM4EU" id="{88179822-8F97-4D3F-A3BF-EAE81626E94E}" vid="{541A4E5C-FFDF-44A1-90C7-6C065E55BD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HBM4EU</Template>
  <TotalTime>0</TotalTime>
  <Words>2010</Words>
  <Application>Microsoft Office PowerPoint</Application>
  <PresentationFormat>Bildschirmpräsentation (4:3)</PresentationFormat>
  <Paragraphs>313</Paragraphs>
  <Slides>25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34" baseType="lpstr">
      <vt:lpstr>Arial</vt:lpstr>
      <vt:lpstr>Calibri</vt:lpstr>
      <vt:lpstr>Calibri Light</vt:lpstr>
      <vt:lpstr>Cambria Math</vt:lpstr>
      <vt:lpstr>Times New Roman</vt:lpstr>
      <vt:lpstr>Verdana</vt:lpstr>
      <vt:lpstr>Wingdings</vt:lpstr>
      <vt:lpstr>ヒラギノ角ゴ ProN W3</vt:lpstr>
      <vt:lpstr>HBM4EU</vt:lpstr>
      <vt:lpstr>HBM4EU project</vt:lpstr>
      <vt:lpstr>Benzyl butyl phthalate</vt:lpstr>
      <vt:lpstr>Benzyl butyl phthalate</vt:lpstr>
      <vt:lpstr>Benzyl butyl phthalate</vt:lpstr>
      <vt:lpstr>Benzyl butyl phthalate</vt:lpstr>
      <vt:lpstr>Benzyl butyl phthalate</vt:lpstr>
      <vt:lpstr>Benzyl butyl phthalate</vt:lpstr>
      <vt:lpstr>Derivation of HBM-GVGenPop</vt:lpstr>
      <vt:lpstr>Derivation of HBM-GVGenPop</vt:lpstr>
      <vt:lpstr>Derivation of HBM-GVGenPop</vt:lpstr>
      <vt:lpstr>Derivation of HBM-GVGenPop</vt:lpstr>
      <vt:lpstr>Derivation of HBM-GVGenPop</vt:lpstr>
      <vt:lpstr>Derivation of HBM-GVGenPop</vt:lpstr>
      <vt:lpstr>Derivation of HBM-GVGenPop</vt:lpstr>
      <vt:lpstr>Derivation of HBM-GVGenPop</vt:lpstr>
      <vt:lpstr>Derivation of HBM-GVGenPop</vt:lpstr>
      <vt:lpstr>Derivation of HBM-GVGenPop</vt:lpstr>
      <vt:lpstr>PowerPoint-Präsentation</vt:lpstr>
      <vt:lpstr>Derivation of HBM-GVGenPop</vt:lpstr>
      <vt:lpstr>Derivation of HBM-GVGenPop</vt:lpstr>
      <vt:lpstr>Derivation of HBM-GVGenPop</vt:lpstr>
      <vt:lpstr>Derivation of HBM-GVGenPop</vt:lpstr>
      <vt:lpstr>Derivation of HBM-GVGenPop</vt:lpstr>
      <vt:lpstr>Derivation of HBM-GVGenPop</vt:lpstr>
      <vt:lpstr>Task 5.2: Rosa Lange Petra Apel Eva Ougier Christophe Rousselle  rosa.lange@uba.de </vt:lpstr>
    </vt:vector>
  </TitlesOfParts>
  <Company>UBA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Pack, Kim</dc:creator>
  <cp:lastModifiedBy>Lange, Rosa</cp:lastModifiedBy>
  <cp:revision>328</cp:revision>
  <cp:lastPrinted>2018-05-11T20:04:58Z</cp:lastPrinted>
  <dcterms:created xsi:type="dcterms:W3CDTF">2017-01-03T15:15:36Z</dcterms:created>
  <dcterms:modified xsi:type="dcterms:W3CDTF">2019-06-18T09:26:14Z</dcterms:modified>
</cp:coreProperties>
</file>