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08" r:id="rId2"/>
    <p:sldId id="323" r:id="rId3"/>
    <p:sldId id="315" r:id="rId4"/>
    <p:sldId id="343" r:id="rId5"/>
    <p:sldId id="344" r:id="rId6"/>
    <p:sldId id="316" r:id="rId7"/>
    <p:sldId id="312" r:id="rId8"/>
    <p:sldId id="347" r:id="rId9"/>
    <p:sldId id="348" r:id="rId10"/>
    <p:sldId id="318" r:id="rId11"/>
    <p:sldId id="349" r:id="rId12"/>
    <p:sldId id="330" r:id="rId13"/>
    <p:sldId id="350" r:id="rId14"/>
    <p:sldId id="309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0">
          <p15:clr>
            <a:srgbClr val="A4A3A4"/>
          </p15:clr>
        </p15:guide>
        <p15:guide id="2" pos="37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el" initials="Ap" lastIdx="12" clrIdx="0">
    <p:extLst>
      <p:ext uri="{19B8F6BF-5375-455C-9EA6-DF929625EA0E}">
        <p15:presenceInfo xmlns:p15="http://schemas.microsoft.com/office/powerpoint/2012/main" userId="Apel" providerId="None"/>
      </p:ext>
    </p:extLst>
  </p:cmAuthor>
  <p:cmAuthor id="2" name="Lange, Rosa" initials="LR" lastIdx="8" clrIdx="1">
    <p:extLst>
      <p:ext uri="{19B8F6BF-5375-455C-9EA6-DF929625EA0E}">
        <p15:presenceInfo xmlns:p15="http://schemas.microsoft.com/office/powerpoint/2012/main" userId="S-1-5-21-837650375-1690420205-4123535123-54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A75D"/>
    <a:srgbClr val="4C91AE"/>
    <a:srgbClr val="8AC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4" autoAdjust="0"/>
    <p:restoredTop sz="94652" autoAdjust="0"/>
  </p:normalViewPr>
  <p:slideViewPr>
    <p:cSldViewPr snapToGrid="0">
      <p:cViewPr varScale="1">
        <p:scale>
          <a:sx n="157" d="100"/>
          <a:sy n="157" d="100"/>
        </p:scale>
        <p:origin x="1880" y="96"/>
      </p:cViewPr>
      <p:guideLst>
        <p:guide orient="horz" pos="760"/>
        <p:guide pos="374"/>
      </p:guideLst>
    </p:cSldViewPr>
  </p:slideViewPr>
  <p:outlineViewPr>
    <p:cViewPr>
      <p:scale>
        <a:sx n="33" d="100"/>
        <a:sy n="33" d="100"/>
      </p:scale>
      <p:origin x="0" y="8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A2B67-3650-4CF7-9382-07DF1710FE10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A261C-52F7-4511-8A9F-8719E2134F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438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D365D-B2F7-4015-89FE-0FE7757AA0C1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81497-F2F4-4EF9-8E7A-349413549A6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2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5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If epidemiologic data are missing: defined tolerable intakes </a:t>
            </a:r>
            <a:br>
              <a:rPr lang="en-US" sz="1200" dirty="0"/>
            </a:br>
            <a:r>
              <a:rPr lang="en-US" sz="1200" dirty="0"/>
              <a:t>  available? 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Corresponding internal concentration of the substance concerned</a:t>
            </a:r>
            <a:br>
              <a:rPr lang="en-US" sz="1200" dirty="0"/>
            </a:br>
            <a:r>
              <a:rPr lang="en-US" sz="1200" dirty="0"/>
              <a:t>  or of a relevant metabolite in blood or urine has to be calculated</a:t>
            </a:r>
            <a:br>
              <a:rPr lang="en-US" sz="1200" dirty="0"/>
            </a:br>
            <a:r>
              <a:rPr lang="en-US" sz="1200" dirty="0"/>
              <a:t>  by means of </a:t>
            </a:r>
            <a:r>
              <a:rPr lang="en-US" sz="1200" dirty="0" err="1"/>
              <a:t>toxicokinetic</a:t>
            </a:r>
            <a:r>
              <a:rPr lang="en-US" sz="1200" dirty="0"/>
              <a:t> extrapolation. </a:t>
            </a:r>
          </a:p>
          <a:p>
            <a:r>
              <a:rPr lang="en-US" sz="1200" dirty="0"/>
              <a:t>- Factor for metabolic conversion (</a:t>
            </a:r>
            <a:r>
              <a:rPr lang="en-US" sz="1200" dirty="0" err="1"/>
              <a:t>Fue</a:t>
            </a:r>
            <a:r>
              <a:rPr lang="en-US" sz="1200" dirty="0"/>
              <a:t>) is needed.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Method rests on the definition of the underlying tolerable</a:t>
            </a:r>
            <a:br>
              <a:rPr lang="en-US" sz="1200" dirty="0"/>
            </a:br>
            <a:r>
              <a:rPr lang="en-US" sz="1200" dirty="0"/>
              <a:t>  exposure value and the quality of the quantitative risk assessment.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>
                <a:solidFill>
                  <a:srgbClr val="00B0F0"/>
                </a:solidFill>
              </a:rPr>
              <a:t>HBM-HBGV = [TDI-like ∙ (</a:t>
            </a:r>
            <a:r>
              <a:rPr lang="de-DE" sz="1200" b="1" dirty="0" err="1">
                <a:solidFill>
                  <a:srgbClr val="00B0F0"/>
                </a:solidFill>
              </a:rPr>
              <a:t>MWmetabolite</a:t>
            </a:r>
            <a:r>
              <a:rPr lang="de-DE" sz="1200" b="1" dirty="0">
                <a:solidFill>
                  <a:srgbClr val="00B0F0"/>
                </a:solidFill>
              </a:rPr>
              <a:t>/ </a:t>
            </a:r>
            <a:r>
              <a:rPr lang="de-DE" sz="1200" b="1" dirty="0" err="1">
                <a:solidFill>
                  <a:srgbClr val="00B0F0"/>
                </a:solidFill>
              </a:rPr>
              <a:t>MWsubstance</a:t>
            </a:r>
            <a:r>
              <a:rPr lang="de-DE" sz="1200" b="1" dirty="0">
                <a:solidFill>
                  <a:srgbClr val="00B0F0"/>
                </a:solidFill>
              </a:rPr>
              <a:t>) ∙ </a:t>
            </a:r>
            <a:r>
              <a:rPr lang="de-DE" sz="1200" b="1" dirty="0" err="1">
                <a:solidFill>
                  <a:srgbClr val="00B0F0"/>
                </a:solidFill>
              </a:rPr>
              <a:t>Fue</a:t>
            </a:r>
            <a:r>
              <a:rPr lang="de-DE" sz="1200" b="1" dirty="0">
                <a:solidFill>
                  <a:srgbClr val="00B0F0"/>
                </a:solidFill>
              </a:rPr>
              <a:t>] / </a:t>
            </a:r>
            <a:r>
              <a:rPr lang="de-DE" sz="1200" b="1" dirty="0" err="1">
                <a:solidFill>
                  <a:srgbClr val="00B0F0"/>
                </a:solidFill>
              </a:rPr>
              <a:t>urine</a:t>
            </a:r>
            <a:r>
              <a:rPr lang="de-DE" sz="1200" b="1" dirty="0">
                <a:solidFill>
                  <a:srgbClr val="00B0F0"/>
                </a:solidFill>
              </a:rPr>
              <a:t> </a:t>
            </a:r>
            <a:r>
              <a:rPr lang="de-DE" sz="1200" b="1" dirty="0" err="1">
                <a:solidFill>
                  <a:srgbClr val="00B0F0"/>
                </a:solidFill>
              </a:rPr>
              <a:t>volume</a:t>
            </a:r>
            <a:endParaRPr lang="de-DE" sz="1200" b="1" dirty="0">
              <a:solidFill>
                <a:srgbClr val="00B0F0"/>
              </a:solidFill>
            </a:endParaRPr>
          </a:p>
          <a:p>
            <a:r>
              <a:rPr lang="en-US" dirty="0"/>
              <a:t>urine volumes: </a:t>
            </a:r>
          </a:p>
          <a:p>
            <a:r>
              <a:rPr lang="en-US" dirty="0"/>
              <a:t>Children (6 to 13 years): 0.03 l/kg </a:t>
            </a:r>
            <a:r>
              <a:rPr lang="en-US" dirty="0" err="1"/>
              <a:t>bw</a:t>
            </a:r>
            <a:r>
              <a:rPr lang="en-US" dirty="0"/>
              <a:t>/d</a:t>
            </a:r>
          </a:p>
          <a:p>
            <a:r>
              <a:rPr lang="en-US" dirty="0"/>
              <a:t>Adults: 0.02 l/kg </a:t>
            </a:r>
            <a:r>
              <a:rPr lang="en-US" dirty="0" err="1"/>
              <a:t>bw</a:t>
            </a:r>
            <a:r>
              <a:rPr lang="en-US" dirty="0"/>
              <a:t>/d</a:t>
            </a:r>
          </a:p>
          <a:p>
            <a:pPr marL="0" indent="0">
              <a:buFontTx/>
              <a:buNone/>
            </a:pPr>
            <a:endParaRPr lang="en-US" sz="12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27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If tolerable intakes are not available: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EU HBM HBGVs derivation should be based on a critical effect (point of departure (POD)) identified in studies with experimental animals or at workplaces. </a:t>
            </a:r>
            <a:br>
              <a:rPr lang="en-US" sz="1200" dirty="0"/>
            </a:br>
            <a:r>
              <a:rPr lang="en-US" sz="1200" dirty="0"/>
              <a:t>The mode of action (topic versus systemic effect, acute versus chronic exposure effect, etc.). has to be carefully considered.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Dose-response-relationship has to be established.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Assessment factors (AF) and </a:t>
            </a:r>
            <a:r>
              <a:rPr lang="en-US" sz="1200" dirty="0" err="1"/>
              <a:t>toxicokinetic</a:t>
            </a:r>
            <a:r>
              <a:rPr lang="en-US" sz="1200" dirty="0"/>
              <a:t> extrapolation have to be used</a:t>
            </a:r>
            <a:r>
              <a:rPr lang="en-US" sz="1200" baseline="0" dirty="0"/>
              <a:t> (AFs should take account of the following differences and uncertainties: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aseline="0" dirty="0"/>
              <a:t>					a) LOAEL vs. NOAEL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aseline="0" dirty="0"/>
              <a:t>					b) exposure duration (time scaling and study duration)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aseline="0" dirty="0"/>
              <a:t>					c) interspecies differences (AFA)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aseline="0" dirty="0"/>
              <a:t>						-</a:t>
            </a:r>
            <a:r>
              <a:rPr lang="en-US" sz="1200" baseline="0" dirty="0" err="1"/>
              <a:t>Allometric</a:t>
            </a:r>
            <a:r>
              <a:rPr lang="en-US" sz="1200" baseline="0" dirty="0"/>
              <a:t> adjustment (interspecies TK differences)</a:t>
            </a:r>
            <a:br>
              <a:rPr lang="en-US" sz="1200" baseline="0" dirty="0"/>
            </a:br>
            <a:r>
              <a:rPr lang="en-US" sz="1200" baseline="0" dirty="0"/>
              <a:t>             						-Adjusted oral NOAEL = animal dose ∙ (animal weight/human </a:t>
            </a:r>
            <a:r>
              <a:rPr lang="en-US" sz="1200" baseline="0" dirty="0" err="1"/>
              <a:t>bw</a:t>
            </a:r>
            <a:r>
              <a:rPr lang="en-US" sz="1200" baseline="0" dirty="0"/>
              <a:t>)1/4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aseline="0" dirty="0"/>
              <a:t>						 -Adjustment accounting for interspecies TD differences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aseline="0" dirty="0"/>
              <a:t>						</a:t>
            </a:r>
            <a:r>
              <a:rPr lang="en-US" sz="1200" baseline="0" dirty="0">
                <a:sym typeface="Wingdings" panose="05000000000000000000" pitchFamily="2" charset="2"/>
              </a:rPr>
              <a:t> </a:t>
            </a:r>
            <a:r>
              <a:rPr lang="en-US" sz="1200" baseline="0" dirty="0"/>
              <a:t>HED = Adjusted oral NOAEL / AFA 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aseline="0" dirty="0"/>
              <a:t>					d) </a:t>
            </a:r>
            <a:r>
              <a:rPr lang="en-US" sz="1200" baseline="0" dirty="0" err="1"/>
              <a:t>intraspecies</a:t>
            </a:r>
            <a:r>
              <a:rPr lang="en-US" sz="1200" baseline="0" dirty="0"/>
              <a:t> differences (AFH)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aseline="0" dirty="0"/>
              <a:t>					e) other uncertainties (type of effect, severity of effect, quality of data available)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Order of preference for choosing the POD: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Use of the BMD approach for situations in which the data are conducive to this type of modelling.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Studies that provide the most information, particularly on the NOAEL/LOAEL pair for the selected critical effect.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When studies only allow for one reference dose (LOAEL or NOAEL), it is important to favor studies that give the NOAEL rather than a LOAEL.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24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94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86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1497-F2F4-4EF9-8E7A-349413549A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68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2872" y="-14752"/>
            <a:ext cx="9144000" cy="1117565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2"/>
          <a:srcRect r="11754"/>
          <a:stretch/>
        </p:blipFill>
        <p:spPr>
          <a:xfrm>
            <a:off x="-1" y="936522"/>
            <a:ext cx="9146873" cy="3335675"/>
          </a:xfrm>
          <a:prstGeom prst="rect">
            <a:avLst/>
          </a:prstGeom>
        </p:spPr>
      </p:pic>
      <p:sp>
        <p:nvSpPr>
          <p:cNvPr id="20" name="Titel 1"/>
          <p:cNvSpPr>
            <a:spLocks noGrp="1"/>
          </p:cNvSpPr>
          <p:nvPr>
            <p:ph type="ctrTitle" hasCustomPrompt="1"/>
          </p:nvPr>
        </p:nvSpPr>
        <p:spPr>
          <a:xfrm>
            <a:off x="4345864" y="1102813"/>
            <a:ext cx="4495800" cy="2094118"/>
          </a:xfrm>
        </p:spPr>
        <p:txBody>
          <a:bodyPr anchor="t" anchorCtr="0">
            <a:normAutofit/>
          </a:bodyPr>
          <a:lstStyle>
            <a:lvl1pPr algn="ctr">
              <a:defRPr sz="4800" baseline="0">
                <a:solidFill>
                  <a:srgbClr val="4C91AE"/>
                </a:solidFill>
                <a:latin typeface="+mj-lt"/>
              </a:defRPr>
            </a:lvl1pPr>
          </a:lstStyle>
          <a:p>
            <a:r>
              <a:rPr lang="en-GB" noProof="0" dirty="0"/>
              <a:t>Presentation title</a:t>
            </a:r>
          </a:p>
        </p:txBody>
      </p:sp>
      <p:sp>
        <p:nvSpPr>
          <p:cNvPr id="2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345864" y="3475610"/>
            <a:ext cx="44958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Presentation subtitle</a:t>
            </a:r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 rotWithShape="1">
          <a:blip r:embed="rId3"/>
          <a:srcRect l="481" r="-481"/>
          <a:stretch/>
        </p:blipFill>
        <p:spPr>
          <a:xfrm>
            <a:off x="924674" y="912540"/>
            <a:ext cx="2817833" cy="2786766"/>
          </a:xfrm>
          <a:prstGeom prst="ellipse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188" y="3723368"/>
            <a:ext cx="2814319" cy="845696"/>
          </a:xfrm>
          <a:prstGeom prst="rect">
            <a:avLst/>
          </a:prstGeom>
        </p:spPr>
      </p:pic>
      <p:grpSp>
        <p:nvGrpSpPr>
          <p:cNvPr id="24" name="Gruppieren 23"/>
          <p:cNvGrpSpPr/>
          <p:nvPr/>
        </p:nvGrpSpPr>
        <p:grpSpPr>
          <a:xfrm>
            <a:off x="178140" y="3631095"/>
            <a:ext cx="143177" cy="3226905"/>
            <a:chOff x="449988" y="3631095"/>
            <a:chExt cx="143177" cy="3226905"/>
          </a:xfrm>
        </p:grpSpPr>
        <p:sp>
          <p:nvSpPr>
            <p:cNvPr id="25" name="Rechteck 29"/>
            <p:cNvSpPr/>
            <p:nvPr/>
          </p:nvSpPr>
          <p:spPr>
            <a:xfrm>
              <a:off x="449988" y="3631095"/>
              <a:ext cx="143177" cy="947851"/>
            </a:xfrm>
            <a:custGeom>
              <a:avLst/>
              <a:gdLst>
                <a:gd name="connsiteX0" fmla="*/ 0 w 144000"/>
                <a:gd name="connsiteY0" fmla="*/ 0 h 933871"/>
                <a:gd name="connsiteX1" fmla="*/ 144000 w 144000"/>
                <a:gd name="connsiteY1" fmla="*/ 0 h 933871"/>
                <a:gd name="connsiteX2" fmla="*/ 144000 w 144000"/>
                <a:gd name="connsiteY2" fmla="*/ 933871 h 933871"/>
                <a:gd name="connsiteX3" fmla="*/ 0 w 144000"/>
                <a:gd name="connsiteY3" fmla="*/ 933871 h 933871"/>
                <a:gd name="connsiteX4" fmla="*/ 0 w 144000"/>
                <a:gd name="connsiteY4" fmla="*/ 0 h 933871"/>
                <a:gd name="connsiteX0" fmla="*/ 0 w 144000"/>
                <a:gd name="connsiteY0" fmla="*/ 58309 h 933871"/>
                <a:gd name="connsiteX1" fmla="*/ 144000 w 144000"/>
                <a:gd name="connsiteY1" fmla="*/ 0 h 933871"/>
                <a:gd name="connsiteX2" fmla="*/ 144000 w 144000"/>
                <a:gd name="connsiteY2" fmla="*/ 933871 h 933871"/>
                <a:gd name="connsiteX3" fmla="*/ 0 w 144000"/>
                <a:gd name="connsiteY3" fmla="*/ 933871 h 933871"/>
                <a:gd name="connsiteX4" fmla="*/ 0 w 144000"/>
                <a:gd name="connsiteY4" fmla="*/ 58309 h 93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000" h="933871">
                  <a:moveTo>
                    <a:pt x="0" y="58309"/>
                  </a:moveTo>
                  <a:lnTo>
                    <a:pt x="144000" y="0"/>
                  </a:lnTo>
                  <a:lnTo>
                    <a:pt x="144000" y="933871"/>
                  </a:lnTo>
                  <a:lnTo>
                    <a:pt x="0" y="933871"/>
                  </a:lnTo>
                  <a:lnTo>
                    <a:pt x="0" y="583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449988" y="4578946"/>
              <a:ext cx="143177" cy="11564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449988" y="5735416"/>
              <a:ext cx="143177" cy="112258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447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7368" y="6289777"/>
            <a:ext cx="514350" cy="50739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0712" y="6356351"/>
            <a:ext cx="2065337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1st HBM4EU Training School, Ljubljana, June 18-22, 2018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633DB0C-9BEB-4F98-9016-D6547ACC6BB2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77317" y="0"/>
            <a:ext cx="144000" cy="6858000"/>
            <a:chOff x="449165" y="0"/>
            <a:chExt cx="144000" cy="6858000"/>
          </a:xfrm>
        </p:grpSpPr>
        <p:sp>
          <p:nvSpPr>
            <p:cNvPr id="10" name="Rechteck 9"/>
            <p:cNvSpPr/>
            <p:nvPr/>
          </p:nvSpPr>
          <p:spPr>
            <a:xfrm>
              <a:off x="449165" y="0"/>
              <a:ext cx="144000" cy="11257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449165" y="1118675"/>
              <a:ext cx="144000" cy="11511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49165" y="2266910"/>
              <a:ext cx="144000" cy="11498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449165" y="3416732"/>
              <a:ext cx="144000" cy="11482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9988" y="4557932"/>
              <a:ext cx="143177" cy="1153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49988" y="5706167"/>
              <a:ext cx="143177" cy="115183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Line 3"/>
          <p:cNvSpPr>
            <a:spLocks noChangeShapeType="1"/>
          </p:cNvSpPr>
          <p:nvPr userDrawn="1"/>
        </p:nvSpPr>
        <p:spPr bwMode="auto">
          <a:xfrm>
            <a:off x="593725" y="837618"/>
            <a:ext cx="8107769" cy="0"/>
          </a:xfrm>
          <a:prstGeom prst="line">
            <a:avLst/>
          </a:prstGeom>
          <a:noFill/>
          <a:ln w="25400" cap="sq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/>
              <a:ea typeface="ヒラギノ角ゴ ProN W3" charset="0"/>
              <a:cs typeface="Calibri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20713" y="351617"/>
            <a:ext cx="4402584" cy="404942"/>
          </a:xfrm>
        </p:spPr>
        <p:txBody>
          <a:bodyPr>
            <a:normAutofit/>
          </a:bodyPr>
          <a:lstStyle>
            <a:lvl1pPr>
              <a:defRPr sz="3400" i="1">
                <a:solidFill>
                  <a:srgbClr val="4C91AE"/>
                </a:solidFill>
              </a:defRPr>
            </a:lvl1pPr>
          </a:lstStyle>
          <a:p>
            <a:r>
              <a:rPr lang="en-GB" noProof="0" dirty="0"/>
              <a:t>Slide title</a:t>
            </a:r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13" hasCustomPrompt="1"/>
          </p:nvPr>
        </p:nvSpPr>
        <p:spPr>
          <a:xfrm>
            <a:off x="5309937" y="351259"/>
            <a:ext cx="3391557" cy="40530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2600" i="1">
                <a:solidFill>
                  <a:srgbClr val="4C91AE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Heading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 hasCustomPrompt="1"/>
          </p:nvPr>
        </p:nvSpPr>
        <p:spPr>
          <a:xfrm>
            <a:off x="593725" y="1206500"/>
            <a:ext cx="4500197" cy="4524061"/>
          </a:xfrm>
        </p:spPr>
        <p:txBody>
          <a:bodyPr/>
          <a:lstStyle>
            <a:lvl1pPr marL="514350" indent="-514350">
              <a:buFont typeface="+mj-lt"/>
              <a:buAutoNum type="arabicPeriod"/>
              <a:defRPr sz="3000" i="1" baseline="0">
                <a:solidFill>
                  <a:srgbClr val="4C91AE"/>
                </a:solidFill>
                <a:latin typeface="+mj-lt"/>
              </a:defRPr>
            </a:lvl1pPr>
            <a:lvl2pPr marL="0" indent="0">
              <a:buClr>
                <a:srgbClr val="4C91AE"/>
              </a:buClr>
              <a:buFontTx/>
              <a:buNone/>
              <a:defRPr i="1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2pPr>
            <a:lvl3pPr>
              <a:buClr>
                <a:srgbClr val="8AC9A9"/>
              </a:buClr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Heading </a:t>
            </a:r>
          </a:p>
          <a:p>
            <a:pPr lvl="1"/>
            <a:r>
              <a:rPr lang="en-GB" noProof="0" dirty="0"/>
              <a:t>Subheading</a:t>
            </a:r>
          </a:p>
          <a:p>
            <a:pPr lvl="1"/>
            <a:r>
              <a:rPr lang="en-GB" noProof="0" dirty="0"/>
              <a:t>Subheading </a:t>
            </a:r>
          </a:p>
        </p:txBody>
      </p:sp>
    </p:spTree>
    <p:extLst>
      <p:ext uri="{BB962C8B-B14F-4D97-AF65-F5344CB8AC3E}">
        <p14:creationId xmlns:p14="http://schemas.microsoft.com/office/powerpoint/2010/main" val="302074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2872" y="-14752"/>
            <a:ext cx="9144000" cy="1117565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fik 18"/>
          <p:cNvPicPr>
            <a:picLocks noChangeAspect="1"/>
          </p:cNvPicPr>
          <p:nvPr userDrawn="1"/>
        </p:nvPicPr>
        <p:blipFill rotWithShape="1">
          <a:blip r:embed="rId2"/>
          <a:srcRect r="11754"/>
          <a:stretch/>
        </p:blipFill>
        <p:spPr>
          <a:xfrm>
            <a:off x="-1" y="936522"/>
            <a:ext cx="9146873" cy="3335675"/>
          </a:xfrm>
          <a:prstGeom prst="rect">
            <a:avLst/>
          </a:prstGeom>
        </p:spPr>
      </p:pic>
      <p:sp>
        <p:nvSpPr>
          <p:cNvPr id="20" name="Titel 1"/>
          <p:cNvSpPr>
            <a:spLocks noGrp="1"/>
          </p:cNvSpPr>
          <p:nvPr>
            <p:ph type="ctrTitle" hasCustomPrompt="1"/>
          </p:nvPr>
        </p:nvSpPr>
        <p:spPr>
          <a:xfrm>
            <a:off x="593726" y="1210893"/>
            <a:ext cx="4419092" cy="1058783"/>
          </a:xfrm>
        </p:spPr>
        <p:txBody>
          <a:bodyPr anchor="t" anchorCtr="0">
            <a:normAutofit/>
          </a:bodyPr>
          <a:lstStyle>
            <a:lvl1pPr algn="l">
              <a:defRPr sz="4800" baseline="0">
                <a:solidFill>
                  <a:srgbClr val="4C91AE"/>
                </a:solidFill>
                <a:latin typeface="+mj-lt"/>
              </a:defRPr>
            </a:lvl1pPr>
          </a:lstStyle>
          <a:p>
            <a:r>
              <a:rPr lang="en-GB" noProof="0" dirty="0"/>
              <a:t>Section title</a:t>
            </a:r>
          </a:p>
        </p:txBody>
      </p:sp>
      <p:sp>
        <p:nvSpPr>
          <p:cNvPr id="2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93725" y="2340773"/>
            <a:ext cx="4495800" cy="1655762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Section subtitle or subsections</a:t>
            </a:r>
          </a:p>
        </p:txBody>
      </p:sp>
      <p:grpSp>
        <p:nvGrpSpPr>
          <p:cNvPr id="24" name="Gruppieren 23"/>
          <p:cNvGrpSpPr/>
          <p:nvPr/>
        </p:nvGrpSpPr>
        <p:grpSpPr>
          <a:xfrm>
            <a:off x="178140" y="3631095"/>
            <a:ext cx="143177" cy="3226905"/>
            <a:chOff x="449988" y="3631095"/>
            <a:chExt cx="143177" cy="3226905"/>
          </a:xfrm>
        </p:grpSpPr>
        <p:sp>
          <p:nvSpPr>
            <p:cNvPr id="25" name="Rechteck 29"/>
            <p:cNvSpPr/>
            <p:nvPr/>
          </p:nvSpPr>
          <p:spPr>
            <a:xfrm>
              <a:off x="449988" y="3631095"/>
              <a:ext cx="143177" cy="947851"/>
            </a:xfrm>
            <a:custGeom>
              <a:avLst/>
              <a:gdLst>
                <a:gd name="connsiteX0" fmla="*/ 0 w 144000"/>
                <a:gd name="connsiteY0" fmla="*/ 0 h 933871"/>
                <a:gd name="connsiteX1" fmla="*/ 144000 w 144000"/>
                <a:gd name="connsiteY1" fmla="*/ 0 h 933871"/>
                <a:gd name="connsiteX2" fmla="*/ 144000 w 144000"/>
                <a:gd name="connsiteY2" fmla="*/ 933871 h 933871"/>
                <a:gd name="connsiteX3" fmla="*/ 0 w 144000"/>
                <a:gd name="connsiteY3" fmla="*/ 933871 h 933871"/>
                <a:gd name="connsiteX4" fmla="*/ 0 w 144000"/>
                <a:gd name="connsiteY4" fmla="*/ 0 h 933871"/>
                <a:gd name="connsiteX0" fmla="*/ 0 w 144000"/>
                <a:gd name="connsiteY0" fmla="*/ 58309 h 933871"/>
                <a:gd name="connsiteX1" fmla="*/ 144000 w 144000"/>
                <a:gd name="connsiteY1" fmla="*/ 0 h 933871"/>
                <a:gd name="connsiteX2" fmla="*/ 144000 w 144000"/>
                <a:gd name="connsiteY2" fmla="*/ 933871 h 933871"/>
                <a:gd name="connsiteX3" fmla="*/ 0 w 144000"/>
                <a:gd name="connsiteY3" fmla="*/ 933871 h 933871"/>
                <a:gd name="connsiteX4" fmla="*/ 0 w 144000"/>
                <a:gd name="connsiteY4" fmla="*/ 58309 h 93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000" h="933871">
                  <a:moveTo>
                    <a:pt x="0" y="58309"/>
                  </a:moveTo>
                  <a:lnTo>
                    <a:pt x="144000" y="0"/>
                  </a:lnTo>
                  <a:lnTo>
                    <a:pt x="144000" y="933871"/>
                  </a:lnTo>
                  <a:lnTo>
                    <a:pt x="0" y="933871"/>
                  </a:lnTo>
                  <a:lnTo>
                    <a:pt x="0" y="583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449988" y="4578946"/>
              <a:ext cx="143177" cy="11564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449988" y="5735416"/>
              <a:ext cx="143177" cy="112258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Grafik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67368" y="6289777"/>
            <a:ext cx="514350" cy="507399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1st HBM4EU Training School, Ljubljana, June 18-22, 2018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633DB0C-9BEB-4F98-9016-D6547ACC6BB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6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7368" y="6289777"/>
            <a:ext cx="514350" cy="5073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0713" y="1271717"/>
            <a:ext cx="8013221" cy="449704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>
              <a:buClr>
                <a:srgbClr val="4C91AE"/>
              </a:buClr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2pPr>
            <a:lvl3pPr>
              <a:buClr>
                <a:srgbClr val="8AC9A9"/>
              </a:buClr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Content </a:t>
            </a:r>
          </a:p>
          <a:p>
            <a:pPr lvl="1"/>
            <a:r>
              <a:rPr lang="en-GB" noProof="0" dirty="0"/>
              <a:t>bullet point</a:t>
            </a:r>
          </a:p>
          <a:p>
            <a:pPr lvl="2"/>
            <a:r>
              <a:rPr lang="en-GB" noProof="0" dirty="0"/>
              <a:t>bullet point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0712" y="6356351"/>
            <a:ext cx="2065337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1st HBM4EU Training School, Ljubljana, June 18-22, 2018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633DB0C-9BEB-4F98-9016-D6547ACC6BB2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77317" y="0"/>
            <a:ext cx="144000" cy="6858000"/>
            <a:chOff x="449165" y="0"/>
            <a:chExt cx="144000" cy="6858000"/>
          </a:xfrm>
        </p:grpSpPr>
        <p:sp>
          <p:nvSpPr>
            <p:cNvPr id="10" name="Rechteck 9"/>
            <p:cNvSpPr/>
            <p:nvPr/>
          </p:nvSpPr>
          <p:spPr>
            <a:xfrm>
              <a:off x="449165" y="0"/>
              <a:ext cx="144000" cy="11257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449165" y="1118675"/>
              <a:ext cx="144000" cy="11511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49165" y="2266910"/>
              <a:ext cx="144000" cy="11498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449165" y="3416732"/>
              <a:ext cx="144000" cy="11482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9988" y="4557932"/>
              <a:ext cx="143177" cy="1153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49988" y="5706167"/>
              <a:ext cx="143177" cy="115183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Line 3"/>
          <p:cNvSpPr>
            <a:spLocks noChangeShapeType="1"/>
          </p:cNvSpPr>
          <p:nvPr userDrawn="1"/>
        </p:nvSpPr>
        <p:spPr bwMode="auto">
          <a:xfrm>
            <a:off x="593725" y="837618"/>
            <a:ext cx="8107769" cy="0"/>
          </a:xfrm>
          <a:prstGeom prst="line">
            <a:avLst/>
          </a:prstGeom>
          <a:noFill/>
          <a:ln w="25400" cap="sq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/>
              <a:ea typeface="ヒラギノ角ゴ ProN W3" charset="0"/>
              <a:cs typeface="Calibri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20713" y="351617"/>
            <a:ext cx="4402584" cy="404942"/>
          </a:xfrm>
        </p:spPr>
        <p:txBody>
          <a:bodyPr>
            <a:normAutofit/>
          </a:bodyPr>
          <a:lstStyle>
            <a:lvl1pPr>
              <a:defRPr sz="3400" i="1">
                <a:solidFill>
                  <a:srgbClr val="4C91AE"/>
                </a:solidFill>
              </a:defRPr>
            </a:lvl1pPr>
          </a:lstStyle>
          <a:p>
            <a:r>
              <a:rPr lang="en-GB" noProof="0" dirty="0"/>
              <a:t>Slide title</a:t>
            </a:r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13" hasCustomPrompt="1"/>
          </p:nvPr>
        </p:nvSpPr>
        <p:spPr>
          <a:xfrm>
            <a:off x="5309937" y="351259"/>
            <a:ext cx="3391557" cy="40530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2600" i="1">
                <a:solidFill>
                  <a:srgbClr val="4C91AE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236167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7368" y="6289777"/>
            <a:ext cx="514350" cy="5073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425" y="1249363"/>
            <a:ext cx="8065015" cy="673719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>
              <a:buClr>
                <a:srgbClr val="4C91AE"/>
              </a:buCl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buClr>
                <a:srgbClr val="8AC9A9"/>
              </a:buClr>
              <a:defRPr baseline="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Content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1st HBM4EU Training School, Ljubljana, June 18-22, 2018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633DB0C-9BEB-4F98-9016-D6547ACC6BB2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77317" y="0"/>
            <a:ext cx="144000" cy="6858000"/>
            <a:chOff x="449165" y="0"/>
            <a:chExt cx="144000" cy="6858000"/>
          </a:xfrm>
        </p:grpSpPr>
        <p:sp>
          <p:nvSpPr>
            <p:cNvPr id="10" name="Rechteck 9"/>
            <p:cNvSpPr/>
            <p:nvPr/>
          </p:nvSpPr>
          <p:spPr>
            <a:xfrm>
              <a:off x="449165" y="0"/>
              <a:ext cx="144000" cy="11257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449165" y="1118675"/>
              <a:ext cx="144000" cy="11511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49165" y="2266910"/>
              <a:ext cx="144000" cy="11498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449165" y="3416732"/>
              <a:ext cx="144000" cy="11482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9988" y="4557932"/>
              <a:ext cx="143177" cy="1153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49988" y="5706167"/>
              <a:ext cx="143177" cy="115183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Segnaposto immagine 15"/>
          <p:cNvSpPr>
            <a:spLocks noGrp="1"/>
          </p:cNvSpPr>
          <p:nvPr>
            <p:ph type="pic" sz="quarter" idx="13" hasCustomPrompt="1"/>
          </p:nvPr>
        </p:nvSpPr>
        <p:spPr>
          <a:xfrm>
            <a:off x="592137" y="2297113"/>
            <a:ext cx="8055309" cy="336391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it-IT" dirty="0"/>
              <a:t>Image</a:t>
            </a:r>
          </a:p>
        </p:txBody>
      </p:sp>
      <p:sp>
        <p:nvSpPr>
          <p:cNvPr id="20" name="Segnaposto testo 20"/>
          <p:cNvSpPr>
            <a:spLocks noGrp="1"/>
          </p:cNvSpPr>
          <p:nvPr>
            <p:ph type="body" sz="quarter" idx="14" hasCustomPrompt="1"/>
          </p:nvPr>
        </p:nvSpPr>
        <p:spPr>
          <a:xfrm>
            <a:off x="5309937" y="351259"/>
            <a:ext cx="3391557" cy="40530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2600" i="1">
                <a:solidFill>
                  <a:srgbClr val="4C91AE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Heading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620713" y="351617"/>
            <a:ext cx="4402584" cy="404942"/>
          </a:xfrm>
        </p:spPr>
        <p:txBody>
          <a:bodyPr>
            <a:normAutofit/>
          </a:bodyPr>
          <a:lstStyle>
            <a:lvl1pPr>
              <a:defRPr sz="3400" i="1">
                <a:solidFill>
                  <a:srgbClr val="4C91AE"/>
                </a:solidFill>
              </a:defRPr>
            </a:lvl1pPr>
          </a:lstStyle>
          <a:p>
            <a:r>
              <a:rPr lang="en-GB" noProof="0" dirty="0"/>
              <a:t>Slide title</a:t>
            </a:r>
          </a:p>
        </p:txBody>
      </p:sp>
      <p:sp>
        <p:nvSpPr>
          <p:cNvPr id="21" name="Line 3"/>
          <p:cNvSpPr>
            <a:spLocks noChangeShapeType="1"/>
          </p:cNvSpPr>
          <p:nvPr userDrawn="1"/>
        </p:nvSpPr>
        <p:spPr bwMode="auto">
          <a:xfrm>
            <a:off x="593725" y="837618"/>
            <a:ext cx="8107769" cy="0"/>
          </a:xfrm>
          <a:prstGeom prst="line">
            <a:avLst/>
          </a:prstGeom>
          <a:noFill/>
          <a:ln w="25400" cap="sq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/>
              <a:ea typeface="ヒラギノ角ゴ ProN W3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395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7368" y="6289777"/>
            <a:ext cx="514350" cy="5073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425" y="1249363"/>
            <a:ext cx="8065015" cy="673719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>
              <a:buClr>
                <a:srgbClr val="4C91AE"/>
              </a:buCl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buClr>
                <a:srgbClr val="8AC9A9"/>
              </a:buClr>
              <a:defRPr baseline="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Content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1st HBM4EU Training School, Ljubljana, June 18-22, 2018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633DB0C-9BEB-4F98-9016-D6547ACC6BB2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77317" y="0"/>
            <a:ext cx="144000" cy="6858000"/>
            <a:chOff x="449165" y="0"/>
            <a:chExt cx="144000" cy="6858000"/>
          </a:xfrm>
        </p:grpSpPr>
        <p:sp>
          <p:nvSpPr>
            <p:cNvPr id="10" name="Rechteck 9"/>
            <p:cNvSpPr/>
            <p:nvPr/>
          </p:nvSpPr>
          <p:spPr>
            <a:xfrm>
              <a:off x="449165" y="0"/>
              <a:ext cx="144000" cy="11257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449165" y="1118675"/>
              <a:ext cx="144000" cy="11511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49165" y="2266910"/>
              <a:ext cx="144000" cy="11498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449165" y="3416732"/>
              <a:ext cx="144000" cy="11482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9988" y="4557932"/>
              <a:ext cx="143177" cy="1153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49988" y="5706167"/>
              <a:ext cx="143177" cy="115183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Segnaposto testo 20"/>
          <p:cNvSpPr>
            <a:spLocks noGrp="1"/>
          </p:cNvSpPr>
          <p:nvPr>
            <p:ph type="body" sz="quarter" idx="14" hasCustomPrompt="1"/>
          </p:nvPr>
        </p:nvSpPr>
        <p:spPr>
          <a:xfrm>
            <a:off x="5309937" y="351259"/>
            <a:ext cx="3391557" cy="40530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2600" i="1">
                <a:solidFill>
                  <a:srgbClr val="4C91AE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Heading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620713" y="351617"/>
            <a:ext cx="4402584" cy="404942"/>
          </a:xfrm>
        </p:spPr>
        <p:txBody>
          <a:bodyPr>
            <a:normAutofit/>
          </a:bodyPr>
          <a:lstStyle>
            <a:lvl1pPr>
              <a:defRPr sz="3400" i="1">
                <a:solidFill>
                  <a:srgbClr val="4C91AE"/>
                </a:solidFill>
              </a:defRPr>
            </a:lvl1pPr>
          </a:lstStyle>
          <a:p>
            <a:r>
              <a:rPr lang="en-GB" noProof="0" dirty="0"/>
              <a:t>Slide title</a:t>
            </a:r>
          </a:p>
        </p:txBody>
      </p:sp>
      <p:sp>
        <p:nvSpPr>
          <p:cNvPr id="8" name="Segnaposto SmartArt 7"/>
          <p:cNvSpPr>
            <a:spLocks noGrp="1"/>
          </p:cNvSpPr>
          <p:nvPr>
            <p:ph type="dgm" sz="quarter" idx="15" hasCustomPrompt="1"/>
          </p:nvPr>
        </p:nvSpPr>
        <p:spPr>
          <a:xfrm>
            <a:off x="593725" y="2216150"/>
            <a:ext cx="8067675" cy="3525838"/>
          </a:xfrm>
        </p:spPr>
        <p:txBody>
          <a:bodyPr/>
          <a:lstStyle>
            <a:lvl1pPr marL="0" indent="0" algn="ctr">
              <a:buNone/>
              <a:defRPr>
                <a:solidFill>
                  <a:srgbClr val="A6A6A6"/>
                </a:solidFill>
                <a:latin typeface="+mj-lt"/>
              </a:defRPr>
            </a:lvl1pPr>
          </a:lstStyle>
          <a:p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smart</a:t>
            </a:r>
            <a:r>
              <a:rPr lang="it-IT" dirty="0"/>
              <a:t> art</a:t>
            </a:r>
          </a:p>
        </p:txBody>
      </p:sp>
      <p:sp>
        <p:nvSpPr>
          <p:cNvPr id="21" name="Line 3"/>
          <p:cNvSpPr>
            <a:spLocks noChangeShapeType="1"/>
          </p:cNvSpPr>
          <p:nvPr userDrawn="1"/>
        </p:nvSpPr>
        <p:spPr bwMode="auto">
          <a:xfrm>
            <a:off x="593725" y="837618"/>
            <a:ext cx="8107769" cy="0"/>
          </a:xfrm>
          <a:prstGeom prst="line">
            <a:avLst/>
          </a:prstGeom>
          <a:noFill/>
          <a:ln w="25400" cap="sq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/>
              <a:ea typeface="ヒラギノ角ゴ ProN W3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966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177317" y="0"/>
            <a:ext cx="144000" cy="6858000"/>
            <a:chOff x="449165" y="0"/>
            <a:chExt cx="144000" cy="6858000"/>
          </a:xfrm>
        </p:grpSpPr>
        <p:sp>
          <p:nvSpPr>
            <p:cNvPr id="11" name="Rechteck 10"/>
            <p:cNvSpPr/>
            <p:nvPr/>
          </p:nvSpPr>
          <p:spPr>
            <a:xfrm>
              <a:off x="449165" y="0"/>
              <a:ext cx="144000" cy="11257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49165" y="1118675"/>
              <a:ext cx="144000" cy="11511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449165" y="2266910"/>
              <a:ext cx="144000" cy="11498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9165" y="3416732"/>
              <a:ext cx="144000" cy="11482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449988" y="4557932"/>
              <a:ext cx="143177" cy="1153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449988" y="5706167"/>
              <a:ext cx="143177" cy="115183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7368" y="6289777"/>
            <a:ext cx="514350" cy="507399"/>
          </a:xfrm>
          <a:prstGeom prst="rect">
            <a:avLst/>
          </a:prstGeom>
        </p:spPr>
      </p:pic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633DB0C-9BEB-4F98-9016-D6547ACC6BB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565150" y="6356351"/>
            <a:ext cx="21209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1st HBM4EU Training School, Ljubljana, June 18-22, 2018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1024" y="1271716"/>
            <a:ext cx="3877816" cy="4848301"/>
          </a:xfrm>
        </p:spPr>
        <p:txBody>
          <a:bodyPr/>
          <a:lstStyle>
            <a:lvl1pPr marL="0" indent="0">
              <a:buNone/>
              <a:defRPr b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>
              <a:buClr>
                <a:srgbClr val="4C91AE"/>
              </a:buClr>
              <a:defRPr b="0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2pPr>
            <a:lvl3pPr>
              <a:buClr>
                <a:srgbClr val="8AC9A9"/>
              </a:buClr>
              <a:defRPr b="0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Content</a:t>
            </a:r>
          </a:p>
          <a:p>
            <a:pPr lvl="1"/>
            <a:r>
              <a:rPr lang="en-GB" noProof="0" dirty="0"/>
              <a:t>bullet point</a:t>
            </a:r>
          </a:p>
          <a:p>
            <a:pPr lvl="2"/>
            <a:r>
              <a:rPr lang="en-GB" noProof="0" dirty="0"/>
              <a:t>bullet point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02050" y="1271716"/>
            <a:ext cx="3985932" cy="4834791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>
              <a:buClr>
                <a:srgbClr val="4C91AE"/>
              </a:buClr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2pPr>
            <a:lvl3pPr>
              <a:buClr>
                <a:srgbClr val="8AC9A9"/>
              </a:buClr>
              <a:defRPr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Content</a:t>
            </a:r>
          </a:p>
          <a:p>
            <a:pPr lvl="1"/>
            <a:r>
              <a:rPr lang="en-GB" noProof="0" dirty="0"/>
              <a:t>bullet point</a:t>
            </a:r>
          </a:p>
          <a:p>
            <a:pPr lvl="2"/>
            <a:r>
              <a:rPr lang="en-GB" noProof="0" dirty="0"/>
              <a:t>bullet point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581025" y="351617"/>
            <a:ext cx="4442272" cy="404942"/>
          </a:xfrm>
        </p:spPr>
        <p:txBody>
          <a:bodyPr>
            <a:normAutofit/>
          </a:bodyPr>
          <a:lstStyle>
            <a:lvl1pPr>
              <a:defRPr sz="3400" i="1">
                <a:solidFill>
                  <a:srgbClr val="4C91AE"/>
                </a:solidFill>
              </a:defRPr>
            </a:lvl1pPr>
          </a:lstStyle>
          <a:p>
            <a:r>
              <a:rPr lang="en-GB" noProof="0" dirty="0"/>
              <a:t>Slide title</a:t>
            </a:r>
          </a:p>
        </p:txBody>
      </p:sp>
      <p:sp>
        <p:nvSpPr>
          <p:cNvPr id="26" name="Segnaposto testo 20"/>
          <p:cNvSpPr>
            <a:spLocks noGrp="1"/>
          </p:cNvSpPr>
          <p:nvPr>
            <p:ph type="body" sz="quarter" idx="14" hasCustomPrompt="1"/>
          </p:nvPr>
        </p:nvSpPr>
        <p:spPr>
          <a:xfrm>
            <a:off x="5309937" y="351259"/>
            <a:ext cx="3391557" cy="40530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2600" i="1">
                <a:solidFill>
                  <a:srgbClr val="4C91AE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Heading</a:t>
            </a:r>
          </a:p>
        </p:txBody>
      </p:sp>
      <p:sp>
        <p:nvSpPr>
          <p:cNvPr id="27" name="Line 3"/>
          <p:cNvSpPr>
            <a:spLocks noChangeShapeType="1"/>
          </p:cNvSpPr>
          <p:nvPr userDrawn="1"/>
        </p:nvSpPr>
        <p:spPr bwMode="auto">
          <a:xfrm>
            <a:off x="593725" y="837618"/>
            <a:ext cx="8107769" cy="0"/>
          </a:xfrm>
          <a:prstGeom prst="line">
            <a:avLst/>
          </a:prstGeom>
          <a:noFill/>
          <a:ln w="25400" cap="sq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/>
              <a:ea typeface="ヒラギノ角ゴ ProN W3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486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0" y="5740435"/>
            <a:ext cx="9144000" cy="1117565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b="6083"/>
          <a:stretch/>
        </p:blipFill>
        <p:spPr>
          <a:xfrm>
            <a:off x="0" y="2721979"/>
            <a:ext cx="9144000" cy="3113953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858215" y="794349"/>
            <a:ext cx="4028848" cy="2852737"/>
          </a:xfrm>
        </p:spPr>
        <p:txBody>
          <a:bodyPr anchor="t" anchorCtr="0">
            <a:normAutofit/>
          </a:bodyPr>
          <a:lstStyle>
            <a:lvl1pPr>
              <a:defRPr sz="3600" baseline="0">
                <a:solidFill>
                  <a:srgbClr val="A6A6A6"/>
                </a:solidFill>
                <a:latin typeface="+mj-lt"/>
              </a:defRPr>
            </a:lvl1pPr>
          </a:lstStyle>
          <a:p>
            <a:r>
              <a:rPr lang="en-GB" noProof="0" dirty="0"/>
              <a:t>Contacts</a:t>
            </a:r>
          </a:p>
        </p:txBody>
      </p:sp>
      <p:sp>
        <p:nvSpPr>
          <p:cNvPr id="9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858215" y="3814311"/>
            <a:ext cx="4028848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A6A6A6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Additional </a:t>
            </a:r>
            <a:r>
              <a:rPr lang="de-DE" dirty="0" err="1"/>
              <a:t>info</a:t>
            </a:r>
            <a:endParaRPr lang="de-DE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177317" y="0"/>
            <a:ext cx="144000" cy="3010894"/>
            <a:chOff x="449165" y="0"/>
            <a:chExt cx="144000" cy="3010894"/>
          </a:xfrm>
        </p:grpSpPr>
        <p:sp>
          <p:nvSpPr>
            <p:cNvPr id="13" name="Rechteck 12"/>
            <p:cNvSpPr/>
            <p:nvPr/>
          </p:nvSpPr>
          <p:spPr>
            <a:xfrm>
              <a:off x="449165" y="0"/>
              <a:ext cx="144000" cy="11174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9165" y="1117472"/>
              <a:ext cx="144000" cy="114407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hteck 27"/>
            <p:cNvSpPr/>
            <p:nvPr/>
          </p:nvSpPr>
          <p:spPr>
            <a:xfrm>
              <a:off x="449165" y="2261546"/>
              <a:ext cx="144000" cy="749348"/>
            </a:xfrm>
            <a:custGeom>
              <a:avLst/>
              <a:gdLst>
                <a:gd name="connsiteX0" fmla="*/ 0 w 144000"/>
                <a:gd name="connsiteY0" fmla="*/ 0 h 743600"/>
                <a:gd name="connsiteX1" fmla="*/ 144000 w 144000"/>
                <a:gd name="connsiteY1" fmla="*/ 0 h 743600"/>
                <a:gd name="connsiteX2" fmla="*/ 144000 w 144000"/>
                <a:gd name="connsiteY2" fmla="*/ 743600 h 743600"/>
                <a:gd name="connsiteX3" fmla="*/ 0 w 144000"/>
                <a:gd name="connsiteY3" fmla="*/ 743600 h 743600"/>
                <a:gd name="connsiteX4" fmla="*/ 0 w 144000"/>
                <a:gd name="connsiteY4" fmla="*/ 0 h 743600"/>
                <a:gd name="connsiteX0" fmla="*/ 0 w 144000"/>
                <a:gd name="connsiteY0" fmla="*/ 0 h 743600"/>
                <a:gd name="connsiteX1" fmla="*/ 144000 w 144000"/>
                <a:gd name="connsiteY1" fmla="*/ 0 h 743600"/>
                <a:gd name="connsiteX2" fmla="*/ 144000 w 144000"/>
                <a:gd name="connsiteY2" fmla="*/ 743600 h 743600"/>
                <a:gd name="connsiteX3" fmla="*/ 0 w 144000"/>
                <a:gd name="connsiteY3" fmla="*/ 648184 h 743600"/>
                <a:gd name="connsiteX4" fmla="*/ 0 w 144000"/>
                <a:gd name="connsiteY4" fmla="*/ 0 h 74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000" h="743600">
                  <a:moveTo>
                    <a:pt x="0" y="0"/>
                  </a:moveTo>
                  <a:lnTo>
                    <a:pt x="144000" y="0"/>
                  </a:lnTo>
                  <a:lnTo>
                    <a:pt x="144000" y="743600"/>
                  </a:lnTo>
                  <a:lnTo>
                    <a:pt x="0" y="64818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581025" y="794349"/>
            <a:ext cx="3724275" cy="2084173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A6A6A6"/>
                </a:solidFill>
                <a:latin typeface="+mj-lt"/>
              </a:defRPr>
            </a:lvl1pPr>
          </a:lstStyle>
          <a:p>
            <a:r>
              <a:rPr lang="de-DE" dirty="0"/>
              <a:t>Logos</a:t>
            </a:r>
            <a:endParaRPr lang="en-US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177317" y="5698115"/>
            <a:ext cx="4079883" cy="1023360"/>
            <a:chOff x="364634" y="5025743"/>
            <a:chExt cx="4079883" cy="1023360"/>
          </a:xfrm>
        </p:grpSpPr>
        <p:pic>
          <p:nvPicPr>
            <p:cNvPr id="18" name="Picture 2" descr="https://europa.eu/european-union/sites/europaeu/files/docs/body/flag_yellow_high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634" y="5025743"/>
              <a:ext cx="1534392" cy="1023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feld 18"/>
            <p:cNvSpPr txBox="1"/>
            <p:nvPr/>
          </p:nvSpPr>
          <p:spPr>
            <a:xfrm>
              <a:off x="1899026" y="5068063"/>
              <a:ext cx="2545491" cy="938719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l"/>
              <a:r>
                <a:rPr lang="en-GB" sz="110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This project has received funding from the European Union’s Horizon 2020 research and innovation programme</a:t>
              </a:r>
              <a:r>
                <a:rPr lang="en-GB" sz="1100" i="1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GB" sz="110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under grant agreement No 733032.</a:t>
              </a:r>
              <a:endParaRPr lang="en-US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845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025" y="1247775"/>
            <a:ext cx="7886700" cy="1026401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 dirty="0"/>
              <a:t>Add content</a:t>
            </a:r>
          </a:p>
        </p:txBody>
      </p:sp>
      <p:grpSp>
        <p:nvGrpSpPr>
          <p:cNvPr id="8" name="Gruppieren 7"/>
          <p:cNvGrpSpPr/>
          <p:nvPr/>
        </p:nvGrpSpPr>
        <p:grpSpPr>
          <a:xfrm>
            <a:off x="177317" y="0"/>
            <a:ext cx="144000" cy="6858000"/>
            <a:chOff x="449165" y="0"/>
            <a:chExt cx="144000" cy="6858000"/>
          </a:xfrm>
        </p:grpSpPr>
        <p:sp>
          <p:nvSpPr>
            <p:cNvPr id="9" name="Rechteck 8"/>
            <p:cNvSpPr/>
            <p:nvPr/>
          </p:nvSpPr>
          <p:spPr>
            <a:xfrm>
              <a:off x="449165" y="0"/>
              <a:ext cx="144000" cy="11257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hteck 9"/>
            <p:cNvSpPr/>
            <p:nvPr/>
          </p:nvSpPr>
          <p:spPr>
            <a:xfrm>
              <a:off x="449165" y="1118675"/>
              <a:ext cx="144000" cy="11511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449165" y="2266910"/>
              <a:ext cx="144000" cy="11498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49165" y="3416732"/>
              <a:ext cx="144000" cy="11482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449988" y="4557932"/>
              <a:ext cx="143177" cy="1153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449988" y="5706167"/>
              <a:ext cx="143177" cy="115183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7368" y="6289777"/>
            <a:ext cx="514350" cy="507399"/>
          </a:xfrm>
          <a:prstGeom prst="rect">
            <a:avLst/>
          </a:prstGeom>
        </p:spPr>
      </p:pic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633DB0C-9BEB-4F98-9016-D6547ACC6BB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1st HBM4EU Training School, Ljubljana, June 18-22,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81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6" r:id="rId2"/>
    <p:sldLayoutId id="2147483677" r:id="rId3"/>
    <p:sldLayoutId id="2147483662" r:id="rId4"/>
    <p:sldLayoutId id="2147483672" r:id="rId5"/>
    <p:sldLayoutId id="2147483673" r:id="rId6"/>
    <p:sldLayoutId id="2147483664" r:id="rId7"/>
    <p:sldLayoutId id="2147483663" r:id="rId8"/>
    <p:sldLayoutId id="2147483666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4345864" y="1102813"/>
            <a:ext cx="4495800" cy="835255"/>
          </a:xfrm>
        </p:spPr>
        <p:txBody>
          <a:bodyPr/>
          <a:lstStyle/>
          <a:p>
            <a:r>
              <a:rPr lang="en-GB" noProof="0" dirty="0"/>
              <a:t>HBM4EU project</a:t>
            </a: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4238445" y="2185359"/>
            <a:ext cx="4603219" cy="2946014"/>
          </a:xfrm>
        </p:spPr>
        <p:txBody>
          <a:bodyPr>
            <a:normAutofit lnSpcReduction="10000"/>
          </a:bodyPr>
          <a:lstStyle/>
          <a:p>
            <a:r>
              <a:rPr lang="en-US" sz="3500" b="1" dirty="0">
                <a:solidFill>
                  <a:schemeClr val="accent3"/>
                </a:solidFill>
              </a:rPr>
              <a:t>Establishing </a:t>
            </a:r>
            <a:br>
              <a:rPr lang="en-US" sz="3500" b="1" dirty="0">
                <a:solidFill>
                  <a:schemeClr val="accent3"/>
                </a:solidFill>
              </a:rPr>
            </a:br>
            <a:r>
              <a:rPr lang="en-US" sz="3500" b="1" dirty="0">
                <a:solidFill>
                  <a:schemeClr val="accent3"/>
                </a:solidFill>
              </a:rPr>
              <a:t>HBM Guidance Values (HBM-GV)</a:t>
            </a:r>
          </a:p>
          <a:p>
            <a:r>
              <a:rPr lang="en-US" b="1" dirty="0">
                <a:solidFill>
                  <a:schemeClr val="accent3"/>
                </a:solidFill>
              </a:rPr>
              <a:t>Concept and additional benefit – </a:t>
            </a:r>
            <a:br>
              <a:rPr lang="en-US" b="1" dirty="0">
                <a:solidFill>
                  <a:schemeClr val="accent3"/>
                </a:solidFill>
              </a:rPr>
            </a:br>
            <a:r>
              <a:rPr lang="en-US" b="1" dirty="0">
                <a:solidFill>
                  <a:schemeClr val="accent3"/>
                </a:solidFill>
              </a:rPr>
              <a:t>here general population</a:t>
            </a:r>
            <a:endParaRPr lang="en-GB" b="1" dirty="0">
              <a:solidFill>
                <a:schemeClr val="accent3"/>
              </a:solidFill>
            </a:endParaRPr>
          </a:p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Petra Apel </a:t>
            </a:r>
          </a:p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GB" b="1" baseline="30000" dirty="0">
                <a:solidFill>
                  <a:schemeClr val="bg1">
                    <a:lumMod val="50000"/>
                  </a:schemeClr>
                </a:solidFill>
              </a:rPr>
              <a:t>rd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 HBM4EU Training School 2019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00F537F5-AAF9-454C-83C1-29ED1AE4A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825" y="5249647"/>
            <a:ext cx="1207571" cy="107298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7C92C05F-9DC7-4459-8F4A-9A77F7BFF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8574" y="5249647"/>
            <a:ext cx="2197290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55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12557" y="1103021"/>
            <a:ext cx="7934368" cy="477775"/>
          </a:xfrm>
        </p:spPr>
        <p:txBody>
          <a:bodyPr>
            <a:normAutofit fontScale="85000" lnSpcReduction="10000"/>
          </a:bodyPr>
          <a:lstStyle/>
          <a:p>
            <a:r>
              <a:rPr lang="it-IT" b="1" i="1" dirty="0"/>
              <a:t>in general </a:t>
            </a:r>
            <a:r>
              <a:rPr lang="it-IT" b="1" i="1" dirty="0" err="1"/>
              <a:t>according</a:t>
            </a:r>
            <a:r>
              <a:rPr lang="it-IT" b="1" i="1" dirty="0"/>
              <a:t> to ECHA </a:t>
            </a:r>
            <a:r>
              <a:rPr lang="it-IT" b="1" i="1" dirty="0" err="1"/>
              <a:t>Guidance</a:t>
            </a:r>
            <a:r>
              <a:rPr lang="it-IT" b="1" i="1" dirty="0"/>
              <a:t> </a:t>
            </a:r>
            <a:r>
              <a:rPr lang="it-IT" b="1" i="1" dirty="0" err="1"/>
              <a:t>Document</a:t>
            </a:r>
            <a:r>
              <a:rPr lang="it-IT" b="1" i="1" dirty="0"/>
              <a:t> R.8 (2012)</a:t>
            </a:r>
            <a:endParaRPr lang="en-GB" b="1" i="1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12556" y="351617"/>
            <a:ext cx="8631443" cy="40494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Assessmentfactors</a:t>
            </a:r>
            <a:r>
              <a:rPr lang="en-US" b="1" dirty="0"/>
              <a:t> (AFs)</a:t>
            </a:r>
            <a:endParaRPr lang="en-GB" b="1" noProof="0" dirty="0"/>
          </a:p>
        </p:txBody>
      </p:sp>
      <p:cxnSp>
        <p:nvCxnSpPr>
          <p:cNvPr id="17" name="Connettore 1 16"/>
          <p:cNvCxnSpPr>
            <a:stCxn id="21" idx="3"/>
            <a:endCxn id="24" idx="1"/>
          </p:cNvCxnSpPr>
          <p:nvPr/>
        </p:nvCxnSpPr>
        <p:spPr>
          <a:xfrm>
            <a:off x="2623020" y="3833849"/>
            <a:ext cx="715837" cy="15411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21" idx="3"/>
            <a:endCxn id="25" idx="1"/>
          </p:cNvCxnSpPr>
          <p:nvPr/>
        </p:nvCxnSpPr>
        <p:spPr>
          <a:xfrm>
            <a:off x="2623020" y="3833849"/>
            <a:ext cx="729349" cy="8696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stCxn id="21" idx="3"/>
            <a:endCxn id="23" idx="1"/>
          </p:cNvCxnSpPr>
          <p:nvPr/>
        </p:nvCxnSpPr>
        <p:spPr>
          <a:xfrm flipV="1">
            <a:off x="2623020" y="3247633"/>
            <a:ext cx="729349" cy="58621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21" idx="3"/>
            <a:endCxn id="22" idx="1"/>
          </p:cNvCxnSpPr>
          <p:nvPr/>
        </p:nvCxnSpPr>
        <p:spPr>
          <a:xfrm flipV="1">
            <a:off x="2623020" y="2554834"/>
            <a:ext cx="725577" cy="12790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ttangolo arrotondato 20"/>
          <p:cNvSpPr/>
          <p:nvPr/>
        </p:nvSpPr>
        <p:spPr>
          <a:xfrm>
            <a:off x="601926" y="3336940"/>
            <a:ext cx="2021094" cy="993817"/>
          </a:xfrm>
          <a:prstGeom prst="roundRect">
            <a:avLst/>
          </a:prstGeom>
          <a:solidFill>
            <a:srgbClr val="4C91A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latin typeface="+mj-lt"/>
              </a:rPr>
              <a:t>Total AF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3348597" y="2339334"/>
            <a:ext cx="5291667" cy="430999"/>
          </a:xfrm>
          <a:prstGeom prst="rect">
            <a:avLst/>
          </a:prstGeom>
          <a:solidFill>
            <a:srgbClr val="8AC9A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Extrapolation LOAEL to NOAEL: range 1 to 10. 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3352369" y="3032133"/>
            <a:ext cx="5291667" cy="430999"/>
          </a:xfrm>
          <a:prstGeom prst="rect">
            <a:avLst/>
          </a:prstGeom>
          <a:solidFill>
            <a:srgbClr val="8AC9A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Exposure duration (time scaling and study duration)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3338857" y="3734651"/>
            <a:ext cx="5291667" cy="506634"/>
          </a:xfrm>
          <a:prstGeom prst="rect">
            <a:avLst/>
          </a:prstGeom>
          <a:solidFill>
            <a:srgbClr val="8AC9A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+mj-lt"/>
              </a:rPr>
              <a:t>: Interspecies differences (animal-human transposition of experimental data)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3352369" y="4437170"/>
            <a:ext cx="5291667" cy="532573"/>
          </a:xfrm>
          <a:prstGeom prst="rect">
            <a:avLst/>
          </a:prstGeom>
          <a:solidFill>
            <a:srgbClr val="8AC9A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</a:t>
            </a:r>
            <a:r>
              <a:rPr lang="en-US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+mj-lt"/>
              </a:rPr>
              <a:t>: </a:t>
            </a:r>
            <a:r>
              <a:rPr lang="en-US" dirty="0" err="1">
                <a:latin typeface="+mj-lt"/>
              </a:rPr>
              <a:t>Intraspecies</a:t>
            </a:r>
            <a:r>
              <a:rPr lang="en-US" dirty="0">
                <a:latin typeface="+mj-lt"/>
              </a:rPr>
              <a:t> differences (taking into account vulnerable sub-groups of population)</a:t>
            </a:r>
          </a:p>
        </p:txBody>
      </p:sp>
      <p:sp>
        <p:nvSpPr>
          <p:cNvPr id="16" name="Tijdelijke aanduiding voor voettekst 7">
            <a:extLst>
              <a:ext uri="{FF2B5EF4-FFF2-40B4-BE49-F238E27FC236}">
                <a16:creationId xmlns:a16="http://schemas.microsoft.com/office/drawing/2014/main" xmlns="" id="{B0C09836-872D-4729-A724-96E15BE6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School, Brno, June 17-21, 2019</a:t>
            </a:r>
          </a:p>
          <a:p>
            <a:endParaRPr lang="en-US" dirty="0"/>
          </a:p>
        </p:txBody>
      </p:sp>
      <p:sp>
        <p:nvSpPr>
          <p:cNvPr id="28" name="Rettangolo 24"/>
          <p:cNvSpPr/>
          <p:nvPr/>
        </p:nvSpPr>
        <p:spPr>
          <a:xfrm>
            <a:off x="3348597" y="5080456"/>
            <a:ext cx="5281927" cy="451049"/>
          </a:xfrm>
          <a:prstGeom prst="rect">
            <a:avLst/>
          </a:prstGeom>
          <a:solidFill>
            <a:srgbClr val="8AC9A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+mj-lt"/>
              </a:rPr>
              <a:t>Quality of the whole database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4089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Segnaposto numero diapositiva 3"/>
          <p:cNvSpPr txBox="1">
            <a:spLocks/>
          </p:cNvSpPr>
          <p:nvPr/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33DB0C-9BEB-4F98-9016-D6547ACC6BB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565844" y="133244"/>
            <a:ext cx="8578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i="1" dirty="0">
                <a:solidFill>
                  <a:schemeClr val="accent1"/>
                </a:solidFill>
                <a:latin typeface="+mj-lt"/>
              </a:rPr>
              <a:t>Limitations and Uncertainties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xmlns="" id="{B202CC70-F5AC-452E-9CA9-94CD2876D0F0}"/>
              </a:ext>
            </a:extLst>
          </p:cNvPr>
          <p:cNvSpPr/>
          <p:nvPr/>
        </p:nvSpPr>
        <p:spPr>
          <a:xfrm>
            <a:off x="776835" y="4814630"/>
            <a:ext cx="39893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Protective values: derived for life long or working life exposure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164619" y="6376022"/>
            <a:ext cx="5345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3</a:t>
            </a:r>
            <a:r>
              <a:rPr lang="en-US" sz="1400" baseline="30000" dirty="0">
                <a:solidFill>
                  <a:prstClr val="white">
                    <a:lumMod val="65000"/>
                  </a:prstClr>
                </a:solidFill>
              </a:rPr>
              <a:t>rd </a:t>
            </a:r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HBM4EU Training School, Brno, June 17-21, 2019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96" y="3700940"/>
            <a:ext cx="2500439" cy="2059492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775317" y="1333609"/>
            <a:ext cx="8040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Data from epidemiological and animal studies vary in quality and focus</a:t>
            </a:r>
            <a:endParaRPr lang="de-DE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75317" y="1958080"/>
            <a:ext cx="80854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Data on metabolite excretion come often only from few volunteers,</a:t>
            </a:r>
            <a:b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	 sex or age-specific differences or potential dependency on </a:t>
            </a:r>
            <a:b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           exposure levels are often not considered. </a:t>
            </a:r>
            <a:b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	 PBTK models are not always available.</a:t>
            </a:r>
            <a:endParaRPr lang="de-DE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75317" y="3688528"/>
            <a:ext cx="45047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Urinary volume or creatinine excretion rates vary intra- and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</a:rPr>
              <a:t>interindividually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de-DE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105787" y="5785351"/>
            <a:ext cx="11688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/>
              <a:t>Source: realbuisiness.co.uk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844" y="2687935"/>
            <a:ext cx="1154854" cy="88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34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7557268" cy="404942"/>
          </a:xfrm>
        </p:spPr>
        <p:txBody>
          <a:bodyPr>
            <a:noAutofit/>
          </a:bodyPr>
          <a:lstStyle/>
          <a:p>
            <a:r>
              <a:rPr lang="en-GB" sz="3100" b="1" noProof="0" dirty="0">
                <a:solidFill>
                  <a:schemeClr val="accent1"/>
                </a:solidFill>
              </a:rPr>
              <a:t>Level of confidence versus protectiveness</a:t>
            </a:r>
          </a:p>
        </p:txBody>
      </p:sp>
      <p:sp>
        <p:nvSpPr>
          <p:cNvPr id="10" name="Mostrina 4"/>
          <p:cNvSpPr/>
          <p:nvPr/>
        </p:nvSpPr>
        <p:spPr>
          <a:xfrm>
            <a:off x="818863" y="1602253"/>
            <a:ext cx="2154050" cy="13685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dirty="0">
                <a:latin typeface="+mj-lt"/>
                <a:cs typeface="Calibri"/>
              </a:rPr>
              <a:t>Prioritisation</a:t>
            </a:r>
          </a:p>
        </p:txBody>
      </p:sp>
      <p:sp>
        <p:nvSpPr>
          <p:cNvPr id="11" name="Mostrina 4"/>
          <p:cNvSpPr/>
          <p:nvPr/>
        </p:nvSpPr>
        <p:spPr>
          <a:xfrm>
            <a:off x="908197" y="4084706"/>
            <a:ext cx="2064716" cy="67516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/>
            <a:r>
              <a:rPr lang="en-US" sz="2000" b="1" dirty="0"/>
              <a:t>Translating results into policy</a:t>
            </a:r>
          </a:p>
        </p:txBody>
      </p:sp>
      <p:sp>
        <p:nvSpPr>
          <p:cNvPr id="12" name="Mostrina 4"/>
          <p:cNvSpPr/>
          <p:nvPr/>
        </p:nvSpPr>
        <p:spPr>
          <a:xfrm>
            <a:off x="855801" y="5242401"/>
            <a:ext cx="2144420" cy="60217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dirty="0">
                <a:latin typeface="Calibri Light"/>
                <a:cs typeface="Calibri Light"/>
              </a:rPr>
              <a:t>step3</a:t>
            </a:r>
            <a:endParaRPr lang="en-GB" sz="2000" kern="1200" dirty="0">
              <a:latin typeface="Calibri Light"/>
              <a:cs typeface="Calibri Light"/>
            </a:endParaRPr>
          </a:p>
        </p:txBody>
      </p:sp>
      <p:sp>
        <p:nvSpPr>
          <p:cNvPr id="13" name="Rettangolo 2"/>
          <p:cNvSpPr>
            <a:spLocks noChangeArrowheads="1"/>
          </p:cNvSpPr>
          <p:nvPr/>
        </p:nvSpPr>
        <p:spPr bwMode="auto">
          <a:xfrm>
            <a:off x="493685" y="908739"/>
            <a:ext cx="8408597" cy="693514"/>
          </a:xfrm>
          <a:prstGeom prst="rect">
            <a:avLst/>
          </a:prstGeom>
          <a:noFill/>
          <a:ln w="9525">
            <a:solidFill>
              <a:srgbClr val="8AC9A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/>
          <a:lstStyle/>
          <a:p>
            <a:pPr>
              <a:buClr>
                <a:srgbClr val="4C91AE"/>
              </a:buClr>
              <a:buSzPct val="100000"/>
            </a:pPr>
            <a:r>
              <a:rPr lang="en-US" sz="2200" b="1" i="1" dirty="0">
                <a:solidFill>
                  <a:schemeClr val="accent1">
                    <a:lumMod val="60000"/>
                    <a:lumOff val="40000"/>
                  </a:schemeClr>
                </a:solidFill>
                <a:cs typeface="Calibri"/>
              </a:rPr>
              <a:t>Attributed to each HBM-GV, reflecting the uncertainties underlying its derivation, global level could be high, medium, or low</a:t>
            </a:r>
            <a:endParaRPr lang="en-GB" sz="2200" b="1" i="1" dirty="0">
              <a:solidFill>
                <a:schemeClr val="accent1">
                  <a:lumMod val="60000"/>
                  <a:lumOff val="40000"/>
                </a:schemeClr>
              </a:solidFill>
              <a:cs typeface="Calibri"/>
            </a:endParaRPr>
          </a:p>
        </p:txBody>
      </p:sp>
      <p:sp>
        <p:nvSpPr>
          <p:cNvPr id="17" name="Mostrina 4"/>
          <p:cNvSpPr/>
          <p:nvPr/>
        </p:nvSpPr>
        <p:spPr>
          <a:xfrm>
            <a:off x="896336" y="5323461"/>
            <a:ext cx="2144420" cy="60217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dirty="0">
                <a:latin typeface="Calibri Light"/>
                <a:cs typeface="Calibri Light"/>
              </a:rPr>
              <a:t>step3</a:t>
            </a:r>
            <a:endParaRPr lang="en-GB" sz="2000" kern="1200" dirty="0">
              <a:latin typeface="Calibri Light"/>
              <a:cs typeface="Calibri Light"/>
            </a:endParaRPr>
          </a:p>
        </p:txBody>
      </p:sp>
      <p:sp>
        <p:nvSpPr>
          <p:cNvPr id="22" name="Rettangolo arrotondato 7"/>
          <p:cNvSpPr>
            <a:spLocks noChangeArrowheads="1"/>
          </p:cNvSpPr>
          <p:nvPr/>
        </p:nvSpPr>
        <p:spPr bwMode="auto">
          <a:xfrm>
            <a:off x="500947" y="1870448"/>
            <a:ext cx="1960899" cy="80281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36000" tIns="36000" rIns="36000" bIns="36000" anchor="ctr" anchorCtr="0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  <a:cs typeface="Calibri"/>
              </a:rPr>
              <a:t>Nature and quality of data</a:t>
            </a:r>
            <a:endParaRPr lang="en-GB" sz="2000" b="1" dirty="0">
              <a:solidFill>
                <a:schemeClr val="bg1"/>
              </a:solidFill>
              <a:latin typeface="+mj-lt"/>
              <a:cs typeface="Calibri"/>
            </a:endParaRPr>
          </a:p>
        </p:txBody>
      </p:sp>
      <p:sp>
        <p:nvSpPr>
          <p:cNvPr id="23" name="Rettangolo arrotondato 7"/>
          <p:cNvSpPr>
            <a:spLocks noChangeArrowheads="1"/>
          </p:cNvSpPr>
          <p:nvPr/>
        </p:nvSpPr>
        <p:spPr bwMode="auto">
          <a:xfrm>
            <a:off x="528243" y="5652093"/>
            <a:ext cx="1976241" cy="80535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</p:spPr>
        <p:txBody>
          <a:bodyPr lIns="36000" tIns="36000" rIns="36000" bIns="36000" anchor="ctr" anchorCtr="0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  <a:cs typeface="Calibri"/>
              </a:rPr>
              <a:t>Calculation of  HBM-GVs </a:t>
            </a:r>
            <a:endParaRPr lang="en-GB" sz="2000" b="1" dirty="0">
              <a:solidFill>
                <a:schemeClr val="bg1"/>
              </a:solidFill>
              <a:latin typeface="+mj-lt"/>
              <a:cs typeface="Calibri"/>
            </a:endParaRPr>
          </a:p>
        </p:txBody>
      </p:sp>
      <p:sp>
        <p:nvSpPr>
          <p:cNvPr id="24" name="Rettangolo 2"/>
          <p:cNvSpPr>
            <a:spLocks noChangeArrowheads="1"/>
          </p:cNvSpPr>
          <p:nvPr/>
        </p:nvSpPr>
        <p:spPr bwMode="auto">
          <a:xfrm>
            <a:off x="2690602" y="1870447"/>
            <a:ext cx="6174223" cy="802815"/>
          </a:xfrm>
          <a:prstGeom prst="rect">
            <a:avLst/>
          </a:prstGeom>
          <a:noFill/>
          <a:ln w="952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/>
          <a:lstStyle/>
          <a:p>
            <a:pPr>
              <a:buClr>
                <a:srgbClr val="4C91AE"/>
              </a:buClr>
              <a:buSzPct val="100000"/>
            </a:pPr>
            <a:r>
              <a:rPr lang="en-US" sz="1600" dirty="0">
                <a:cs typeface="Calibri"/>
              </a:rPr>
              <a:t>Volume of dataset, epidemiological and/or animal studies, number of  animal species tested, coverage of many different effects, exposure times and exposure windows, guideline vs. small scale in vivo or in vitro studies </a:t>
            </a:r>
            <a:endParaRPr lang="en-GB" sz="1600" dirty="0">
              <a:cs typeface="Calibri"/>
            </a:endParaRPr>
          </a:p>
        </p:txBody>
      </p:sp>
      <p:sp>
        <p:nvSpPr>
          <p:cNvPr id="25" name="Rettangolo 2"/>
          <p:cNvSpPr>
            <a:spLocks noChangeArrowheads="1"/>
          </p:cNvSpPr>
          <p:nvPr/>
        </p:nvSpPr>
        <p:spPr bwMode="auto">
          <a:xfrm>
            <a:off x="2722970" y="2879642"/>
            <a:ext cx="6141855" cy="622986"/>
          </a:xfrm>
          <a:prstGeom prst="rect">
            <a:avLst/>
          </a:prstGeom>
          <a:noFill/>
          <a:ln w="9525">
            <a:solidFill>
              <a:srgbClr val="8AC9A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/>
          <a:lstStyle/>
          <a:p>
            <a:pPr>
              <a:buClr>
                <a:srgbClr val="4C91AE"/>
              </a:buClr>
              <a:buSzPct val="100000"/>
            </a:pPr>
            <a:r>
              <a:rPr lang="en-US" sz="1600" dirty="0">
                <a:cs typeface="Calibri"/>
              </a:rPr>
              <a:t>Likelihood of transferability of the critical effect (as well as the MOA) from animals to humans (for the duration/route of exposure considered)</a:t>
            </a:r>
          </a:p>
        </p:txBody>
      </p:sp>
      <p:sp>
        <p:nvSpPr>
          <p:cNvPr id="15" name="Rettangolo arrotondato 7"/>
          <p:cNvSpPr>
            <a:spLocks noChangeArrowheads="1"/>
          </p:cNvSpPr>
          <p:nvPr/>
        </p:nvSpPr>
        <p:spPr bwMode="auto">
          <a:xfrm>
            <a:off x="528243" y="3664330"/>
            <a:ext cx="1976241" cy="96519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</p:spPr>
        <p:txBody>
          <a:bodyPr lIns="36000" tIns="36000" rIns="36000" bIns="36000" anchor="ctr" anchorCtr="0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  <a:cs typeface="Calibri"/>
              </a:rPr>
              <a:t>Choice of key study &amp; critical dose (POD)</a:t>
            </a:r>
          </a:p>
        </p:txBody>
      </p:sp>
      <p:sp>
        <p:nvSpPr>
          <p:cNvPr id="20" name="Rettangolo arrotondato 7"/>
          <p:cNvSpPr>
            <a:spLocks noChangeArrowheads="1"/>
          </p:cNvSpPr>
          <p:nvPr/>
        </p:nvSpPr>
        <p:spPr bwMode="auto">
          <a:xfrm>
            <a:off x="514662" y="4710589"/>
            <a:ext cx="1989824" cy="860444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lIns="36000" tIns="36000" rIns="36000" bIns="36000" anchor="ctr" anchorCtr="0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  <a:cs typeface="Calibri"/>
              </a:rPr>
              <a:t> Route to route, inter-, intra-species </a:t>
            </a:r>
            <a:r>
              <a:rPr lang="en-US" sz="2000" b="1" dirty="0" err="1">
                <a:solidFill>
                  <a:schemeClr val="bg1"/>
                </a:solidFill>
                <a:latin typeface="+mj-lt"/>
                <a:cs typeface="Calibri"/>
              </a:rPr>
              <a:t>extrapol</a:t>
            </a:r>
            <a:r>
              <a:rPr lang="en-US" sz="2000" b="1" dirty="0">
                <a:solidFill>
                  <a:schemeClr val="bg1"/>
                </a:solidFill>
                <a:latin typeface="+mj-lt"/>
                <a:cs typeface="Calibri"/>
              </a:rPr>
              <a:t>.</a:t>
            </a:r>
            <a:endParaRPr lang="en-GB" sz="2000" b="1" dirty="0">
              <a:solidFill>
                <a:schemeClr val="bg1"/>
              </a:solidFill>
              <a:latin typeface="+mj-lt"/>
              <a:cs typeface="Calibri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722970" y="4704723"/>
            <a:ext cx="6186571" cy="830997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4C91AE"/>
              </a:buClr>
              <a:buSzPct val="100000"/>
            </a:pPr>
            <a:r>
              <a:rPr lang="en-US" sz="1600" dirty="0">
                <a:cs typeface="Calibri"/>
              </a:rPr>
              <a:t>PBTK model to extrapolate a TRV (or a POD) into HBM-GVs preferred over use of default values accounting for inter- and intra-species extrapolations</a:t>
            </a:r>
            <a:endParaRPr lang="en-GB" sz="1600" dirty="0">
              <a:cs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/>
          <a:p>
            <a:fld id="{5633DB0C-9BEB-4F98-9016-D6547ACC6BB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9" name="Rettangolo arrotondato 7"/>
          <p:cNvSpPr>
            <a:spLocks noChangeArrowheads="1"/>
          </p:cNvSpPr>
          <p:nvPr/>
        </p:nvSpPr>
        <p:spPr bwMode="auto">
          <a:xfrm>
            <a:off x="514661" y="2754325"/>
            <a:ext cx="1989824" cy="84237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lIns="36000" tIns="36000" rIns="36000" bIns="36000" anchor="ctr" anchorCtr="0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  <a:cs typeface="Calibri"/>
              </a:rPr>
              <a:t>Choice of the critical effect</a:t>
            </a:r>
          </a:p>
        </p:txBody>
      </p:sp>
      <p:sp>
        <p:nvSpPr>
          <p:cNvPr id="4" name="Rechteck 3"/>
          <p:cNvSpPr/>
          <p:nvPr/>
        </p:nvSpPr>
        <p:spPr>
          <a:xfrm>
            <a:off x="2722970" y="3700878"/>
            <a:ext cx="6186571" cy="830997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Duration &amp; kind of study, quality of dose-response relationship (dep. on number of doses and range between doses tested), use of BMDL &gt; NOAEL/LOAEL pair &gt; single LOAEL/NOAEL </a:t>
            </a:r>
            <a:endParaRPr lang="de-DE" sz="1600" dirty="0"/>
          </a:p>
        </p:txBody>
      </p:sp>
      <p:sp>
        <p:nvSpPr>
          <p:cNvPr id="7" name="Rechteck 6"/>
          <p:cNvSpPr/>
          <p:nvPr/>
        </p:nvSpPr>
        <p:spPr>
          <a:xfrm>
            <a:off x="2722970" y="5626229"/>
            <a:ext cx="6179312" cy="584775"/>
          </a:xfrm>
          <a:prstGeom prst="rect">
            <a:avLst/>
          </a:prstGeom>
          <a:ln>
            <a:solidFill>
              <a:srgbClr val="92D050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en-US" sz="1600" dirty="0"/>
              <a:t>Quality of conversion factor </a:t>
            </a:r>
            <a:r>
              <a:rPr lang="en-US" sz="1600" dirty="0" err="1"/>
              <a:t>Fue</a:t>
            </a:r>
            <a:r>
              <a:rPr lang="en-US" sz="1600" dirty="0"/>
              <a:t> (doses tested, number of volunteers), default value for urine volume/kg </a:t>
            </a:r>
            <a:r>
              <a:rPr lang="en-US" sz="1600" dirty="0" err="1"/>
              <a:t>bw</a:t>
            </a:r>
            <a:endParaRPr lang="en-US" sz="1600" dirty="0"/>
          </a:p>
        </p:txBody>
      </p:sp>
      <p:sp>
        <p:nvSpPr>
          <p:cNvPr id="2" name="Rechteck 1"/>
          <p:cNvSpPr/>
          <p:nvPr/>
        </p:nvSpPr>
        <p:spPr>
          <a:xfrm>
            <a:off x="2722970" y="6497904"/>
            <a:ext cx="43737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3rd HBM4EU Training School, Brno, June 17-21, 2019</a:t>
            </a:r>
          </a:p>
        </p:txBody>
      </p:sp>
    </p:spTree>
    <p:extLst>
      <p:ext uri="{BB962C8B-B14F-4D97-AF65-F5344CB8AC3E}">
        <p14:creationId xmlns:p14="http://schemas.microsoft.com/office/powerpoint/2010/main" val="3085059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Segnaposto numero diapositiva 3"/>
          <p:cNvSpPr txBox="1">
            <a:spLocks/>
          </p:cNvSpPr>
          <p:nvPr/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33DB0C-9BEB-4F98-9016-D6547ACC6BB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506095" y="207609"/>
            <a:ext cx="8755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i="1" dirty="0">
                <a:solidFill>
                  <a:schemeClr val="accent1"/>
                </a:solidFill>
                <a:latin typeface="+mj-lt"/>
              </a:rPr>
              <a:t>Benefits of HBM-GVs use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504486" y="6396335"/>
            <a:ext cx="4182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3</a:t>
            </a:r>
            <a:r>
              <a:rPr lang="en-US" sz="1400" baseline="30000" dirty="0">
                <a:solidFill>
                  <a:prstClr val="white">
                    <a:lumMod val="65000"/>
                  </a:prstClr>
                </a:solidFill>
              </a:rPr>
              <a:t>rd </a:t>
            </a:r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HBM4EU Training School, Brno, June 17-21, 2019</a:t>
            </a:r>
          </a:p>
        </p:txBody>
      </p:sp>
      <p:grpSp>
        <p:nvGrpSpPr>
          <p:cNvPr id="8" name="Gruppieren 7"/>
          <p:cNvGrpSpPr/>
          <p:nvPr/>
        </p:nvGrpSpPr>
        <p:grpSpPr>
          <a:xfrm>
            <a:off x="589759" y="1209560"/>
            <a:ext cx="7939245" cy="769441"/>
            <a:chOff x="2811341" y="2023156"/>
            <a:chExt cx="7939245" cy="769441"/>
          </a:xfrm>
        </p:grpSpPr>
        <p:sp>
          <p:nvSpPr>
            <p:cNvPr id="19" name="Pfeil nach unten 18"/>
            <p:cNvSpPr/>
            <p:nvPr/>
          </p:nvSpPr>
          <p:spPr>
            <a:xfrm rot="16200000">
              <a:off x="2919900" y="2064297"/>
              <a:ext cx="392543" cy="609662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3544629" y="2023156"/>
              <a:ext cx="72059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200" b="1" i="1" dirty="0" err="1"/>
                <a:t>Improvement</a:t>
              </a:r>
              <a:r>
                <a:rPr lang="de-DE" sz="2200" b="1" i="1" dirty="0"/>
                <a:t>  </a:t>
              </a:r>
              <a:r>
                <a:rPr lang="de-DE" sz="2200" b="1" i="1" dirty="0" err="1"/>
                <a:t>of</a:t>
              </a:r>
              <a:r>
                <a:rPr lang="de-DE" sz="2200" b="1" i="1" dirty="0"/>
                <a:t> </a:t>
              </a:r>
              <a:r>
                <a:rPr lang="de-DE" sz="2200" b="1" i="1" dirty="0" err="1"/>
                <a:t>chemicals</a:t>
              </a:r>
              <a:r>
                <a:rPr lang="de-DE" sz="2200" b="1" i="1" dirty="0"/>
                <a:t> </a:t>
              </a:r>
              <a:r>
                <a:rPr lang="de-DE" sz="2200" b="1" i="1" dirty="0" err="1"/>
                <a:t>risk</a:t>
              </a:r>
              <a:r>
                <a:rPr lang="de-DE" sz="2200" b="1" i="1" dirty="0"/>
                <a:t> </a:t>
              </a:r>
              <a:r>
                <a:rPr lang="de-DE" sz="2200" b="1" i="1" dirty="0" err="1"/>
                <a:t>assessment</a:t>
              </a:r>
              <a:r>
                <a:rPr lang="de-DE" sz="2200" b="1" i="1" dirty="0"/>
                <a:t> </a:t>
              </a:r>
              <a:r>
                <a:rPr lang="de-DE" sz="2200" b="1" i="1" dirty="0" err="1"/>
                <a:t>by</a:t>
              </a:r>
              <a:r>
                <a:rPr lang="de-DE" sz="2200" b="1" i="1" dirty="0"/>
                <a:t> </a:t>
              </a:r>
              <a:r>
                <a:rPr lang="de-DE" sz="2200" b="1" i="1" dirty="0" err="1"/>
                <a:t>integrating</a:t>
              </a:r>
              <a:r>
                <a:rPr lang="de-DE" sz="2200" b="1" i="1" dirty="0"/>
                <a:t> HBM </a:t>
              </a:r>
              <a:r>
                <a:rPr lang="de-DE" sz="2200" b="1" i="1" dirty="0" err="1"/>
                <a:t>data</a:t>
              </a:r>
              <a:r>
                <a:rPr lang="de-DE" sz="2200" b="1" i="1" dirty="0"/>
                <a:t>, </a:t>
              </a:r>
              <a:r>
                <a:rPr lang="de-DE" sz="2200" b="1" i="1" dirty="0" err="1"/>
                <a:t>thereby</a:t>
              </a:r>
              <a:r>
                <a:rPr lang="de-DE" sz="2200" b="1" i="1" dirty="0"/>
                <a:t> </a:t>
              </a:r>
              <a:r>
                <a:rPr lang="de-DE" sz="2200" b="1" i="1" dirty="0" err="1"/>
                <a:t>complementing</a:t>
              </a:r>
              <a:r>
                <a:rPr lang="de-DE" sz="2200" b="1" i="1" dirty="0"/>
                <a:t> </a:t>
              </a:r>
              <a:r>
                <a:rPr lang="de-DE" sz="2200" b="1" i="1" dirty="0" err="1"/>
                <a:t>current</a:t>
              </a:r>
              <a:r>
                <a:rPr lang="de-DE" sz="2200" b="1" i="1" dirty="0"/>
                <a:t> </a:t>
              </a:r>
              <a:r>
                <a:rPr lang="de-DE" sz="2200" b="1" i="1" dirty="0" err="1"/>
                <a:t>evaluations</a:t>
              </a:r>
              <a:endParaRPr lang="de-DE" sz="2200" b="1" i="1" dirty="0"/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1610245" y="4069711"/>
            <a:ext cx="7425858" cy="461664"/>
            <a:chOff x="1617687" y="4199200"/>
            <a:chExt cx="7425858" cy="461664"/>
          </a:xfrm>
        </p:grpSpPr>
        <p:sp>
          <p:nvSpPr>
            <p:cNvPr id="17" name="Textfeld 16"/>
            <p:cNvSpPr txBox="1"/>
            <p:nvPr/>
          </p:nvSpPr>
          <p:spPr>
            <a:xfrm>
              <a:off x="2350360" y="4199200"/>
              <a:ext cx="66931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i="1" dirty="0"/>
                <a:t>Indication of the necessity for risk management</a:t>
              </a:r>
              <a:endParaRPr lang="de-DE" sz="2200" b="1" i="1" dirty="0"/>
            </a:p>
          </p:txBody>
        </p:sp>
        <p:sp>
          <p:nvSpPr>
            <p:cNvPr id="18" name="Pfeil nach unten 17"/>
            <p:cNvSpPr/>
            <p:nvPr/>
          </p:nvSpPr>
          <p:spPr>
            <a:xfrm rot="16200000">
              <a:off x="1726246" y="4159762"/>
              <a:ext cx="392543" cy="609662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1199421" y="3220003"/>
            <a:ext cx="7108447" cy="435347"/>
            <a:chOff x="1346412" y="3381391"/>
            <a:chExt cx="7108447" cy="435347"/>
          </a:xfrm>
        </p:grpSpPr>
        <p:sp>
          <p:nvSpPr>
            <p:cNvPr id="15" name="Textfeld 14"/>
            <p:cNvSpPr txBox="1"/>
            <p:nvPr/>
          </p:nvSpPr>
          <p:spPr>
            <a:xfrm>
              <a:off x="2002441" y="3381391"/>
              <a:ext cx="64524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200" b="1" i="1" dirty="0"/>
                <a:t>Support </a:t>
              </a:r>
              <a:r>
                <a:rPr lang="de-DE" sz="2200" b="1" i="1" dirty="0" err="1"/>
                <a:t>to</a:t>
              </a:r>
              <a:r>
                <a:rPr lang="de-DE" sz="2200" b="1" i="1" dirty="0"/>
                <a:t> </a:t>
              </a:r>
              <a:r>
                <a:rPr lang="de-DE" sz="2200" b="1" i="1" dirty="0" err="1"/>
                <a:t>policy</a:t>
              </a:r>
              <a:r>
                <a:rPr lang="de-DE" sz="2200" b="1" i="1" dirty="0"/>
                <a:t> </a:t>
              </a:r>
              <a:r>
                <a:rPr lang="de-DE" sz="2200" b="1" i="1" dirty="0" err="1"/>
                <a:t>makers</a:t>
              </a:r>
              <a:r>
                <a:rPr lang="de-DE" sz="2200" b="1" i="1" dirty="0"/>
                <a:t> </a:t>
              </a:r>
              <a:r>
                <a:rPr lang="de-DE" sz="2200" b="1" i="1" dirty="0" err="1"/>
                <a:t>to</a:t>
              </a:r>
              <a:r>
                <a:rPr lang="de-DE" sz="2200" b="1" i="1" dirty="0"/>
                <a:t> </a:t>
              </a:r>
              <a:r>
                <a:rPr lang="de-DE" sz="2200" b="1" i="1" dirty="0" err="1"/>
                <a:t>prioritise</a:t>
              </a:r>
              <a:r>
                <a:rPr lang="de-DE" sz="2200" b="1" i="1" dirty="0"/>
                <a:t> </a:t>
              </a:r>
              <a:r>
                <a:rPr lang="de-DE" sz="2200" b="1" i="1" dirty="0" err="1"/>
                <a:t>action</a:t>
              </a:r>
              <a:endParaRPr lang="de-DE" sz="2200" b="1" i="1" dirty="0"/>
            </a:p>
          </p:txBody>
        </p:sp>
        <p:sp>
          <p:nvSpPr>
            <p:cNvPr id="16" name="Pfeil nach unten 15"/>
            <p:cNvSpPr/>
            <p:nvPr/>
          </p:nvSpPr>
          <p:spPr>
            <a:xfrm rot="16200000">
              <a:off x="1454971" y="3315636"/>
              <a:ext cx="392543" cy="609662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827301" y="2156184"/>
            <a:ext cx="8135974" cy="769441"/>
            <a:chOff x="1008025" y="2210312"/>
            <a:chExt cx="8135974" cy="769441"/>
          </a:xfrm>
        </p:grpSpPr>
        <p:sp>
          <p:nvSpPr>
            <p:cNvPr id="13" name="Textfeld 12"/>
            <p:cNvSpPr txBox="1"/>
            <p:nvPr/>
          </p:nvSpPr>
          <p:spPr>
            <a:xfrm>
              <a:off x="1720331" y="2210312"/>
              <a:ext cx="742366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i="1" dirty="0" err="1"/>
                <a:t>Harmonised</a:t>
              </a:r>
              <a:r>
                <a:rPr lang="en-US" sz="2200" b="1" i="1" dirty="0"/>
                <a:t> and consistent performance of this HBM-based risk assessment within different countries</a:t>
              </a:r>
              <a:endParaRPr lang="de-DE" sz="2200" b="1" i="1" dirty="0"/>
            </a:p>
          </p:txBody>
        </p:sp>
        <p:sp>
          <p:nvSpPr>
            <p:cNvPr id="14" name="Pfeil nach unten 13"/>
            <p:cNvSpPr/>
            <p:nvPr/>
          </p:nvSpPr>
          <p:spPr>
            <a:xfrm rot="16200000">
              <a:off x="1116584" y="2294356"/>
              <a:ext cx="392543" cy="609662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409402" y="4702330"/>
            <a:ext cx="8734598" cy="2155670"/>
            <a:chOff x="409402" y="4702330"/>
            <a:chExt cx="8734598" cy="2155670"/>
          </a:xfrm>
        </p:grpSpPr>
        <p:grpSp>
          <p:nvGrpSpPr>
            <p:cNvPr id="22" name="Gruppieren 21"/>
            <p:cNvGrpSpPr/>
            <p:nvPr/>
          </p:nvGrpSpPr>
          <p:grpSpPr>
            <a:xfrm>
              <a:off x="409402" y="4948977"/>
              <a:ext cx="6872707" cy="1384995"/>
              <a:chOff x="409402" y="4948977"/>
              <a:chExt cx="6872707" cy="1384995"/>
            </a:xfrm>
          </p:grpSpPr>
          <p:sp>
            <p:nvSpPr>
              <p:cNvPr id="24" name="Gestreifter Pfeil nach rechts 23"/>
              <p:cNvSpPr/>
              <p:nvPr/>
            </p:nvSpPr>
            <p:spPr>
              <a:xfrm>
                <a:off x="409402" y="5203266"/>
                <a:ext cx="1200842" cy="886934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Textfeld 24"/>
              <p:cNvSpPr txBox="1"/>
              <p:nvPr/>
            </p:nvSpPr>
            <p:spPr>
              <a:xfrm>
                <a:off x="1679255" y="4948977"/>
                <a:ext cx="560285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b="1" dirty="0">
                    <a:solidFill>
                      <a:schemeClr val="accent1"/>
                    </a:solidFill>
                  </a:rPr>
                  <a:t>Easy-</a:t>
                </a:r>
                <a:r>
                  <a:rPr lang="de-DE" sz="2800" b="1" dirty="0" err="1">
                    <a:solidFill>
                      <a:schemeClr val="accent1"/>
                    </a:solidFill>
                  </a:rPr>
                  <a:t>to</a:t>
                </a:r>
                <a:r>
                  <a:rPr lang="de-DE" sz="2800" b="1" dirty="0">
                    <a:solidFill>
                      <a:schemeClr val="accent1"/>
                    </a:solidFill>
                  </a:rPr>
                  <a:t>-</a:t>
                </a:r>
                <a:r>
                  <a:rPr lang="de-DE" sz="2800" b="1" dirty="0" err="1">
                    <a:solidFill>
                      <a:schemeClr val="accent1"/>
                    </a:solidFill>
                  </a:rPr>
                  <a:t>use</a:t>
                </a:r>
                <a:r>
                  <a:rPr lang="de-DE" sz="2800" b="1" dirty="0">
                    <a:solidFill>
                      <a:schemeClr val="accent1"/>
                    </a:solidFill>
                  </a:rPr>
                  <a:t> </a:t>
                </a:r>
                <a:r>
                  <a:rPr lang="de-DE" sz="2800" b="1" dirty="0" err="1">
                    <a:solidFill>
                      <a:schemeClr val="accent1"/>
                    </a:solidFill>
                  </a:rPr>
                  <a:t>screening</a:t>
                </a:r>
                <a:r>
                  <a:rPr lang="de-DE" sz="2800" b="1" dirty="0">
                    <a:solidFill>
                      <a:schemeClr val="accent1"/>
                    </a:solidFill>
                  </a:rPr>
                  <a:t> </a:t>
                </a:r>
                <a:r>
                  <a:rPr lang="de-DE" sz="2800" b="1" dirty="0" err="1">
                    <a:solidFill>
                      <a:schemeClr val="accent1"/>
                    </a:solidFill>
                  </a:rPr>
                  <a:t>tool</a:t>
                </a:r>
                <a:r>
                  <a:rPr lang="de-DE" sz="2800" b="1" dirty="0">
                    <a:solidFill>
                      <a:schemeClr val="accent1"/>
                    </a:solidFill>
                  </a:rPr>
                  <a:t>, </a:t>
                </a:r>
                <a:r>
                  <a:rPr lang="de-DE" sz="2800" dirty="0">
                    <a:solidFill>
                      <a:schemeClr val="accent1"/>
                    </a:solidFill>
                  </a:rPr>
                  <a:t>but </a:t>
                </a:r>
                <a:r>
                  <a:rPr lang="de-DE" sz="2800" dirty="0" err="1">
                    <a:solidFill>
                      <a:schemeClr val="accent1"/>
                    </a:solidFill>
                  </a:rPr>
                  <a:t>should</a:t>
                </a:r>
                <a:r>
                  <a:rPr lang="de-DE" sz="2800" dirty="0">
                    <a:solidFill>
                      <a:schemeClr val="accent1"/>
                    </a:solidFill>
                  </a:rPr>
                  <a:t> </a:t>
                </a:r>
                <a:r>
                  <a:rPr lang="de-DE" sz="2800" dirty="0" err="1">
                    <a:solidFill>
                      <a:schemeClr val="accent1"/>
                    </a:solidFill>
                  </a:rPr>
                  <a:t>be</a:t>
                </a:r>
                <a:r>
                  <a:rPr lang="de-DE" sz="2800" dirty="0">
                    <a:solidFill>
                      <a:schemeClr val="accent1"/>
                    </a:solidFill>
                  </a:rPr>
                  <a:t> </a:t>
                </a:r>
                <a:r>
                  <a:rPr lang="de-DE" sz="2800" dirty="0" err="1">
                    <a:solidFill>
                      <a:schemeClr val="accent1"/>
                    </a:solidFill>
                  </a:rPr>
                  <a:t>used</a:t>
                </a:r>
                <a:r>
                  <a:rPr lang="de-DE" sz="2800" dirty="0">
                    <a:solidFill>
                      <a:schemeClr val="accent1"/>
                    </a:solidFill>
                  </a:rPr>
                  <a:t> </a:t>
                </a:r>
                <a:r>
                  <a:rPr lang="de-DE" sz="2800" dirty="0" err="1">
                    <a:solidFill>
                      <a:schemeClr val="accent1"/>
                    </a:solidFill>
                  </a:rPr>
                  <a:t>with</a:t>
                </a:r>
                <a:r>
                  <a:rPr lang="de-DE" sz="2800" dirty="0">
                    <a:solidFill>
                      <a:schemeClr val="accent1"/>
                    </a:solidFill>
                  </a:rPr>
                  <a:t> </a:t>
                </a:r>
                <a:r>
                  <a:rPr lang="de-DE" sz="2800" dirty="0" err="1">
                    <a:solidFill>
                      <a:schemeClr val="accent1"/>
                    </a:solidFill>
                  </a:rPr>
                  <a:t>reasonable</a:t>
                </a:r>
                <a:r>
                  <a:rPr lang="de-DE" sz="2800" dirty="0">
                    <a:solidFill>
                      <a:schemeClr val="accent1"/>
                    </a:solidFill>
                  </a:rPr>
                  <a:t> care at </a:t>
                </a:r>
                <a:r>
                  <a:rPr lang="de-DE" sz="2800" dirty="0" err="1">
                    <a:solidFill>
                      <a:schemeClr val="accent1"/>
                    </a:solidFill>
                  </a:rPr>
                  <a:t>the</a:t>
                </a:r>
                <a:r>
                  <a:rPr lang="de-DE" sz="2800" dirty="0">
                    <a:solidFill>
                      <a:schemeClr val="accent1"/>
                    </a:solidFill>
                  </a:rPr>
                  <a:t> individual </a:t>
                </a:r>
                <a:r>
                  <a:rPr lang="de-DE" sz="2800" dirty="0" err="1">
                    <a:solidFill>
                      <a:schemeClr val="accent1"/>
                    </a:solidFill>
                  </a:rPr>
                  <a:t>level</a:t>
                </a:r>
                <a:endParaRPr lang="de-DE" sz="2800" dirty="0">
                  <a:solidFill>
                    <a:schemeClr val="accent1"/>
                  </a:solidFill>
                </a:endParaRPr>
              </a:p>
            </p:txBody>
          </p:sp>
        </p:grpSp>
        <p:pic>
          <p:nvPicPr>
            <p:cNvPr id="23" name="Grafik 2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0" r="7512" b="9473"/>
            <a:stretch/>
          </p:blipFill>
          <p:spPr>
            <a:xfrm>
              <a:off x="7145712" y="4702330"/>
              <a:ext cx="1998288" cy="2155670"/>
            </a:xfrm>
            <a:prstGeom prst="rect">
              <a:avLst/>
            </a:prstGeom>
          </p:spPr>
        </p:pic>
      </p:grpSp>
      <p:sp>
        <p:nvSpPr>
          <p:cNvPr id="3" name="Textfeld 2"/>
          <p:cNvSpPr txBox="1"/>
          <p:nvPr/>
        </p:nvSpPr>
        <p:spPr>
          <a:xfrm>
            <a:off x="7665122" y="6673334"/>
            <a:ext cx="11688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/>
              <a:t>Source: divassoftware.com</a:t>
            </a:r>
          </a:p>
        </p:txBody>
      </p:sp>
    </p:spTree>
    <p:extLst>
      <p:ext uri="{BB962C8B-B14F-4D97-AF65-F5344CB8AC3E}">
        <p14:creationId xmlns:p14="http://schemas.microsoft.com/office/powerpoint/2010/main" val="75395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36220" y="2192942"/>
            <a:ext cx="5498538" cy="1454144"/>
          </a:xfrm>
        </p:spPr>
        <p:txBody>
          <a:bodyPr>
            <a:normAutofit/>
          </a:bodyPr>
          <a:lstStyle/>
          <a:p>
            <a:r>
              <a:rPr lang="en-GB" sz="2000" b="1" noProof="0" dirty="0">
                <a:solidFill>
                  <a:schemeClr val="accent1">
                    <a:lumMod val="75000"/>
                  </a:schemeClr>
                </a:solidFill>
              </a:rPr>
              <a:t>Thanks to my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colleagues within task 5.2: Rosa </a:t>
            </a:r>
            <a:r>
              <a:rPr lang="en-GB" sz="2000" b="1" noProof="0" dirty="0">
                <a:solidFill>
                  <a:schemeClr val="accent1">
                    <a:lumMod val="75000"/>
                  </a:schemeClr>
                </a:solidFill>
              </a:rPr>
              <a:t>Lange (UBA), Eva </a:t>
            </a:r>
            <a:r>
              <a:rPr lang="en-GB" sz="2000" b="1" noProof="0" dirty="0" err="1">
                <a:solidFill>
                  <a:schemeClr val="accent1">
                    <a:lumMod val="75000"/>
                  </a:schemeClr>
                </a:solidFill>
              </a:rPr>
              <a:t>Ougier</a:t>
            </a:r>
            <a:r>
              <a:rPr lang="en-GB" sz="2000" b="1" noProof="0" dirty="0">
                <a:solidFill>
                  <a:schemeClr val="accent1">
                    <a:lumMod val="75000"/>
                  </a:schemeClr>
                </a:solidFill>
              </a:rPr>
              <a:t> &amp; Christophe </a:t>
            </a:r>
            <a:r>
              <a:rPr lang="en-GB" sz="2000" b="1" noProof="0" dirty="0" err="1">
                <a:solidFill>
                  <a:schemeClr val="accent1">
                    <a:lumMod val="75000"/>
                  </a:schemeClr>
                </a:solidFill>
              </a:rPr>
              <a:t>Rousselle</a:t>
            </a:r>
            <a:r>
              <a:rPr lang="en-GB" sz="2000" b="1" noProof="0" dirty="0">
                <a:solidFill>
                  <a:schemeClr val="accent1">
                    <a:lumMod val="75000"/>
                  </a:schemeClr>
                </a:solidFill>
              </a:rPr>
              <a:t> (ANSES)</a:t>
            </a:r>
            <a:br>
              <a:rPr lang="en-GB" sz="2000" b="1" noProof="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000" b="1" noProof="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2000" b="1" noProof="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000" b="1" noProof="0" dirty="0">
                <a:solidFill>
                  <a:schemeClr val="accent1">
                    <a:lumMod val="75000"/>
                  </a:schemeClr>
                </a:solidFill>
              </a:rPr>
              <a:t>Contact: petra.apel@uba.de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09565" y="3814310"/>
            <a:ext cx="4177498" cy="258648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b="1" dirty="0"/>
              <a:t>Speaker’s </a:t>
            </a:r>
            <a:r>
              <a:rPr lang="en-GB" b="1" dirty="0" err="1"/>
              <a:t>i</a:t>
            </a:r>
            <a:r>
              <a:rPr lang="en-GB" b="1" noProof="0" dirty="0" err="1"/>
              <a:t>nformation</a:t>
            </a:r>
            <a:endParaRPr lang="en-GB" b="1" noProof="0" dirty="0"/>
          </a:p>
          <a:p>
            <a:pPr>
              <a:lnSpc>
                <a:spcPct val="120000"/>
              </a:lnSpc>
            </a:pPr>
            <a:r>
              <a:rPr lang="en-GB" sz="2300" b="1" dirty="0"/>
              <a:t>Petra Apel, graduated biologist with additional qualification in toxicology, works as scientific associate at the German Environment Agency, </a:t>
            </a:r>
            <a:r>
              <a:rPr lang="en-US" sz="2300" b="1" dirty="0"/>
              <a:t>Section II 1.2 Toxicology, Health Related Environmental Monitoring</a:t>
            </a:r>
            <a:r>
              <a:rPr lang="en-GB" sz="2300" b="1" dirty="0"/>
              <a:t>. In HBM4EU she is responsible for task 5.2 as task lead and also for the task of the NHCP. </a:t>
            </a:r>
            <a:endParaRPr lang="en-GB" sz="2300" b="1" noProof="0" dirty="0"/>
          </a:p>
        </p:txBody>
      </p:sp>
      <p:pic>
        <p:nvPicPr>
          <p:cNvPr id="6" name="Bildplatzhalter 5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22016" b="22016"/>
          <a:stretch>
            <a:fillRect/>
          </a:stretch>
        </p:blipFill>
        <p:spPr>
          <a:xfrm>
            <a:off x="582627" y="794350"/>
            <a:ext cx="1319001" cy="11356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2320" y="794350"/>
            <a:ext cx="1840938" cy="11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1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Overview</a:t>
            </a:r>
            <a:endParaRPr lang="en-GB" b="1" noProof="0" dirty="0"/>
          </a:p>
        </p:txBody>
      </p:sp>
      <p:sp>
        <p:nvSpPr>
          <p:cNvPr id="7" name="Segnaposto contenuto 7"/>
          <p:cNvSpPr>
            <a:spLocks noGrp="1"/>
          </p:cNvSpPr>
          <p:nvPr>
            <p:ph idx="1"/>
          </p:nvPr>
        </p:nvSpPr>
        <p:spPr>
          <a:xfrm>
            <a:off x="593725" y="1206500"/>
            <a:ext cx="8091232" cy="4524061"/>
          </a:xfrm>
        </p:spPr>
        <p:txBody>
          <a:bodyPr>
            <a:normAutofit/>
          </a:bodyPr>
          <a:lstStyle/>
          <a:p>
            <a:r>
              <a:rPr lang="en-US" sz="2600" b="1" i="1" dirty="0">
                <a:solidFill>
                  <a:schemeClr val="accent1"/>
                </a:solidFill>
              </a:rPr>
              <a:t>1. Current situation – Where do we stand with HBM?</a:t>
            </a:r>
          </a:p>
          <a:p>
            <a:r>
              <a:rPr lang="en-GB" sz="2600" b="1" i="1" dirty="0">
                <a:solidFill>
                  <a:schemeClr val="accent1"/>
                </a:solidFill>
              </a:rPr>
              <a:t>2. </a:t>
            </a:r>
            <a:r>
              <a:rPr lang="en-US" sz="2600" b="1" i="1" dirty="0">
                <a:solidFill>
                  <a:schemeClr val="accent1"/>
                </a:solidFill>
              </a:rPr>
              <a:t>HBM-GV derivation - Approach within HBM4EU task 5.2</a:t>
            </a:r>
          </a:p>
          <a:p>
            <a:r>
              <a:rPr lang="en-GB" sz="2600" b="1" i="1" dirty="0">
                <a:solidFill>
                  <a:schemeClr val="accent1"/>
                </a:solidFill>
              </a:rPr>
              <a:t>3. Definition of HBM-GVs</a:t>
            </a:r>
          </a:p>
          <a:p>
            <a:r>
              <a:rPr lang="en-GB" sz="2600" b="1" i="1" dirty="0">
                <a:solidFill>
                  <a:schemeClr val="accent1"/>
                </a:solidFill>
              </a:rPr>
              <a:t>4. Prerequisites and </a:t>
            </a:r>
            <a:r>
              <a:rPr lang="en-US" sz="2600" b="1" i="1" dirty="0">
                <a:solidFill>
                  <a:schemeClr val="accent1"/>
                </a:solidFill>
              </a:rPr>
              <a:t>Methodology for deriving HBM-GVs</a:t>
            </a:r>
          </a:p>
          <a:p>
            <a:r>
              <a:rPr lang="en-GB" sz="2600" b="1" i="1" dirty="0">
                <a:solidFill>
                  <a:schemeClr val="accent1"/>
                </a:solidFill>
              </a:rPr>
              <a:t>5. Limitations and Uncertainties – Level of Confidence</a:t>
            </a:r>
          </a:p>
          <a:p>
            <a:r>
              <a:rPr lang="en-GB" sz="2600" b="1" i="1" dirty="0">
                <a:solidFill>
                  <a:schemeClr val="accent1"/>
                </a:solidFill>
              </a:rPr>
              <a:t>6. Benefits of HBM-GVs use</a:t>
            </a:r>
          </a:p>
          <a:p>
            <a:endParaRPr lang="en-GB" i="1" dirty="0">
              <a:solidFill>
                <a:srgbClr val="4C91AE"/>
              </a:solidFill>
            </a:endParaRPr>
          </a:p>
          <a:p>
            <a:endParaRPr lang="en-GB" i="1" dirty="0">
              <a:solidFill>
                <a:srgbClr val="4C91AE"/>
              </a:solidFill>
            </a:endParaRPr>
          </a:p>
          <a:p>
            <a:endParaRPr lang="en-GB" i="1" dirty="0">
              <a:solidFill>
                <a:srgbClr val="4C91AE"/>
              </a:solidFill>
            </a:endParaRPr>
          </a:p>
          <a:p>
            <a:endParaRPr lang="en-GB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School, Brno, June 17-21,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2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2672" y="3769896"/>
            <a:ext cx="2629918" cy="1963312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8064244" cy="404942"/>
          </a:xfrm>
        </p:spPr>
        <p:txBody>
          <a:bodyPr>
            <a:normAutofit fontScale="90000"/>
          </a:bodyPr>
          <a:lstStyle/>
          <a:p>
            <a:r>
              <a:rPr lang="en-GB" b="1" noProof="0" dirty="0"/>
              <a:t>Current situation – Where do we stand with HBM?</a:t>
            </a:r>
          </a:p>
        </p:txBody>
      </p:sp>
      <p:sp>
        <p:nvSpPr>
          <p:cNvPr id="8" name="Mostrina 1"/>
          <p:cNvSpPr>
            <a:spLocks noChangeArrowheads="1"/>
          </p:cNvSpPr>
          <p:nvPr/>
        </p:nvSpPr>
        <p:spPr bwMode="auto">
          <a:xfrm>
            <a:off x="498326" y="897471"/>
            <a:ext cx="244774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11" name="CasellaDiTesto 27"/>
          <p:cNvSpPr txBox="1">
            <a:spLocks noChangeArrowheads="1"/>
          </p:cNvSpPr>
          <p:nvPr/>
        </p:nvSpPr>
        <p:spPr bwMode="auto">
          <a:xfrm>
            <a:off x="778664" y="1056153"/>
            <a:ext cx="8256094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b="1" dirty="0">
                <a:cs typeface="Calibri"/>
              </a:rPr>
              <a:t>What do we have? </a:t>
            </a:r>
          </a:p>
          <a:p>
            <a:pPr marL="342900" indent="-342900"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-"/>
            </a:pPr>
            <a:r>
              <a:rPr lang="en-US" altLang="it-IT" sz="2400" dirty="0">
                <a:cs typeface="Calibri"/>
              </a:rPr>
              <a:t>Growing number of survey</a:t>
            </a:r>
            <a:r>
              <a:rPr lang="en-US" altLang="it-IT" sz="2400" b="1" dirty="0">
                <a:cs typeface="Calibri"/>
              </a:rPr>
              <a:t> </a:t>
            </a:r>
            <a:r>
              <a:rPr lang="en-US" sz="2400" dirty="0"/>
              <a:t>data</a:t>
            </a:r>
            <a:br>
              <a:rPr lang="en-US" sz="2400" dirty="0"/>
            </a:br>
            <a:r>
              <a:rPr lang="en-US" sz="2400" dirty="0"/>
              <a:t> on internal exposures to various chemicals,</a:t>
            </a:r>
            <a:br>
              <a:rPr lang="en-US" sz="2400" dirty="0"/>
            </a:br>
            <a:r>
              <a:rPr lang="en-US" sz="2400" dirty="0"/>
              <a:t> measured in human blood or urine,</a:t>
            </a:r>
            <a:br>
              <a:rPr lang="en-US" sz="2400" dirty="0"/>
            </a:br>
            <a:r>
              <a:rPr lang="en-US" sz="2400" dirty="0"/>
              <a:t> integrating all routes of exposure</a:t>
            </a:r>
          </a:p>
          <a:p>
            <a:pPr marL="342900" indent="-342900">
              <a:spcAft>
                <a:spcPts val="60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-"/>
            </a:pPr>
            <a:r>
              <a:rPr lang="en-US" sz="2400" dirty="0"/>
              <a:t>But mainly guidance values for external exposure via a single path (e.g. TDI)</a:t>
            </a:r>
          </a:p>
        </p:txBody>
      </p:sp>
      <p:sp>
        <p:nvSpPr>
          <p:cNvPr id="13" name="Mostrina 1"/>
          <p:cNvSpPr>
            <a:spLocks noChangeArrowheads="1"/>
          </p:cNvSpPr>
          <p:nvPr/>
        </p:nvSpPr>
        <p:spPr bwMode="auto">
          <a:xfrm>
            <a:off x="516108" y="3854188"/>
            <a:ext cx="244774" cy="753775"/>
          </a:xfrm>
          <a:prstGeom prst="chevron">
            <a:avLst>
              <a:gd name="adj" fmla="val 50092"/>
            </a:avLst>
          </a:prstGeom>
          <a:solidFill>
            <a:srgbClr val="8AC9A9"/>
          </a:solidFill>
          <a:ln w="9525">
            <a:solidFill>
              <a:srgbClr val="8AC9A9"/>
            </a:solidFill>
            <a:round/>
            <a:headEnd/>
            <a:tailEnd/>
          </a:ln>
        </p:spPr>
        <p:txBody>
          <a:bodyPr/>
          <a:lstStyle/>
          <a:p>
            <a:endParaRPr lang="it-IT" altLang="it-IT">
              <a:latin typeface="Calibri"/>
              <a:cs typeface="Calibri"/>
            </a:endParaRPr>
          </a:p>
        </p:txBody>
      </p:sp>
      <p:sp>
        <p:nvSpPr>
          <p:cNvPr id="14" name="CasellaDiTesto 27"/>
          <p:cNvSpPr txBox="1">
            <a:spLocks noChangeArrowheads="1"/>
          </p:cNvSpPr>
          <p:nvPr/>
        </p:nvSpPr>
        <p:spPr bwMode="auto">
          <a:xfrm rot="10800000" flipH="1" flipV="1">
            <a:off x="845618" y="3950623"/>
            <a:ext cx="7770557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b="1" dirty="0">
                <a:cs typeface="Calibri"/>
              </a:rPr>
              <a:t>What do we need</a:t>
            </a:r>
          </a:p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>
                <a:cs typeface="Calibri"/>
              </a:rPr>
              <a:t>Tools and guidance for harmonized and comparable evaluation of internal burden</a:t>
            </a:r>
          </a:p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>
                <a:cs typeface="Calibri"/>
                <a:sym typeface="Wingdings" panose="05000000000000000000" pitchFamily="2" charset="2"/>
              </a:rPr>
              <a:t></a:t>
            </a:r>
            <a:r>
              <a:rPr lang="en-US" altLang="it-IT" sz="2400" dirty="0">
                <a:cs typeface="Calibri"/>
              </a:rPr>
              <a:t> Statistically derived reference values </a:t>
            </a:r>
          </a:p>
          <a:p>
            <a:pPr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it-IT" sz="2400" dirty="0">
                <a:cs typeface="Calibri"/>
                <a:sym typeface="Wingdings" panose="05000000000000000000" pitchFamily="2" charset="2"/>
              </a:rPr>
              <a:t> </a:t>
            </a:r>
            <a:r>
              <a:rPr lang="en-US" altLang="it-IT" sz="2400" dirty="0">
                <a:cs typeface="Calibri"/>
              </a:rPr>
              <a:t>Health-related Human Biomonitoring guidance values</a:t>
            </a:r>
          </a:p>
        </p:txBody>
      </p:sp>
      <p:sp>
        <p:nvSpPr>
          <p:cNvPr id="17" name="Tijdelijke aanduiding voor voettekst 7">
            <a:extLst>
              <a:ext uri="{FF2B5EF4-FFF2-40B4-BE49-F238E27FC236}">
                <a16:creationId xmlns:a16="http://schemas.microsoft.com/office/drawing/2014/main" xmlns="" id="{3891D1D0-97A4-44C7-990C-6B1555EA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School, Brno, June 17-21, 2019</a:t>
            </a:r>
          </a:p>
          <a:p>
            <a:endParaRPr lang="en-US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498" y="2233133"/>
            <a:ext cx="1449495" cy="889246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7246418" y="2233133"/>
            <a:ext cx="17478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/>
              <a:t>Source: </a:t>
            </a:r>
            <a:r>
              <a:rPr lang="de-DE" sz="900" dirty="0" err="1"/>
              <a:t>angellodeco</a:t>
            </a:r>
            <a:r>
              <a:rPr lang="de-DE" sz="900" dirty="0"/>
              <a:t> / Fotolia.com</a:t>
            </a:r>
          </a:p>
        </p:txBody>
      </p:sp>
      <p:sp>
        <p:nvSpPr>
          <p:cNvPr id="2" name="Rechteck 1"/>
          <p:cNvSpPr/>
          <p:nvPr/>
        </p:nvSpPr>
        <p:spPr>
          <a:xfrm>
            <a:off x="6998677" y="5994574"/>
            <a:ext cx="214532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/>
              <a:t>Source: www.europakarte.org</a:t>
            </a:r>
          </a:p>
        </p:txBody>
      </p:sp>
    </p:spTree>
    <p:extLst>
      <p:ext uri="{BB962C8B-B14F-4D97-AF65-F5344CB8AC3E}">
        <p14:creationId xmlns:p14="http://schemas.microsoft.com/office/powerpoint/2010/main" val="25445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 txBox="1">
            <a:spLocks/>
          </p:cNvSpPr>
          <p:nvPr/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33DB0C-9BEB-4F98-9016-D6547ACC6BB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469338" y="141196"/>
            <a:ext cx="86261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i="1" dirty="0">
                <a:solidFill>
                  <a:schemeClr val="accent1"/>
                </a:solidFill>
                <a:latin typeface="+mj-lt"/>
              </a:rPr>
              <a:t>HBM-GV </a:t>
            </a:r>
            <a:r>
              <a:rPr lang="fr-FR" sz="3000" b="1" i="1" dirty="0" err="1">
                <a:solidFill>
                  <a:schemeClr val="accent1"/>
                </a:solidFill>
                <a:latin typeface="+mj-lt"/>
              </a:rPr>
              <a:t>derivation</a:t>
            </a:r>
            <a:r>
              <a:rPr lang="fr-FR" sz="3000" b="1" i="1" dirty="0">
                <a:solidFill>
                  <a:schemeClr val="accent1"/>
                </a:solidFill>
                <a:latin typeface="+mj-lt"/>
              </a:rPr>
              <a:t> - </a:t>
            </a:r>
            <a:r>
              <a:rPr lang="fr-FR" sz="3000" b="1" i="1" dirty="0" err="1">
                <a:solidFill>
                  <a:schemeClr val="accent1"/>
                </a:solidFill>
                <a:latin typeface="+mj-lt"/>
              </a:rPr>
              <a:t>Approach</a:t>
            </a:r>
            <a:r>
              <a:rPr lang="fr-FR" sz="3000" b="1" i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fr-FR" sz="3000" b="1" i="1" dirty="0" err="1">
                <a:solidFill>
                  <a:schemeClr val="accent1"/>
                </a:solidFill>
                <a:latin typeface="+mj-lt"/>
              </a:rPr>
              <a:t>within</a:t>
            </a:r>
            <a:r>
              <a:rPr lang="fr-FR" sz="3000" b="1" i="1" dirty="0">
                <a:solidFill>
                  <a:schemeClr val="accent1"/>
                </a:solidFill>
                <a:latin typeface="+mj-lt"/>
              </a:rPr>
              <a:t> HBM4EU </a:t>
            </a:r>
            <a:r>
              <a:rPr lang="fr-FR" sz="3000" b="1" i="1" dirty="0" err="1">
                <a:solidFill>
                  <a:schemeClr val="accent1"/>
                </a:solidFill>
                <a:latin typeface="+mj-lt"/>
              </a:rPr>
              <a:t>task</a:t>
            </a:r>
            <a:r>
              <a:rPr lang="fr-FR" sz="3000" b="1" i="1" dirty="0">
                <a:solidFill>
                  <a:schemeClr val="accent1"/>
                </a:solidFill>
                <a:latin typeface="+mj-lt"/>
              </a:rPr>
              <a:t> 5.2</a:t>
            </a:r>
            <a:endParaRPr lang="de-DE" sz="3000" i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201033" y="6441260"/>
            <a:ext cx="5474271" cy="307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3</a:t>
            </a:r>
            <a:r>
              <a:rPr lang="en-US" sz="1400" baseline="30000" dirty="0">
                <a:solidFill>
                  <a:prstClr val="white">
                    <a:lumMod val="65000"/>
                  </a:prstClr>
                </a:solidFill>
              </a:rPr>
              <a:t>rd </a:t>
            </a:r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HBM4EU Training School, Brno, June 17-21, 2019</a:t>
            </a:r>
          </a:p>
        </p:txBody>
      </p:sp>
      <p:sp>
        <p:nvSpPr>
          <p:cNvPr id="3" name="Richtungspfeil 2"/>
          <p:cNvSpPr/>
          <p:nvPr/>
        </p:nvSpPr>
        <p:spPr>
          <a:xfrm>
            <a:off x="834884" y="2184850"/>
            <a:ext cx="3315693" cy="1286633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UBA/ANSES: Development </a:t>
            </a:r>
            <a:br>
              <a:rPr lang="de-DE" b="1" dirty="0">
                <a:solidFill>
                  <a:schemeClr val="tx1"/>
                </a:solidFill>
              </a:rPr>
            </a:br>
            <a:r>
              <a:rPr lang="de-DE" b="1" dirty="0" err="1">
                <a:solidFill>
                  <a:schemeClr val="tx1"/>
                </a:solidFill>
              </a:rPr>
              <a:t>of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err="1">
                <a:solidFill>
                  <a:schemeClr val="tx1"/>
                </a:solidFill>
              </a:rPr>
              <a:t>concept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err="1">
                <a:solidFill>
                  <a:schemeClr val="tx1"/>
                </a:solidFill>
              </a:rPr>
              <a:t>to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err="1">
                <a:solidFill>
                  <a:schemeClr val="tx1"/>
                </a:solidFill>
              </a:rPr>
              <a:t>derive</a:t>
            </a:r>
            <a:r>
              <a:rPr lang="de-DE" b="1" dirty="0">
                <a:solidFill>
                  <a:schemeClr val="tx1"/>
                </a:solidFill>
              </a:rPr>
              <a:t> HBM </a:t>
            </a:r>
            <a:r>
              <a:rPr lang="de-DE" b="1" dirty="0" err="1">
                <a:solidFill>
                  <a:schemeClr val="tx1"/>
                </a:solidFill>
              </a:rPr>
              <a:t>guidance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err="1">
                <a:solidFill>
                  <a:schemeClr val="tx1"/>
                </a:solidFill>
              </a:rPr>
              <a:t>values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Eingekerbter Richtungspfeil 6"/>
          <p:cNvSpPr/>
          <p:nvPr/>
        </p:nvSpPr>
        <p:spPr>
          <a:xfrm>
            <a:off x="3499805" y="2184849"/>
            <a:ext cx="2629248" cy="128663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HBM-GV </a:t>
            </a:r>
            <a:r>
              <a:rPr lang="de-DE" b="1" dirty="0" err="1">
                <a:solidFill>
                  <a:schemeClr val="bg1"/>
                </a:solidFill>
              </a:rPr>
              <a:t>proposals</a:t>
            </a:r>
            <a:r>
              <a:rPr lang="de-DE" b="1" dirty="0">
                <a:solidFill>
                  <a:schemeClr val="bg1"/>
                </a:solidFill>
              </a:rPr>
              <a:t> </a:t>
            </a:r>
            <a:r>
              <a:rPr lang="de-DE" b="1" dirty="0" err="1">
                <a:solidFill>
                  <a:schemeClr val="bg1"/>
                </a:solidFill>
              </a:rPr>
              <a:t>for</a:t>
            </a:r>
            <a:r>
              <a:rPr lang="de-DE" b="1" dirty="0">
                <a:solidFill>
                  <a:schemeClr val="bg1"/>
                </a:solidFill>
              </a:rPr>
              <a:t> </a:t>
            </a:r>
            <a:r>
              <a:rPr lang="de-DE" b="1" dirty="0" err="1">
                <a:solidFill>
                  <a:schemeClr val="bg1"/>
                </a:solidFill>
              </a:rPr>
              <a:t>priority</a:t>
            </a:r>
            <a:r>
              <a:rPr lang="de-DE" b="1" dirty="0">
                <a:solidFill>
                  <a:schemeClr val="bg1"/>
                </a:solidFill>
              </a:rPr>
              <a:t> </a:t>
            </a:r>
            <a:r>
              <a:rPr lang="de-DE" b="1" dirty="0" err="1">
                <a:solidFill>
                  <a:schemeClr val="bg1"/>
                </a:solidFill>
              </a:rPr>
              <a:t>substances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9" name="Eingekerbter Richtungspfeil 8"/>
          <p:cNvSpPr/>
          <p:nvPr/>
        </p:nvSpPr>
        <p:spPr>
          <a:xfrm>
            <a:off x="5878864" y="2193912"/>
            <a:ext cx="2915111" cy="127757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National expert </a:t>
            </a:r>
            <a:r>
              <a:rPr lang="de-DE" b="1" dirty="0" err="1">
                <a:solidFill>
                  <a:schemeClr val="bg1"/>
                </a:solidFill>
              </a:rPr>
              <a:t>and</a:t>
            </a:r>
            <a:r>
              <a:rPr lang="de-DE" b="1" dirty="0">
                <a:solidFill>
                  <a:schemeClr val="bg1"/>
                </a:solidFill>
              </a:rPr>
              <a:t> EU </a:t>
            </a:r>
            <a:r>
              <a:rPr lang="de-DE" b="1" dirty="0" err="1">
                <a:solidFill>
                  <a:schemeClr val="bg1"/>
                </a:solidFill>
              </a:rPr>
              <a:t>Policy</a:t>
            </a:r>
            <a:r>
              <a:rPr lang="de-DE" b="1" dirty="0">
                <a:solidFill>
                  <a:schemeClr val="bg1"/>
                </a:solidFill>
              </a:rPr>
              <a:t> Board </a:t>
            </a:r>
            <a:r>
              <a:rPr lang="de-DE" b="1" dirty="0" err="1">
                <a:solidFill>
                  <a:schemeClr val="bg1"/>
                </a:solidFill>
              </a:rPr>
              <a:t>consultation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0" name="Eingekerbter Richtungspfeil 9"/>
          <p:cNvSpPr/>
          <p:nvPr/>
        </p:nvSpPr>
        <p:spPr>
          <a:xfrm>
            <a:off x="834884" y="4228809"/>
            <a:ext cx="2882352" cy="129805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Integration </a:t>
            </a:r>
            <a:r>
              <a:rPr lang="de-DE" b="1" dirty="0" err="1">
                <a:solidFill>
                  <a:schemeClr val="bg1"/>
                </a:solidFill>
              </a:rPr>
              <a:t>of</a:t>
            </a:r>
            <a:r>
              <a:rPr lang="de-DE" b="1" dirty="0">
                <a:solidFill>
                  <a:schemeClr val="bg1"/>
                </a:solidFill>
              </a:rPr>
              <a:t> </a:t>
            </a:r>
            <a:r>
              <a:rPr lang="de-DE" b="1" dirty="0" err="1">
                <a:solidFill>
                  <a:schemeClr val="bg1"/>
                </a:solidFill>
              </a:rPr>
              <a:t>comments</a:t>
            </a:r>
            <a:r>
              <a:rPr lang="de-DE" b="1" dirty="0">
                <a:solidFill>
                  <a:schemeClr val="bg1"/>
                </a:solidFill>
              </a:rPr>
              <a:t>/ </a:t>
            </a:r>
            <a:r>
              <a:rPr lang="de-DE" b="1" dirty="0" err="1">
                <a:solidFill>
                  <a:schemeClr val="bg1"/>
                </a:solidFill>
              </a:rPr>
              <a:t>remarks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1" name="Eingekerbter Richtungspfeil 10"/>
          <p:cNvSpPr/>
          <p:nvPr/>
        </p:nvSpPr>
        <p:spPr>
          <a:xfrm>
            <a:off x="3465362" y="4210919"/>
            <a:ext cx="2663691" cy="131594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bg1"/>
                </a:solidFill>
              </a:rPr>
              <a:t>Finalisation</a:t>
            </a:r>
            <a:r>
              <a:rPr lang="de-DE" b="1" dirty="0">
                <a:solidFill>
                  <a:schemeClr val="bg1"/>
                </a:solidFill>
              </a:rPr>
              <a:t> </a:t>
            </a:r>
            <a:r>
              <a:rPr lang="de-DE" b="1" dirty="0" err="1">
                <a:solidFill>
                  <a:schemeClr val="bg1"/>
                </a:solidFill>
              </a:rPr>
              <a:t>of</a:t>
            </a:r>
            <a:r>
              <a:rPr lang="de-DE" b="1" dirty="0">
                <a:solidFill>
                  <a:schemeClr val="bg1"/>
                </a:solidFill>
              </a:rPr>
              <a:t> HBM-GVs </a:t>
            </a:r>
          </a:p>
        </p:txBody>
      </p:sp>
      <p:sp>
        <p:nvSpPr>
          <p:cNvPr id="33" name="Vertikaler Bildlauf 32"/>
          <p:cNvSpPr/>
          <p:nvPr/>
        </p:nvSpPr>
        <p:spPr>
          <a:xfrm>
            <a:off x="6257047" y="4007558"/>
            <a:ext cx="1961399" cy="2271133"/>
          </a:xfrm>
          <a:prstGeom prst="vertic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err="1">
                <a:solidFill>
                  <a:schemeClr val="tx1"/>
                </a:solidFill>
              </a:rPr>
              <a:t>Deliverable</a:t>
            </a:r>
            <a:r>
              <a:rPr lang="de-DE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de-DE" b="1" dirty="0" err="1">
                <a:solidFill>
                  <a:schemeClr val="tx1"/>
                </a:solidFill>
              </a:rPr>
              <a:t>Substance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err="1">
                <a:solidFill>
                  <a:schemeClr val="tx1"/>
                </a:solidFill>
              </a:rPr>
              <a:t>group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err="1">
                <a:solidFill>
                  <a:schemeClr val="tx1"/>
                </a:solidFill>
              </a:rPr>
              <a:t>specific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err="1">
                <a:solidFill>
                  <a:schemeClr val="tx1"/>
                </a:solidFill>
              </a:rPr>
              <a:t>derivation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err="1">
                <a:solidFill>
                  <a:schemeClr val="tx1"/>
                </a:solidFill>
              </a:rPr>
              <a:t>of</a:t>
            </a:r>
            <a:r>
              <a:rPr lang="de-DE" b="1" dirty="0">
                <a:solidFill>
                  <a:schemeClr val="tx1"/>
                </a:solidFill>
              </a:rPr>
              <a:t> HBM-GVs</a:t>
            </a:r>
          </a:p>
        </p:txBody>
      </p:sp>
      <p:sp>
        <p:nvSpPr>
          <p:cNvPr id="2" name="Rechteck 1"/>
          <p:cNvSpPr/>
          <p:nvPr/>
        </p:nvSpPr>
        <p:spPr>
          <a:xfrm>
            <a:off x="469339" y="1011505"/>
            <a:ext cx="8626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92D050"/>
                </a:solidFill>
              </a:rPr>
              <a:t>At first participatory process at project level,</a:t>
            </a:r>
            <a:br>
              <a:rPr lang="en-US" b="1" i="1" dirty="0">
                <a:solidFill>
                  <a:srgbClr val="92D050"/>
                </a:solidFill>
              </a:rPr>
            </a:br>
            <a:r>
              <a:rPr lang="en-US" b="1" i="1" dirty="0">
                <a:solidFill>
                  <a:srgbClr val="92D050"/>
                </a:solidFill>
              </a:rPr>
              <a:t>future use/implementation still has to be discussed among partners and EU Commission</a:t>
            </a:r>
          </a:p>
        </p:txBody>
      </p:sp>
    </p:spTree>
    <p:extLst>
      <p:ext uri="{BB962C8B-B14F-4D97-AF65-F5344CB8AC3E}">
        <p14:creationId xmlns:p14="http://schemas.microsoft.com/office/powerpoint/2010/main" val="540150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598811" y="196018"/>
            <a:ext cx="444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i="1" dirty="0">
                <a:solidFill>
                  <a:schemeClr val="accent1"/>
                </a:solidFill>
                <a:latin typeface="+mj-lt"/>
              </a:rPr>
              <a:t>Definition of HBM-GVs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609680" y="6250722"/>
            <a:ext cx="4029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3</a:t>
            </a:r>
            <a:r>
              <a:rPr lang="en-US" sz="1400" baseline="30000" dirty="0">
                <a:solidFill>
                  <a:prstClr val="white">
                    <a:lumMod val="65000"/>
                  </a:prstClr>
                </a:solidFill>
              </a:rPr>
              <a:t>rd </a:t>
            </a:r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HBM4EU Training School, Brno, June 17-21, 2019</a:t>
            </a:r>
          </a:p>
        </p:txBody>
      </p:sp>
      <p:sp>
        <p:nvSpPr>
          <p:cNvPr id="26" name="Inhaltsplatzhalter 2">
            <a:extLst>
              <a:ext uri="{FF2B5EF4-FFF2-40B4-BE49-F238E27FC236}">
                <a16:creationId xmlns:a16="http://schemas.microsoft.com/office/drawing/2014/main" xmlns="" id="{DDEB0E7E-BF61-4F7A-AE41-A3963A6DF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08" y="1730796"/>
            <a:ext cx="4302369" cy="4095203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de-DE" sz="1800" b="1" u="sng" dirty="0">
                <a:solidFill>
                  <a:schemeClr val="accent1"/>
                </a:solidFill>
                <a:latin typeface="+mn-lt"/>
              </a:rPr>
              <a:t>HBM-</a:t>
            </a:r>
            <a:r>
              <a:rPr lang="de-DE" sz="1800" b="1" u="sng" dirty="0" err="1">
                <a:solidFill>
                  <a:schemeClr val="accent1"/>
                </a:solidFill>
                <a:latin typeface="+mn-lt"/>
              </a:rPr>
              <a:t>GV</a:t>
            </a:r>
            <a:r>
              <a:rPr lang="de-DE" sz="1800" b="1" u="sng" baseline="-25000" dirty="0" err="1">
                <a:solidFill>
                  <a:schemeClr val="accent1"/>
                </a:solidFill>
                <a:latin typeface="+mn-lt"/>
              </a:rPr>
              <a:t>GenPop</a:t>
            </a:r>
            <a:endParaRPr lang="en-US" sz="1800" b="1" u="sng" baseline="-25000" dirty="0">
              <a:solidFill>
                <a:schemeClr val="accent1"/>
              </a:solidFill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n-US" sz="1800" dirty="0">
                <a:solidFill>
                  <a:schemeClr val="accent1"/>
                </a:solidFill>
                <a:latin typeface="+mn-lt"/>
              </a:rPr>
              <a:t>Concentration of a substance or its metabolites in human biological material at and below which there is</a:t>
            </a:r>
            <a:br>
              <a:rPr lang="en-US" sz="1800" dirty="0">
                <a:solidFill>
                  <a:schemeClr val="accent1"/>
                </a:solidFill>
                <a:latin typeface="+mn-lt"/>
              </a:rPr>
            </a:br>
            <a:r>
              <a:rPr lang="en-US" sz="1800" b="1" u="sng" dirty="0">
                <a:solidFill>
                  <a:schemeClr val="accent1"/>
                </a:solidFill>
                <a:latin typeface="+mn-lt"/>
              </a:rPr>
              <a:t>no risk of health impairment anticipated</a:t>
            </a:r>
          </a:p>
          <a:p>
            <a:pPr>
              <a:spcBef>
                <a:spcPts val="600"/>
              </a:spcBef>
            </a:pPr>
            <a:r>
              <a:rPr lang="en-US" sz="1800" b="1" u="sng" dirty="0">
                <a:solidFill>
                  <a:schemeClr val="accent1"/>
                </a:solidFill>
                <a:latin typeface="+mn-lt"/>
                <a:sym typeface="Wingdings" panose="05000000000000000000" pitchFamily="2" charset="2"/>
              </a:rPr>
              <a:t>for a lifetime exposure*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solidFill>
                  <a:schemeClr val="accent1"/>
                </a:solidFill>
                <a:latin typeface="+mn-lt"/>
                <a:sym typeface="Wingdings" panose="05000000000000000000" pitchFamily="2" charset="2"/>
              </a:rPr>
              <a:t> Not possible for endpoint “sensitization”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solidFill>
                  <a:schemeClr val="accent1"/>
                </a:solidFill>
                <a:latin typeface="+mn-lt"/>
                <a:sym typeface="Wingdings" panose="05000000000000000000" pitchFamily="2" charset="2"/>
              </a:rPr>
              <a:t> N</a:t>
            </a:r>
            <a:r>
              <a:rPr lang="en-US" sz="1800" dirty="0">
                <a:solidFill>
                  <a:schemeClr val="accent1"/>
                </a:solidFill>
                <a:latin typeface="+mn-lt"/>
              </a:rPr>
              <a:t>ot for non-threshold carcinogens</a:t>
            </a:r>
          </a:p>
          <a:p>
            <a:pPr>
              <a:spcBef>
                <a:spcPts val="600"/>
              </a:spcBef>
            </a:pPr>
            <a:endParaRPr lang="en-US" sz="1800" dirty="0">
              <a:solidFill>
                <a:schemeClr val="accent1"/>
              </a:solidFill>
              <a:latin typeface="+mn-lt"/>
            </a:endParaRPr>
          </a:p>
          <a:p>
            <a:pPr marL="285750" indent="-285750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sz="1800" dirty="0">
                <a:solidFill>
                  <a:srgbClr val="FFC000"/>
                </a:solidFill>
                <a:latin typeface="+mn-lt"/>
              </a:rPr>
              <a:t>Equates to the HBM-I value of the German Biomonitoring Commission  </a:t>
            </a:r>
          </a:p>
          <a:p>
            <a:pPr marL="285750" indent="-285750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sz="1800" dirty="0">
                <a:solidFill>
                  <a:srgbClr val="FFC000"/>
                </a:solidFill>
                <a:latin typeface="+mn-lt"/>
              </a:rPr>
              <a:t>Functionally similar to the American BE value referring to an existing exposure guidance value </a:t>
            </a:r>
          </a:p>
        </p:txBody>
      </p:sp>
      <p:sp>
        <p:nvSpPr>
          <p:cNvPr id="27" name="Inhaltsplatzhalter 2">
            <a:extLst>
              <a:ext uri="{FF2B5EF4-FFF2-40B4-BE49-F238E27FC236}">
                <a16:creationId xmlns:a16="http://schemas.microsoft.com/office/drawing/2014/main" xmlns="" id="{DDEB0E7E-BF61-4F7A-AE41-A3963A6DFDFD}"/>
              </a:ext>
            </a:extLst>
          </p:cNvPr>
          <p:cNvSpPr txBox="1">
            <a:spLocks/>
          </p:cNvSpPr>
          <p:nvPr/>
        </p:nvSpPr>
        <p:spPr>
          <a:xfrm>
            <a:off x="4865077" y="1730796"/>
            <a:ext cx="4185138" cy="4044446"/>
          </a:xfrm>
          <a:prstGeom prst="rect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en-US" sz="1800" b="1" u="sng" dirty="0">
                <a:solidFill>
                  <a:schemeClr val="accent1"/>
                </a:solidFill>
              </a:rPr>
              <a:t>HBM-</a:t>
            </a:r>
            <a:r>
              <a:rPr lang="en-US" sz="1800" b="1" u="sng" dirty="0" err="1">
                <a:solidFill>
                  <a:schemeClr val="accent1"/>
                </a:solidFill>
              </a:rPr>
              <a:t>GV</a:t>
            </a:r>
            <a:r>
              <a:rPr lang="en-US" sz="1800" b="1" u="sng" baseline="-25000" dirty="0" err="1">
                <a:solidFill>
                  <a:schemeClr val="accent1"/>
                </a:solidFill>
              </a:rPr>
              <a:t>Worker</a:t>
            </a:r>
            <a:endParaRPr lang="en-US" sz="1800" b="1" u="sng" baseline="-25000" dirty="0">
              <a:solidFill>
                <a:schemeClr val="accent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chemeClr val="accent1"/>
                </a:solidFill>
              </a:rPr>
              <a:t>Concentration of a substance or its metabolites in human biological material aiming to </a:t>
            </a:r>
            <a:r>
              <a:rPr lang="en-US" sz="1800" b="1" u="sng" dirty="0">
                <a:solidFill>
                  <a:schemeClr val="accent1"/>
                </a:solidFill>
              </a:rPr>
              <a:t>protect workers </a:t>
            </a:r>
            <a:r>
              <a:rPr lang="en-US" sz="1800" dirty="0">
                <a:solidFill>
                  <a:schemeClr val="accent1"/>
                </a:solidFill>
              </a:rPr>
              <a:t>exposed regularly and over the course of a working life </a:t>
            </a:r>
            <a:r>
              <a:rPr lang="en-US" sz="1800" b="1" u="sng" dirty="0">
                <a:solidFill>
                  <a:schemeClr val="accent1"/>
                </a:solidFill>
              </a:rPr>
              <a:t>from the adverse effects</a:t>
            </a:r>
            <a:r>
              <a:rPr lang="en-US" sz="1800" dirty="0">
                <a:solidFill>
                  <a:schemeClr val="accent1"/>
                </a:solidFill>
              </a:rPr>
              <a:t> related to medium- and long-term exposure*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en-US" sz="1800" dirty="0">
                <a:solidFill>
                  <a:schemeClr val="accent1"/>
                </a:solidFill>
              </a:rPr>
              <a:t>also possible to derive for non-threshold carcinogens as additional life time risks (10</a:t>
            </a:r>
            <a:r>
              <a:rPr lang="en-US" sz="1800" baseline="30000" dirty="0">
                <a:solidFill>
                  <a:schemeClr val="accent1"/>
                </a:solidFill>
              </a:rPr>
              <a:t>-4</a:t>
            </a:r>
            <a:r>
              <a:rPr lang="en-US" sz="1800" dirty="0">
                <a:solidFill>
                  <a:schemeClr val="accent1"/>
                </a:solidFill>
              </a:rPr>
              <a:t>; 10</a:t>
            </a:r>
            <a:r>
              <a:rPr lang="en-US" sz="1800" baseline="30000" dirty="0">
                <a:solidFill>
                  <a:schemeClr val="accent1"/>
                </a:solidFill>
              </a:rPr>
              <a:t>-5</a:t>
            </a:r>
            <a:r>
              <a:rPr lang="en-US" sz="1800" dirty="0">
                <a:solidFill>
                  <a:schemeClr val="accent1"/>
                </a:solidFill>
              </a:rPr>
              <a:t>, 10</a:t>
            </a:r>
            <a:r>
              <a:rPr lang="en-US" sz="1800" baseline="30000" dirty="0">
                <a:solidFill>
                  <a:schemeClr val="accent1"/>
                </a:solidFill>
              </a:rPr>
              <a:t>-6</a:t>
            </a:r>
            <a:r>
              <a:rPr lang="en-US" sz="1800" dirty="0">
                <a:solidFill>
                  <a:schemeClr val="accent1"/>
                </a:solidFill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sz="1800" dirty="0">
                <a:solidFill>
                  <a:srgbClr val="FFC000"/>
                </a:solidFill>
              </a:rPr>
              <a:t>Similar to the Biological Limit Value (BLV) from ANSES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29" name="Pfeil nach unten 28"/>
          <p:cNvSpPr/>
          <p:nvPr/>
        </p:nvSpPr>
        <p:spPr>
          <a:xfrm rot="2503089">
            <a:off x="2443457" y="1014500"/>
            <a:ext cx="381000" cy="600679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Pfeil nach unten 29"/>
          <p:cNvSpPr/>
          <p:nvPr/>
        </p:nvSpPr>
        <p:spPr>
          <a:xfrm rot="19762750">
            <a:off x="6554553" y="1019038"/>
            <a:ext cx="381000" cy="600679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3006191" y="5891002"/>
            <a:ext cx="46933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6A75D"/>
                </a:solidFill>
              </a:rPr>
              <a:t>* based on updated state of knowledge</a:t>
            </a:r>
            <a:endParaRPr lang="de-DE" sz="1600" dirty="0">
              <a:solidFill>
                <a:srgbClr val="86A7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132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noProof="0" dirty="0"/>
              <a:t>Prerequisites</a:t>
            </a:r>
          </a:p>
        </p:txBody>
      </p:sp>
      <p:sp>
        <p:nvSpPr>
          <p:cNvPr id="9" name="Esagono orizzontale 8"/>
          <p:cNvSpPr/>
          <p:nvPr/>
        </p:nvSpPr>
        <p:spPr bwMode="auto">
          <a:xfrm>
            <a:off x="3212538" y="2468071"/>
            <a:ext cx="2544945" cy="232886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it-IT" b="1" dirty="0"/>
              <a:t>HBM-GV</a:t>
            </a:r>
          </a:p>
        </p:txBody>
      </p:sp>
      <p:sp>
        <p:nvSpPr>
          <p:cNvPr id="14" name="Tijdelijke aanduiding voor voettekst 7">
            <a:extLst>
              <a:ext uri="{FF2B5EF4-FFF2-40B4-BE49-F238E27FC236}">
                <a16:creationId xmlns:a16="http://schemas.microsoft.com/office/drawing/2014/main" xmlns="" id="{ACA09396-1EA4-4FA1-9985-272F7E732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School, Brno, June 17-21, 2019</a:t>
            </a:r>
          </a:p>
          <a:p>
            <a:endParaRPr lang="en-US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1680" y="3732620"/>
            <a:ext cx="2519278" cy="2128624"/>
          </a:xfrm>
          <a:prstGeom prst="rect">
            <a:avLst/>
          </a:prstGeom>
        </p:spPr>
      </p:pic>
      <p:sp>
        <p:nvSpPr>
          <p:cNvPr id="13" name="Sechseck 12"/>
          <p:cNvSpPr/>
          <p:nvPr/>
        </p:nvSpPr>
        <p:spPr>
          <a:xfrm>
            <a:off x="5419012" y="1518659"/>
            <a:ext cx="2519277" cy="1974457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Quality assured, convenient &amp; sufficient epidemiological and/or toxicity data from animal studies</a:t>
            </a:r>
            <a:endParaRPr lang="de-DE" b="1" dirty="0"/>
          </a:p>
        </p:txBody>
      </p:sp>
      <p:sp>
        <p:nvSpPr>
          <p:cNvPr id="15" name="Sechseck 14"/>
          <p:cNvSpPr/>
          <p:nvPr/>
        </p:nvSpPr>
        <p:spPr>
          <a:xfrm>
            <a:off x="1027687" y="1395876"/>
            <a:ext cx="2544375" cy="2097240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Analytical traceability of specific biomarker(s)</a:t>
            </a:r>
          </a:p>
        </p:txBody>
      </p:sp>
      <p:sp>
        <p:nvSpPr>
          <p:cNvPr id="17" name="Sechseck 16"/>
          <p:cNvSpPr/>
          <p:nvPr/>
        </p:nvSpPr>
        <p:spPr>
          <a:xfrm>
            <a:off x="954860" y="3694014"/>
            <a:ext cx="2650142" cy="2128624"/>
          </a:xfrm>
          <a:prstGeom prst="hexag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Reliable </a:t>
            </a:r>
            <a:r>
              <a:rPr lang="en-US" b="1" dirty="0" err="1"/>
              <a:t>toxicokinetic</a:t>
            </a:r>
            <a:r>
              <a:rPr lang="en-US" b="1" dirty="0"/>
              <a:t> information:</a:t>
            </a:r>
          </a:p>
          <a:p>
            <a:pPr algn="ctr"/>
            <a:r>
              <a:rPr lang="en-US" b="1" dirty="0"/>
              <a:t>  human data/</a:t>
            </a:r>
            <a:br>
              <a:rPr lang="en-US" b="1" dirty="0"/>
            </a:br>
            <a:r>
              <a:rPr lang="en-US" b="1" dirty="0"/>
              <a:t>PBTK modelling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9025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15570" y="981473"/>
            <a:ext cx="8546368" cy="636934"/>
          </a:xfrm>
        </p:spPr>
        <p:txBody>
          <a:bodyPr>
            <a:noAutofit/>
          </a:bodyPr>
          <a:lstStyle/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</a:rPr>
              <a:t>Selection is conditioned by the availability of data, their quality, </a:t>
            </a:r>
            <a:r>
              <a:rPr lang="en-US" sz="2400" b="1" dirty="0" err="1">
                <a:solidFill>
                  <a:schemeClr val="tx2"/>
                </a:solidFill>
              </a:rPr>
              <a:t>currentness</a:t>
            </a:r>
            <a:r>
              <a:rPr lang="en-US" sz="2400" b="1" dirty="0">
                <a:solidFill>
                  <a:schemeClr val="tx2"/>
                </a:solidFill>
              </a:rPr>
              <a:t> and their relevance for the derivation of HBM-GVs.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accent4"/>
                </a:solidFill>
              </a:rPr>
              <a:t>Mentioned according to the established order of preference to use them:</a:t>
            </a:r>
            <a:endParaRPr lang="en-GB" sz="2000" b="1" noProof="0" dirty="0">
              <a:solidFill>
                <a:schemeClr val="accent4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20713" y="351617"/>
            <a:ext cx="7738360" cy="40494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Methodology for deriving HBM-GVs – 3 options</a:t>
            </a:r>
            <a:endParaRPr lang="en-GB" b="1" noProof="0" dirty="0"/>
          </a:p>
        </p:txBody>
      </p:sp>
      <p:sp>
        <p:nvSpPr>
          <p:cNvPr id="9" name="Rettangolo arrotondato 7"/>
          <p:cNvSpPr>
            <a:spLocks noChangeArrowheads="1"/>
          </p:cNvSpPr>
          <p:nvPr/>
        </p:nvSpPr>
        <p:spPr bwMode="auto">
          <a:xfrm>
            <a:off x="2160572" y="4542765"/>
            <a:ext cx="6153993" cy="788765"/>
          </a:xfrm>
          <a:prstGeom prst="roundRect">
            <a:avLst>
              <a:gd name="adj" fmla="val 16667"/>
            </a:avLst>
          </a:prstGeom>
          <a:solidFill>
            <a:srgbClr val="8AC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79388"/>
            <a:r>
              <a:rPr lang="en-US" altLang="it-IT" sz="1600" b="1" dirty="0">
                <a:solidFill>
                  <a:schemeClr val="bg1"/>
                </a:solidFill>
                <a:latin typeface="+mj-lt"/>
              </a:rPr>
              <a:t>on the basis of critical effects observed in animal toxicological studies. </a:t>
            </a:r>
            <a:endParaRPr lang="en-GB" altLang="it-IT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ttangolo arrotondato 7"/>
          <p:cNvSpPr>
            <a:spLocks noChangeArrowheads="1"/>
          </p:cNvSpPr>
          <p:nvPr/>
        </p:nvSpPr>
        <p:spPr bwMode="auto">
          <a:xfrm>
            <a:off x="1703374" y="3495759"/>
            <a:ext cx="6012381" cy="788974"/>
          </a:xfrm>
          <a:prstGeom prst="roundRect">
            <a:avLst>
              <a:gd name="adj" fmla="val 16667"/>
            </a:avLst>
          </a:prstGeom>
          <a:solidFill>
            <a:srgbClr val="8AC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79388"/>
            <a:r>
              <a:rPr lang="en-US" altLang="it-IT" sz="1600" b="1" dirty="0">
                <a:solidFill>
                  <a:schemeClr val="bg1"/>
                </a:solidFill>
                <a:latin typeface="+mj-lt"/>
              </a:rPr>
              <a:t>on the basis of external limit values proposed by EU or relevant non-EU bodies</a:t>
            </a:r>
            <a:endParaRPr lang="en-GB" altLang="it-IT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ttangolo arrotondato 7"/>
          <p:cNvSpPr>
            <a:spLocks noChangeArrowheads="1"/>
          </p:cNvSpPr>
          <p:nvPr/>
        </p:nvSpPr>
        <p:spPr bwMode="auto">
          <a:xfrm>
            <a:off x="1132885" y="2511498"/>
            <a:ext cx="5403644" cy="677885"/>
          </a:xfrm>
          <a:prstGeom prst="roundRect">
            <a:avLst>
              <a:gd name="adj" fmla="val 16667"/>
            </a:avLst>
          </a:prstGeom>
          <a:solidFill>
            <a:srgbClr val="8AC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79388"/>
            <a:r>
              <a:rPr lang="en-US" altLang="it-IT" sz="1600" b="1" dirty="0">
                <a:solidFill>
                  <a:schemeClr val="bg1"/>
                </a:solidFill>
                <a:latin typeface="+mj-lt"/>
              </a:rPr>
              <a:t> from human data based on internal concentration and</a:t>
            </a:r>
            <a:br>
              <a:rPr lang="en-US" altLang="it-IT" sz="1600" b="1" dirty="0">
                <a:solidFill>
                  <a:schemeClr val="bg1"/>
                </a:solidFill>
                <a:latin typeface="+mj-lt"/>
              </a:rPr>
            </a:br>
            <a:r>
              <a:rPr lang="en-US" altLang="it-IT" sz="1600" b="1" dirty="0">
                <a:solidFill>
                  <a:schemeClr val="bg1"/>
                </a:solidFill>
                <a:latin typeface="+mj-lt"/>
              </a:rPr>
              <a:t>   health effects relationship</a:t>
            </a:r>
            <a:endParaRPr lang="en-GB" altLang="it-IT" sz="16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2" name="Gruppo 15"/>
          <p:cNvGrpSpPr>
            <a:grpSpLocks/>
          </p:cNvGrpSpPr>
          <p:nvPr/>
        </p:nvGrpSpPr>
        <p:grpSpPr bwMode="auto">
          <a:xfrm>
            <a:off x="5501051" y="2955139"/>
            <a:ext cx="642938" cy="649817"/>
            <a:chOff x="7490219" y="3417313"/>
            <a:chExt cx="742480" cy="742480"/>
          </a:xfrm>
        </p:grpSpPr>
        <p:sp>
          <p:nvSpPr>
            <p:cNvPr id="13" name="Freccia giù 12"/>
            <p:cNvSpPr/>
            <p:nvPr/>
          </p:nvSpPr>
          <p:spPr>
            <a:xfrm>
              <a:off x="7490219" y="3417313"/>
              <a:ext cx="742480" cy="74248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DE" sz="1000" dirty="0"/>
            </a:p>
            <a:p>
              <a:r>
                <a:rPr lang="de-DE" sz="1000" dirty="0"/>
                <a:t>NO</a:t>
              </a:r>
            </a:p>
          </p:txBody>
        </p:sp>
        <p:sp>
          <p:nvSpPr>
            <p:cNvPr id="14" name="Freccia giù 4"/>
            <p:cNvSpPr/>
            <p:nvPr/>
          </p:nvSpPr>
          <p:spPr>
            <a:xfrm>
              <a:off x="7657157" y="3417313"/>
              <a:ext cx="408603" cy="5584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1466850" eaLnBrk="1" hangingPunct="1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endParaRPr lang="it-IT" sz="3300"/>
            </a:p>
          </p:txBody>
        </p:sp>
      </p:grpSp>
      <p:grpSp>
        <p:nvGrpSpPr>
          <p:cNvPr id="15" name="Gruppo 15"/>
          <p:cNvGrpSpPr>
            <a:grpSpLocks/>
          </p:cNvGrpSpPr>
          <p:nvPr/>
        </p:nvGrpSpPr>
        <p:grpSpPr bwMode="auto">
          <a:xfrm>
            <a:off x="6215060" y="4054014"/>
            <a:ext cx="642938" cy="649817"/>
            <a:chOff x="7490219" y="3417313"/>
            <a:chExt cx="742480" cy="742480"/>
          </a:xfrm>
        </p:grpSpPr>
        <p:sp>
          <p:nvSpPr>
            <p:cNvPr id="16" name="Freccia giù 15"/>
            <p:cNvSpPr/>
            <p:nvPr/>
          </p:nvSpPr>
          <p:spPr>
            <a:xfrm>
              <a:off x="7490219" y="3417313"/>
              <a:ext cx="742480" cy="74248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DE" sz="1000" dirty="0"/>
            </a:p>
            <a:p>
              <a:r>
                <a:rPr lang="de-DE" sz="1000" dirty="0"/>
                <a:t>NO</a:t>
              </a:r>
            </a:p>
          </p:txBody>
        </p:sp>
        <p:sp>
          <p:nvSpPr>
            <p:cNvPr id="17" name="Freccia giù 4"/>
            <p:cNvSpPr/>
            <p:nvPr/>
          </p:nvSpPr>
          <p:spPr>
            <a:xfrm>
              <a:off x="7657157" y="3417313"/>
              <a:ext cx="408603" cy="5584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1466850" eaLnBrk="1" hangingPunct="1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endParaRPr lang="it-IT" sz="3300"/>
            </a:p>
          </p:txBody>
        </p:sp>
      </p:grpSp>
      <p:sp>
        <p:nvSpPr>
          <p:cNvPr id="22" name="Tijdelijke aanduiding voor voettekst 7">
            <a:extLst>
              <a:ext uri="{FF2B5EF4-FFF2-40B4-BE49-F238E27FC236}">
                <a16:creationId xmlns:a16="http://schemas.microsoft.com/office/drawing/2014/main" xmlns="" id="{AA872A2B-D426-4B3F-9A6F-012CD69E3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49" y="6356351"/>
            <a:ext cx="4625463" cy="36512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HBM4EU Training School, Brno, June 17-21,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33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 txBox="1">
            <a:spLocks/>
          </p:cNvSpPr>
          <p:nvPr/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33DB0C-9BEB-4F98-9016-D6547ACC6BB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7" name="Textfeld 36"/>
          <p:cNvSpPr txBox="1"/>
          <p:nvPr/>
        </p:nvSpPr>
        <p:spPr>
          <a:xfrm>
            <a:off x="565844" y="133244"/>
            <a:ext cx="8578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3"/>
                </a:solidFill>
              </a:rPr>
              <a:t>General scheme for HBM-GV derivation based on a TDI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372534" y="6392333"/>
            <a:ext cx="744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3</a:t>
            </a:r>
            <a:r>
              <a:rPr lang="en-US" sz="1400" baseline="30000" dirty="0">
                <a:solidFill>
                  <a:prstClr val="white">
                    <a:lumMod val="65000"/>
                  </a:prstClr>
                </a:solidFill>
              </a:rPr>
              <a:t>rd </a:t>
            </a:r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HBM4EU Training School, Brno, June 17-21, 2019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1041620" y="1026268"/>
            <a:ext cx="7376130" cy="5668122"/>
            <a:chOff x="1041620" y="1026268"/>
            <a:chExt cx="7376130" cy="5668122"/>
          </a:xfrm>
        </p:grpSpPr>
        <p:sp>
          <p:nvSpPr>
            <p:cNvPr id="10" name="ZoneTexte 9"/>
            <p:cNvSpPr txBox="1"/>
            <p:nvPr/>
          </p:nvSpPr>
          <p:spPr>
            <a:xfrm>
              <a:off x="6126367" y="6432780"/>
              <a:ext cx="229138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 err="1"/>
                <a:t>Adaptad</a:t>
              </a:r>
              <a:r>
                <a:rPr lang="fr-FR" sz="1050" dirty="0"/>
                <a:t> from </a:t>
              </a:r>
              <a:r>
                <a:rPr lang="fr-FR" sz="1050" dirty="0" err="1"/>
                <a:t>Aylward</a:t>
              </a:r>
              <a:r>
                <a:rPr lang="fr-FR" sz="1050" dirty="0"/>
                <a:t> </a:t>
              </a:r>
              <a:r>
                <a:rPr lang="fr-FR" sz="1050" i="1" dirty="0"/>
                <a:t>et al. </a:t>
              </a:r>
              <a:r>
                <a:rPr lang="fr-FR" sz="1050" dirty="0"/>
                <a:t>2009</a:t>
              </a:r>
            </a:p>
          </p:txBody>
        </p:sp>
        <p:sp>
          <p:nvSpPr>
            <p:cNvPr id="2" name="Textfeld 1"/>
            <p:cNvSpPr txBox="1"/>
            <p:nvPr/>
          </p:nvSpPr>
          <p:spPr>
            <a:xfrm>
              <a:off x="1041620" y="1303267"/>
              <a:ext cx="15027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err="1"/>
                <a:t>External</a:t>
              </a:r>
              <a:r>
                <a:rPr lang="de-DE" b="1" dirty="0"/>
                <a:t> Dose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943756" y="1026268"/>
              <a:ext cx="15027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/>
                <a:t>Relevant Internal</a:t>
              </a:r>
            </a:p>
            <a:p>
              <a:r>
                <a:rPr lang="de-DE" b="1" dirty="0"/>
                <a:t>Dose</a:t>
              </a: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539351" y="1184642"/>
              <a:ext cx="15027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err="1"/>
                <a:t>Monitored</a:t>
              </a:r>
              <a:r>
                <a:rPr lang="de-DE" b="1" dirty="0"/>
                <a:t> Biomarker</a:t>
              </a:r>
            </a:p>
          </p:txBody>
        </p:sp>
        <p:cxnSp>
          <p:nvCxnSpPr>
            <p:cNvPr id="13" name="Gerader Verbinder 12"/>
            <p:cNvCxnSpPr/>
            <p:nvPr/>
          </p:nvCxnSpPr>
          <p:spPr>
            <a:xfrm>
              <a:off x="3371353" y="1372249"/>
              <a:ext cx="15903" cy="4956989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>
              <a:off x="5829631" y="1372249"/>
              <a:ext cx="16323" cy="4956989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Pfeil nach unten 18"/>
            <p:cNvSpPr/>
            <p:nvPr/>
          </p:nvSpPr>
          <p:spPr>
            <a:xfrm>
              <a:off x="1486129" y="2863241"/>
              <a:ext cx="613779" cy="655090"/>
            </a:xfrm>
            <a:prstGeom prst="downArrow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feld 20"/>
            <p:cNvSpPr txBox="1"/>
            <p:nvPr/>
          </p:nvSpPr>
          <p:spPr>
            <a:xfrm rot="16200000">
              <a:off x="1504700" y="2971232"/>
              <a:ext cx="500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2">
                      <a:lumMod val="90000"/>
                    </a:schemeClr>
                  </a:solidFill>
                </a:rPr>
                <a:t>AF</a:t>
              </a:r>
              <a:r>
                <a:rPr lang="de-DE" baseline="-25000" dirty="0">
                  <a:solidFill>
                    <a:schemeClr val="bg2">
                      <a:lumMod val="90000"/>
                    </a:schemeClr>
                  </a:solidFill>
                </a:rPr>
                <a:t>A</a:t>
              </a:r>
              <a:r>
                <a:rPr lang="de-DE" dirty="0">
                  <a:solidFill>
                    <a:schemeClr val="bg2">
                      <a:lumMod val="90000"/>
                    </a:schemeClr>
                  </a:solidFill>
                </a:rPr>
                <a:t> </a:t>
              </a:r>
            </a:p>
          </p:txBody>
        </p:sp>
        <p:sp>
          <p:nvSpPr>
            <p:cNvPr id="31" name="Rechteck 30"/>
            <p:cNvSpPr/>
            <p:nvPr/>
          </p:nvSpPr>
          <p:spPr>
            <a:xfrm>
              <a:off x="1216106" y="3691457"/>
              <a:ext cx="1192990" cy="809915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bg2">
                      <a:lumMod val="90000"/>
                    </a:schemeClr>
                  </a:solidFill>
                </a:rPr>
                <a:t>Human </a:t>
              </a:r>
              <a:r>
                <a:rPr lang="de-DE" dirty="0" err="1">
                  <a:solidFill>
                    <a:schemeClr val="bg2">
                      <a:lumMod val="90000"/>
                    </a:schemeClr>
                  </a:solidFill>
                </a:rPr>
                <a:t>Equivalent</a:t>
              </a:r>
              <a:r>
                <a:rPr lang="de-DE" dirty="0">
                  <a:solidFill>
                    <a:schemeClr val="bg2">
                      <a:lumMod val="90000"/>
                    </a:schemeClr>
                  </a:solidFill>
                </a:rPr>
                <a:t> POD</a:t>
              </a:r>
            </a:p>
          </p:txBody>
        </p:sp>
        <p:sp>
          <p:nvSpPr>
            <p:cNvPr id="32" name="Rechteck 31"/>
            <p:cNvSpPr/>
            <p:nvPr/>
          </p:nvSpPr>
          <p:spPr>
            <a:xfrm>
              <a:off x="1216106" y="1898743"/>
              <a:ext cx="1192990" cy="809915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>
                  <a:solidFill>
                    <a:schemeClr val="bg2">
                      <a:lumMod val="90000"/>
                    </a:schemeClr>
                  </a:solidFill>
                </a:rPr>
                <a:t>Animal</a:t>
              </a:r>
              <a:r>
                <a:rPr lang="de-DE" dirty="0">
                  <a:solidFill>
                    <a:schemeClr val="bg2">
                      <a:lumMod val="90000"/>
                    </a:schemeClr>
                  </a:solidFill>
                </a:rPr>
                <a:t> POD</a:t>
              </a:r>
            </a:p>
          </p:txBody>
        </p:sp>
        <p:sp>
          <p:nvSpPr>
            <p:cNvPr id="33" name="Rechteck 32"/>
            <p:cNvSpPr/>
            <p:nvPr/>
          </p:nvSpPr>
          <p:spPr>
            <a:xfrm>
              <a:off x="6968153" y="5426244"/>
              <a:ext cx="1192990" cy="80991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accent1"/>
                  </a:solidFill>
                </a:rPr>
                <a:t>HBM-GV</a:t>
              </a: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1486129" y="4675182"/>
              <a:ext cx="613779" cy="665416"/>
              <a:chOff x="6996259" y="4657153"/>
              <a:chExt cx="613779" cy="665416"/>
            </a:xfrm>
          </p:grpSpPr>
          <p:sp>
            <p:nvSpPr>
              <p:cNvPr id="30" name="Pfeil nach unten 29"/>
              <p:cNvSpPr/>
              <p:nvPr/>
            </p:nvSpPr>
            <p:spPr>
              <a:xfrm>
                <a:off x="6996259" y="4667479"/>
                <a:ext cx="613779" cy="655090"/>
              </a:xfrm>
              <a:prstGeom prst="downArrow">
                <a:avLst/>
              </a:prstGeom>
              <a:noFill/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 rot="16200000">
                <a:off x="6987924" y="4755145"/>
                <a:ext cx="5653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>
                    <a:solidFill>
                      <a:schemeClr val="bg2">
                        <a:lumMod val="90000"/>
                      </a:schemeClr>
                    </a:solidFill>
                  </a:rPr>
                  <a:t>AF</a:t>
                </a:r>
                <a:r>
                  <a:rPr lang="de-DE" baseline="-25000" dirty="0">
                    <a:solidFill>
                      <a:schemeClr val="bg2">
                        <a:lumMod val="90000"/>
                      </a:schemeClr>
                    </a:solidFill>
                  </a:rPr>
                  <a:t>H</a:t>
                </a:r>
                <a:r>
                  <a:rPr lang="de-DE" dirty="0">
                    <a:solidFill>
                      <a:schemeClr val="bg2">
                        <a:lumMod val="90000"/>
                      </a:schemeClr>
                    </a:solidFill>
                  </a:rPr>
                  <a:t> </a:t>
                </a:r>
              </a:p>
            </p:txBody>
          </p:sp>
        </p:grpSp>
        <p:sp>
          <p:nvSpPr>
            <p:cNvPr id="29" name="Pfeil nach rechts 28"/>
            <p:cNvSpPr/>
            <p:nvPr/>
          </p:nvSpPr>
          <p:spPr>
            <a:xfrm>
              <a:off x="2660926" y="4878422"/>
              <a:ext cx="4068456" cy="1790910"/>
            </a:xfrm>
            <a:prstGeom prst="rightArrow">
              <a:avLst>
                <a:gd name="adj1" fmla="val 50000"/>
                <a:gd name="adj2" fmla="val 4230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Estimate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metabolite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output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using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excretion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fraction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data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;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divide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by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average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daily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creatinine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excretion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or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urinary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volume</a:t>
              </a:r>
              <a:endParaRPr lang="de-DE" sz="1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1187427" y="5482318"/>
              <a:ext cx="1192990" cy="80991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accent1"/>
                  </a:solidFill>
                </a:rPr>
                <a:t>TRV: e.g. TDI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869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B0C-9BEB-4F98-9016-D6547ACC6BB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Segnaposto numero diapositiva 3"/>
          <p:cNvSpPr txBox="1">
            <a:spLocks/>
          </p:cNvSpPr>
          <p:nvPr/>
        </p:nvSpPr>
        <p:spPr>
          <a:xfrm>
            <a:off x="8177981" y="6381816"/>
            <a:ext cx="506976" cy="3635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33DB0C-9BEB-4F98-9016-D6547ACC6BB2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36" name="Gruppieren 35"/>
          <p:cNvGrpSpPr/>
          <p:nvPr/>
        </p:nvGrpSpPr>
        <p:grpSpPr>
          <a:xfrm>
            <a:off x="1041620" y="1026268"/>
            <a:ext cx="7302452" cy="5573159"/>
            <a:chOff x="1041620" y="938804"/>
            <a:chExt cx="7302452" cy="5573159"/>
          </a:xfrm>
        </p:grpSpPr>
        <p:sp>
          <p:nvSpPr>
            <p:cNvPr id="10" name="ZoneTexte 9"/>
            <p:cNvSpPr txBox="1"/>
            <p:nvPr/>
          </p:nvSpPr>
          <p:spPr>
            <a:xfrm>
              <a:off x="6052688" y="6250353"/>
              <a:ext cx="229138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err="1"/>
                <a:t>Adaptad</a:t>
              </a:r>
              <a:r>
                <a:rPr lang="fr-FR" sz="1100" dirty="0"/>
                <a:t> from </a:t>
              </a:r>
              <a:r>
                <a:rPr lang="fr-FR" sz="1100" dirty="0" err="1"/>
                <a:t>Aylward</a:t>
              </a:r>
              <a:r>
                <a:rPr lang="fr-FR" sz="1100" dirty="0"/>
                <a:t> </a:t>
              </a:r>
              <a:r>
                <a:rPr lang="fr-FR" sz="1100" i="1" dirty="0"/>
                <a:t>et al. </a:t>
              </a:r>
              <a:r>
                <a:rPr lang="fr-FR" sz="1100" dirty="0"/>
                <a:t>2009</a:t>
              </a:r>
            </a:p>
          </p:txBody>
        </p:sp>
        <p:sp>
          <p:nvSpPr>
            <p:cNvPr id="2" name="Textfeld 1"/>
            <p:cNvSpPr txBox="1"/>
            <p:nvPr/>
          </p:nvSpPr>
          <p:spPr>
            <a:xfrm>
              <a:off x="1041620" y="1215803"/>
              <a:ext cx="15027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err="1"/>
                <a:t>External</a:t>
              </a:r>
              <a:r>
                <a:rPr lang="de-DE" b="1" dirty="0"/>
                <a:t> Dose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943756" y="938804"/>
              <a:ext cx="15027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/>
                <a:t>Relevant Internal</a:t>
              </a:r>
            </a:p>
            <a:p>
              <a:r>
                <a:rPr lang="de-DE" b="1" dirty="0"/>
                <a:t>Dose</a:t>
              </a: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539351" y="1097178"/>
              <a:ext cx="15027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err="1"/>
                <a:t>Monitored</a:t>
              </a:r>
              <a:r>
                <a:rPr lang="de-DE" b="1" dirty="0"/>
                <a:t> Biomarker</a:t>
              </a:r>
            </a:p>
          </p:txBody>
        </p:sp>
        <p:cxnSp>
          <p:nvCxnSpPr>
            <p:cNvPr id="13" name="Gerader Verbinder 12"/>
            <p:cNvCxnSpPr/>
            <p:nvPr/>
          </p:nvCxnSpPr>
          <p:spPr>
            <a:xfrm>
              <a:off x="3371353" y="1284785"/>
              <a:ext cx="15903" cy="4956989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>
              <a:off x="5829631" y="1284785"/>
              <a:ext cx="16323" cy="4956989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Pfeil nach unten 18"/>
            <p:cNvSpPr/>
            <p:nvPr/>
          </p:nvSpPr>
          <p:spPr>
            <a:xfrm>
              <a:off x="1486129" y="2775777"/>
              <a:ext cx="613779" cy="655090"/>
            </a:xfrm>
            <a:prstGeom prst="downArrow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feld 20"/>
            <p:cNvSpPr txBox="1"/>
            <p:nvPr/>
          </p:nvSpPr>
          <p:spPr>
            <a:xfrm rot="16200000">
              <a:off x="1504700" y="2883768"/>
              <a:ext cx="500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accent3">
                      <a:lumMod val="50000"/>
                    </a:schemeClr>
                  </a:solidFill>
                </a:rPr>
                <a:t>AF</a:t>
              </a:r>
              <a:r>
                <a:rPr lang="de-DE" baseline="-25000" dirty="0">
                  <a:solidFill>
                    <a:schemeClr val="accent3">
                      <a:lumMod val="50000"/>
                    </a:schemeClr>
                  </a:solidFill>
                </a:rPr>
                <a:t>A</a:t>
              </a:r>
              <a:r>
                <a:rPr lang="de-DE" dirty="0"/>
                <a:t> </a:t>
              </a:r>
            </a:p>
          </p:txBody>
        </p:sp>
        <p:sp>
          <p:nvSpPr>
            <p:cNvPr id="30" name="Pfeil nach unten 29"/>
            <p:cNvSpPr/>
            <p:nvPr/>
          </p:nvSpPr>
          <p:spPr>
            <a:xfrm>
              <a:off x="6996259" y="4569690"/>
              <a:ext cx="613779" cy="655090"/>
            </a:xfrm>
            <a:prstGeom prst="downArrow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1216106" y="3603993"/>
              <a:ext cx="1192990" cy="80991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accent1"/>
                  </a:solidFill>
                </a:rPr>
                <a:t>Human </a:t>
              </a:r>
              <a:r>
                <a:rPr lang="de-DE" dirty="0" err="1">
                  <a:solidFill>
                    <a:schemeClr val="accent1"/>
                  </a:solidFill>
                </a:rPr>
                <a:t>Equivalent</a:t>
              </a:r>
              <a:r>
                <a:rPr lang="de-DE" dirty="0">
                  <a:solidFill>
                    <a:schemeClr val="accent1"/>
                  </a:solidFill>
                </a:rPr>
                <a:t> POD</a:t>
              </a:r>
            </a:p>
          </p:txBody>
        </p:sp>
        <p:sp>
          <p:nvSpPr>
            <p:cNvPr id="32" name="Rechteck 31"/>
            <p:cNvSpPr/>
            <p:nvPr/>
          </p:nvSpPr>
          <p:spPr>
            <a:xfrm>
              <a:off x="1157161" y="1585135"/>
              <a:ext cx="1636290" cy="103605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>
                  <a:solidFill>
                    <a:schemeClr val="accent1"/>
                  </a:solidFill>
                </a:rPr>
                <a:t>Animal</a:t>
              </a:r>
              <a:r>
                <a:rPr lang="de-DE" dirty="0">
                  <a:solidFill>
                    <a:schemeClr val="accent1"/>
                  </a:solidFill>
                </a:rPr>
                <a:t> POD (BMDL,</a:t>
              </a:r>
              <a:br>
                <a:rPr lang="de-DE" dirty="0">
                  <a:solidFill>
                    <a:schemeClr val="accent1"/>
                  </a:solidFill>
                </a:rPr>
              </a:br>
              <a:r>
                <a:rPr lang="de-DE" dirty="0">
                  <a:solidFill>
                    <a:schemeClr val="accent1"/>
                  </a:solidFill>
                </a:rPr>
                <a:t>NOAEL/LOAEL) </a:t>
              </a:r>
            </a:p>
          </p:txBody>
        </p:sp>
        <p:sp>
          <p:nvSpPr>
            <p:cNvPr id="33" name="Rechteck 32"/>
            <p:cNvSpPr/>
            <p:nvPr/>
          </p:nvSpPr>
          <p:spPr>
            <a:xfrm>
              <a:off x="6857999" y="5370708"/>
              <a:ext cx="1009075" cy="84922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accent1"/>
                  </a:solidFill>
                </a:rPr>
                <a:t>HBM-GV</a:t>
              </a:r>
            </a:p>
          </p:txBody>
        </p:sp>
        <p:sp>
          <p:nvSpPr>
            <p:cNvPr id="34" name="Rechteck 33"/>
            <p:cNvSpPr/>
            <p:nvPr/>
          </p:nvSpPr>
          <p:spPr>
            <a:xfrm>
              <a:off x="6674085" y="3318465"/>
              <a:ext cx="1669987" cy="110529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accent1"/>
                  </a:solidFill>
                </a:rPr>
                <a:t>Human internal </a:t>
              </a:r>
              <a:r>
                <a:rPr lang="de-DE" dirty="0" err="1">
                  <a:solidFill>
                    <a:schemeClr val="accent1"/>
                  </a:solidFill>
                </a:rPr>
                <a:t>biomarker</a:t>
              </a:r>
              <a:r>
                <a:rPr lang="de-DE" dirty="0">
                  <a:solidFill>
                    <a:schemeClr val="accent1"/>
                  </a:solidFill>
                </a:rPr>
                <a:t> </a:t>
              </a:r>
              <a:r>
                <a:rPr lang="de-DE" dirty="0" err="1">
                  <a:solidFill>
                    <a:schemeClr val="accent1"/>
                  </a:solidFill>
                </a:rPr>
                <a:t>conc</a:t>
              </a:r>
              <a:r>
                <a:rPr lang="de-DE" dirty="0">
                  <a:solidFill>
                    <a:schemeClr val="accent1"/>
                  </a:solidFill>
                </a:rPr>
                <a:t>.</a:t>
              </a:r>
            </a:p>
          </p:txBody>
        </p:sp>
        <p:sp>
          <p:nvSpPr>
            <p:cNvPr id="35" name="Textfeld 34"/>
            <p:cNvSpPr txBox="1"/>
            <p:nvPr/>
          </p:nvSpPr>
          <p:spPr>
            <a:xfrm rot="16200000">
              <a:off x="6987924" y="4667681"/>
              <a:ext cx="5653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accent3">
                      <a:lumMod val="50000"/>
                    </a:schemeClr>
                  </a:solidFill>
                </a:rPr>
                <a:t>AF</a:t>
              </a:r>
              <a:r>
                <a:rPr lang="de-DE" baseline="-25000" dirty="0">
                  <a:solidFill>
                    <a:schemeClr val="accent3">
                      <a:lumMod val="50000"/>
                    </a:schemeClr>
                  </a:solidFill>
                </a:rPr>
                <a:t>H</a:t>
              </a:r>
              <a:r>
                <a:rPr lang="de-DE" dirty="0"/>
                <a:t> </a:t>
              </a:r>
            </a:p>
          </p:txBody>
        </p:sp>
        <p:sp>
          <p:nvSpPr>
            <p:cNvPr id="29" name="Pfeil nach rechts 28"/>
            <p:cNvSpPr/>
            <p:nvPr/>
          </p:nvSpPr>
          <p:spPr>
            <a:xfrm>
              <a:off x="2593370" y="3084036"/>
              <a:ext cx="4068456" cy="1790910"/>
            </a:xfrm>
            <a:prstGeom prst="rightArrow">
              <a:avLst>
                <a:gd name="adj1" fmla="val 50000"/>
                <a:gd name="adj2" fmla="val 4230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Estimate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metabolite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output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using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excretion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fraction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data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;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divide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by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average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daily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creatinine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excretion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or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urinary</a:t>
              </a:r>
              <a:r>
                <a:rPr lang="de-DE" sz="15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1500" dirty="0" err="1">
                  <a:solidFill>
                    <a:schemeClr val="accent1">
                      <a:lumMod val="50000"/>
                    </a:schemeClr>
                  </a:solidFill>
                </a:rPr>
                <a:t>volume</a:t>
              </a:r>
              <a:endParaRPr lang="de-DE" sz="15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37" name="Textfeld 36"/>
          <p:cNvSpPr txBox="1"/>
          <p:nvPr/>
        </p:nvSpPr>
        <p:spPr>
          <a:xfrm>
            <a:off x="414068" y="133244"/>
            <a:ext cx="8729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3"/>
                </a:solidFill>
              </a:rPr>
              <a:t>General scheme for HBM-GV derivation based on a POD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486128" y="6329813"/>
            <a:ext cx="4225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3</a:t>
            </a:r>
            <a:r>
              <a:rPr lang="en-US" sz="1400" baseline="30000" dirty="0">
                <a:solidFill>
                  <a:prstClr val="white">
                    <a:lumMod val="65000"/>
                  </a:prstClr>
                </a:solidFill>
              </a:rPr>
              <a:t>rd </a:t>
            </a:r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HBM4EU Training School, Brno, June 17-21, 2019</a:t>
            </a:r>
          </a:p>
        </p:txBody>
      </p:sp>
    </p:spTree>
    <p:extLst>
      <p:ext uri="{BB962C8B-B14F-4D97-AF65-F5344CB8AC3E}">
        <p14:creationId xmlns:p14="http://schemas.microsoft.com/office/powerpoint/2010/main" val="2542730588"/>
      </p:ext>
    </p:extLst>
  </p:cSld>
  <p:clrMapOvr>
    <a:masterClrMapping/>
  </p:clrMapOvr>
</p:sld>
</file>

<file path=ppt/theme/theme1.xml><?xml version="1.0" encoding="utf-8"?>
<a:theme xmlns:a="http://schemas.openxmlformats.org/drawingml/2006/main" name="HBM4EU">
  <a:themeElements>
    <a:clrScheme name="HBM4E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3A5C1"/>
      </a:accent1>
      <a:accent2>
        <a:srgbClr val="9ED1DF"/>
      </a:accent2>
      <a:accent3>
        <a:srgbClr val="80BA27"/>
      </a:accent3>
      <a:accent4>
        <a:srgbClr val="C0D232"/>
      </a:accent4>
      <a:accent5>
        <a:srgbClr val="F3E100"/>
      </a:accent5>
      <a:accent6>
        <a:srgbClr val="EAB90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BM4EU" id="{88179822-8F97-4D3F-A3BF-EAE81626E94E}" vid="{541A4E5C-FFDF-44A1-90C7-6C065E55BD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HBM4EU</Template>
  <TotalTime>0</TotalTime>
  <Words>1110</Words>
  <Application>Microsoft Office PowerPoint</Application>
  <PresentationFormat>Bildschirmpräsentation (4:3)</PresentationFormat>
  <Paragraphs>189</Paragraphs>
  <Slides>14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Verdana</vt:lpstr>
      <vt:lpstr>Wingdings</vt:lpstr>
      <vt:lpstr>ヒラギノ角ゴ ProN W3</vt:lpstr>
      <vt:lpstr>HBM4EU</vt:lpstr>
      <vt:lpstr>HBM4EU project</vt:lpstr>
      <vt:lpstr>Overview</vt:lpstr>
      <vt:lpstr>Current situation – Where do we stand with HBM?</vt:lpstr>
      <vt:lpstr>PowerPoint-Präsentation</vt:lpstr>
      <vt:lpstr>PowerPoint-Präsentation</vt:lpstr>
      <vt:lpstr>Prerequisites</vt:lpstr>
      <vt:lpstr>Methodology for deriving HBM-GVs – 3 options</vt:lpstr>
      <vt:lpstr>PowerPoint-Präsentation</vt:lpstr>
      <vt:lpstr>PowerPoint-Präsentation</vt:lpstr>
      <vt:lpstr>Assessmentfactors (AFs)</vt:lpstr>
      <vt:lpstr>PowerPoint-Präsentation</vt:lpstr>
      <vt:lpstr>Level of confidence versus protectiveness</vt:lpstr>
      <vt:lpstr>PowerPoint-Präsentation</vt:lpstr>
      <vt:lpstr>Thanks to my colleagues within task 5.2: Rosa Lange (UBA), Eva Ougier &amp; Christophe Rousselle (ANSES)  Contact: petra.apel@uba.de</vt:lpstr>
    </vt:vector>
  </TitlesOfParts>
  <Company>UBA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Pack, Kim</dc:creator>
  <cp:lastModifiedBy>Apel, Petra</cp:lastModifiedBy>
  <cp:revision>333</cp:revision>
  <cp:lastPrinted>2018-05-11T20:04:58Z</cp:lastPrinted>
  <dcterms:created xsi:type="dcterms:W3CDTF">2017-01-03T15:15:36Z</dcterms:created>
  <dcterms:modified xsi:type="dcterms:W3CDTF">2019-06-18T17:12:00Z</dcterms:modified>
</cp:coreProperties>
</file>