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08" r:id="rId2"/>
    <p:sldId id="359" r:id="rId3"/>
    <p:sldId id="360" r:id="rId4"/>
    <p:sldId id="365" r:id="rId5"/>
    <p:sldId id="343" r:id="rId6"/>
    <p:sldId id="316" r:id="rId7"/>
    <p:sldId id="372" r:id="rId8"/>
    <p:sldId id="361" r:id="rId9"/>
    <p:sldId id="373" r:id="rId10"/>
    <p:sldId id="389" r:id="rId11"/>
    <p:sldId id="387" r:id="rId12"/>
    <p:sldId id="363" r:id="rId13"/>
    <p:sldId id="382" r:id="rId14"/>
    <p:sldId id="385" r:id="rId15"/>
    <p:sldId id="379" r:id="rId16"/>
    <p:sldId id="377" r:id="rId17"/>
    <p:sldId id="370" r:id="rId18"/>
    <p:sldId id="383" r:id="rId19"/>
    <p:sldId id="391" r:id="rId20"/>
    <p:sldId id="384" r:id="rId21"/>
    <p:sldId id="376" r:id="rId22"/>
    <p:sldId id="374" r:id="rId23"/>
    <p:sldId id="346" r:id="rId24"/>
    <p:sldId id="369" r:id="rId25"/>
    <p:sldId id="364" r:id="rId26"/>
    <p:sldId id="375" r:id="rId27"/>
    <p:sldId id="311" r:id="rId28"/>
    <p:sldId id="367" r:id="rId29"/>
    <p:sldId id="392" r:id="rId30"/>
    <p:sldId id="325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0">
          <p15:clr>
            <a:srgbClr val="A4A3A4"/>
          </p15:clr>
        </p15:guide>
        <p15:guide id="2" pos="3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75D"/>
    <a:srgbClr val="030CBD"/>
    <a:srgbClr val="FFFFFF"/>
    <a:srgbClr val="4C91AE"/>
    <a:srgbClr val="8AC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109" d="100"/>
          <a:sy n="109" d="100"/>
        </p:scale>
        <p:origin x="1710" y="102"/>
      </p:cViewPr>
      <p:guideLst>
        <p:guide orient="horz" pos="760"/>
        <p:guide pos="374"/>
      </p:guideLst>
    </p:cSldViewPr>
  </p:slideViewPr>
  <p:outlineViewPr>
    <p:cViewPr>
      <p:scale>
        <a:sx n="33" d="100"/>
        <a:sy n="33" d="100"/>
      </p:scale>
      <p:origin x="0" y="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A2B67-3650-4CF7-9382-07DF1710FE10}" type="datetimeFigureOut">
              <a:rPr lang="nl-NL" smtClean="0"/>
              <a:t>2019-06-18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A261C-52F7-4511-8A9F-8719E2134FB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43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365D-B2F7-4015-89FE-0FE7757AA0C1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1497-F2F4-4EF9-8E7A-34941354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1497-F2F4-4EF9-8E7A-349413549A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2872" y="-14752"/>
            <a:ext cx="9144000" cy="1117565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/>
          <a:srcRect r="11754"/>
          <a:stretch/>
        </p:blipFill>
        <p:spPr>
          <a:xfrm>
            <a:off x="-1" y="936522"/>
            <a:ext cx="9146873" cy="3335675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4345864" y="1102813"/>
            <a:ext cx="4495800" cy="2094118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4C91AE"/>
                </a:solidFill>
                <a:latin typeface="+mj-lt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45864" y="3475610"/>
            <a:ext cx="44958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/>
          <a:srcRect l="481" r="-481"/>
          <a:stretch/>
        </p:blipFill>
        <p:spPr>
          <a:xfrm>
            <a:off x="924674" y="912540"/>
            <a:ext cx="2817833" cy="2786766"/>
          </a:xfrm>
          <a:prstGeom prst="ellipse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88" y="3723368"/>
            <a:ext cx="2814319" cy="845696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178140" y="3631095"/>
            <a:ext cx="143177" cy="3226905"/>
            <a:chOff x="449988" y="3631095"/>
            <a:chExt cx="143177" cy="3226905"/>
          </a:xfrm>
        </p:grpSpPr>
        <p:sp>
          <p:nvSpPr>
            <p:cNvPr id="25" name="Rechteck 29"/>
            <p:cNvSpPr/>
            <p:nvPr/>
          </p:nvSpPr>
          <p:spPr>
            <a:xfrm>
              <a:off x="449988" y="3631095"/>
              <a:ext cx="143177" cy="947851"/>
            </a:xfrm>
            <a:custGeom>
              <a:avLst/>
              <a:gdLst>
                <a:gd name="connsiteX0" fmla="*/ 0 w 144000"/>
                <a:gd name="connsiteY0" fmla="*/ 0 h 933871"/>
                <a:gd name="connsiteX1" fmla="*/ 144000 w 144000"/>
                <a:gd name="connsiteY1" fmla="*/ 0 h 933871"/>
                <a:gd name="connsiteX2" fmla="*/ 144000 w 144000"/>
                <a:gd name="connsiteY2" fmla="*/ 933871 h 933871"/>
                <a:gd name="connsiteX3" fmla="*/ 0 w 144000"/>
                <a:gd name="connsiteY3" fmla="*/ 933871 h 933871"/>
                <a:gd name="connsiteX4" fmla="*/ 0 w 144000"/>
                <a:gd name="connsiteY4" fmla="*/ 0 h 933871"/>
                <a:gd name="connsiteX0" fmla="*/ 0 w 144000"/>
                <a:gd name="connsiteY0" fmla="*/ 58309 h 933871"/>
                <a:gd name="connsiteX1" fmla="*/ 144000 w 144000"/>
                <a:gd name="connsiteY1" fmla="*/ 0 h 933871"/>
                <a:gd name="connsiteX2" fmla="*/ 144000 w 144000"/>
                <a:gd name="connsiteY2" fmla="*/ 933871 h 933871"/>
                <a:gd name="connsiteX3" fmla="*/ 0 w 144000"/>
                <a:gd name="connsiteY3" fmla="*/ 933871 h 933871"/>
                <a:gd name="connsiteX4" fmla="*/ 0 w 144000"/>
                <a:gd name="connsiteY4" fmla="*/ 58309 h 93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" h="933871">
                  <a:moveTo>
                    <a:pt x="0" y="58309"/>
                  </a:moveTo>
                  <a:lnTo>
                    <a:pt x="144000" y="0"/>
                  </a:lnTo>
                  <a:lnTo>
                    <a:pt x="144000" y="933871"/>
                  </a:lnTo>
                  <a:lnTo>
                    <a:pt x="0" y="933871"/>
                  </a:lnTo>
                  <a:lnTo>
                    <a:pt x="0" y="583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49988" y="4578946"/>
              <a:ext cx="143177" cy="11564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49988" y="5735416"/>
              <a:ext cx="143177" cy="1122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47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712" y="6356351"/>
            <a:ext cx="20653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77317" y="0"/>
            <a:ext cx="144000" cy="6858000"/>
            <a:chOff x="449165" y="0"/>
            <a:chExt cx="144000" cy="6858000"/>
          </a:xfrm>
        </p:grpSpPr>
        <p:sp>
          <p:nvSpPr>
            <p:cNvPr id="10" name="Rechteck 9"/>
            <p:cNvSpPr/>
            <p:nvPr/>
          </p:nvSpPr>
          <p:spPr>
            <a:xfrm>
              <a:off x="449165" y="0"/>
              <a:ext cx="144000" cy="11257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9165" y="1118675"/>
              <a:ext cx="144000" cy="11511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49165" y="2266910"/>
              <a:ext cx="144000" cy="1149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49165" y="3416732"/>
              <a:ext cx="144000" cy="1148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988" y="4557932"/>
              <a:ext cx="143177" cy="1153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88" y="5706167"/>
              <a:ext cx="143177" cy="11518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Line 3"/>
          <p:cNvSpPr>
            <a:spLocks noChangeShapeType="1"/>
          </p:cNvSpPr>
          <p:nvPr userDrawn="1"/>
        </p:nvSpPr>
        <p:spPr bwMode="auto">
          <a:xfrm>
            <a:off x="593725" y="837618"/>
            <a:ext cx="8107769" cy="0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0713" y="351617"/>
            <a:ext cx="4402584" cy="404942"/>
          </a:xfrm>
        </p:spPr>
        <p:txBody>
          <a:bodyPr>
            <a:normAutofit/>
          </a:bodyPr>
          <a:lstStyle>
            <a:lvl1pPr>
              <a:defRPr sz="3400" i="1">
                <a:solidFill>
                  <a:srgbClr val="4C91AE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09937" y="351259"/>
            <a:ext cx="3391557" cy="405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600" i="1">
                <a:solidFill>
                  <a:srgbClr val="4C91AE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3725" y="1206500"/>
            <a:ext cx="4500197" cy="4524061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000" i="1" baseline="0">
                <a:solidFill>
                  <a:srgbClr val="4C91AE"/>
                </a:solidFill>
                <a:latin typeface="+mj-lt"/>
              </a:defRPr>
            </a:lvl1pPr>
            <a:lvl2pPr marL="0" indent="0">
              <a:buClr>
                <a:srgbClr val="4C91AE"/>
              </a:buClr>
              <a:buFontTx/>
              <a:buNone/>
              <a:defRPr i="1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>
              <a:buClr>
                <a:srgbClr val="8AC9A9"/>
              </a:buClr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Heading </a:t>
            </a:r>
          </a:p>
          <a:p>
            <a:pPr lvl="1"/>
            <a:r>
              <a:rPr lang="en-GB" noProof="0" dirty="0"/>
              <a:t>Subheading</a:t>
            </a:r>
          </a:p>
          <a:p>
            <a:pPr lvl="1"/>
            <a:r>
              <a:rPr lang="en-GB" noProof="0" dirty="0"/>
              <a:t>Subheading </a:t>
            </a:r>
          </a:p>
        </p:txBody>
      </p:sp>
    </p:spTree>
    <p:extLst>
      <p:ext uri="{BB962C8B-B14F-4D97-AF65-F5344CB8AC3E}">
        <p14:creationId xmlns:p14="http://schemas.microsoft.com/office/powerpoint/2010/main" val="302074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2872" y="-14752"/>
            <a:ext cx="9144000" cy="1117565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/>
          <a:srcRect r="11754"/>
          <a:stretch/>
        </p:blipFill>
        <p:spPr>
          <a:xfrm>
            <a:off x="-1" y="936522"/>
            <a:ext cx="9146873" cy="3335675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593726" y="1210893"/>
            <a:ext cx="4419092" cy="1058783"/>
          </a:xfrm>
        </p:spPr>
        <p:txBody>
          <a:bodyPr anchor="t" anchorCtr="0">
            <a:normAutofit/>
          </a:bodyPr>
          <a:lstStyle>
            <a:lvl1pPr algn="l">
              <a:defRPr sz="4800" baseline="0">
                <a:solidFill>
                  <a:srgbClr val="4C91AE"/>
                </a:solidFill>
                <a:latin typeface="+mj-lt"/>
              </a:defRPr>
            </a:lvl1pPr>
          </a:lstStyle>
          <a:p>
            <a:r>
              <a:rPr lang="en-GB" noProof="0" dirty="0"/>
              <a:t>Section title</a:t>
            </a:r>
          </a:p>
        </p:txBody>
      </p:sp>
      <p:sp>
        <p:nvSpPr>
          <p:cNvPr id="2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3725" y="2340773"/>
            <a:ext cx="4495800" cy="165576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Section subtitle or subsections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178140" y="3631095"/>
            <a:ext cx="143177" cy="3226905"/>
            <a:chOff x="449988" y="3631095"/>
            <a:chExt cx="143177" cy="3226905"/>
          </a:xfrm>
        </p:grpSpPr>
        <p:sp>
          <p:nvSpPr>
            <p:cNvPr id="25" name="Rechteck 29"/>
            <p:cNvSpPr/>
            <p:nvPr/>
          </p:nvSpPr>
          <p:spPr>
            <a:xfrm>
              <a:off x="449988" y="3631095"/>
              <a:ext cx="143177" cy="947851"/>
            </a:xfrm>
            <a:custGeom>
              <a:avLst/>
              <a:gdLst>
                <a:gd name="connsiteX0" fmla="*/ 0 w 144000"/>
                <a:gd name="connsiteY0" fmla="*/ 0 h 933871"/>
                <a:gd name="connsiteX1" fmla="*/ 144000 w 144000"/>
                <a:gd name="connsiteY1" fmla="*/ 0 h 933871"/>
                <a:gd name="connsiteX2" fmla="*/ 144000 w 144000"/>
                <a:gd name="connsiteY2" fmla="*/ 933871 h 933871"/>
                <a:gd name="connsiteX3" fmla="*/ 0 w 144000"/>
                <a:gd name="connsiteY3" fmla="*/ 933871 h 933871"/>
                <a:gd name="connsiteX4" fmla="*/ 0 w 144000"/>
                <a:gd name="connsiteY4" fmla="*/ 0 h 933871"/>
                <a:gd name="connsiteX0" fmla="*/ 0 w 144000"/>
                <a:gd name="connsiteY0" fmla="*/ 58309 h 933871"/>
                <a:gd name="connsiteX1" fmla="*/ 144000 w 144000"/>
                <a:gd name="connsiteY1" fmla="*/ 0 h 933871"/>
                <a:gd name="connsiteX2" fmla="*/ 144000 w 144000"/>
                <a:gd name="connsiteY2" fmla="*/ 933871 h 933871"/>
                <a:gd name="connsiteX3" fmla="*/ 0 w 144000"/>
                <a:gd name="connsiteY3" fmla="*/ 933871 h 933871"/>
                <a:gd name="connsiteX4" fmla="*/ 0 w 144000"/>
                <a:gd name="connsiteY4" fmla="*/ 58309 h 93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" h="933871">
                  <a:moveTo>
                    <a:pt x="0" y="58309"/>
                  </a:moveTo>
                  <a:lnTo>
                    <a:pt x="144000" y="0"/>
                  </a:lnTo>
                  <a:lnTo>
                    <a:pt x="144000" y="933871"/>
                  </a:lnTo>
                  <a:lnTo>
                    <a:pt x="0" y="933871"/>
                  </a:lnTo>
                  <a:lnTo>
                    <a:pt x="0" y="583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449988" y="4578946"/>
              <a:ext cx="143177" cy="11564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49988" y="5735416"/>
              <a:ext cx="143177" cy="1122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6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0713" y="1271717"/>
            <a:ext cx="8013221" cy="4497042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buClr>
                <a:srgbClr val="4C91AE"/>
              </a:buClr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>
              <a:buClr>
                <a:srgbClr val="8AC9A9"/>
              </a:buClr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Content </a:t>
            </a:r>
          </a:p>
          <a:p>
            <a:pPr lvl="1"/>
            <a:r>
              <a:rPr lang="en-GB" noProof="0" dirty="0"/>
              <a:t>bullet point</a:t>
            </a:r>
          </a:p>
          <a:p>
            <a:pPr lvl="2"/>
            <a:r>
              <a:rPr lang="en-GB" noProof="0" dirty="0"/>
              <a:t>bullet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712" y="6356351"/>
            <a:ext cx="206533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77317" y="0"/>
            <a:ext cx="144000" cy="6858000"/>
            <a:chOff x="449165" y="0"/>
            <a:chExt cx="144000" cy="6858000"/>
          </a:xfrm>
        </p:grpSpPr>
        <p:sp>
          <p:nvSpPr>
            <p:cNvPr id="10" name="Rechteck 9"/>
            <p:cNvSpPr/>
            <p:nvPr/>
          </p:nvSpPr>
          <p:spPr>
            <a:xfrm>
              <a:off x="449165" y="0"/>
              <a:ext cx="144000" cy="11257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9165" y="1118675"/>
              <a:ext cx="144000" cy="11511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49165" y="2266910"/>
              <a:ext cx="144000" cy="1149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49165" y="3416732"/>
              <a:ext cx="144000" cy="1148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988" y="4557932"/>
              <a:ext cx="143177" cy="1153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88" y="5706167"/>
              <a:ext cx="143177" cy="11518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Line 3"/>
          <p:cNvSpPr>
            <a:spLocks noChangeShapeType="1"/>
          </p:cNvSpPr>
          <p:nvPr userDrawn="1"/>
        </p:nvSpPr>
        <p:spPr bwMode="auto">
          <a:xfrm>
            <a:off x="593725" y="837618"/>
            <a:ext cx="8107769" cy="0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0713" y="351617"/>
            <a:ext cx="4402584" cy="404942"/>
          </a:xfrm>
        </p:spPr>
        <p:txBody>
          <a:bodyPr>
            <a:normAutofit/>
          </a:bodyPr>
          <a:lstStyle>
            <a:lvl1pPr>
              <a:defRPr sz="3400" i="1">
                <a:solidFill>
                  <a:srgbClr val="4C91AE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09937" y="351259"/>
            <a:ext cx="3391557" cy="405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600" i="1">
                <a:solidFill>
                  <a:srgbClr val="4C91AE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6167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425" y="1249363"/>
            <a:ext cx="8065015" cy="67371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buClr>
                <a:srgbClr val="4C91AE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8AC9A9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77317" y="0"/>
            <a:ext cx="144000" cy="6858000"/>
            <a:chOff x="449165" y="0"/>
            <a:chExt cx="144000" cy="6858000"/>
          </a:xfrm>
        </p:grpSpPr>
        <p:sp>
          <p:nvSpPr>
            <p:cNvPr id="10" name="Rechteck 9"/>
            <p:cNvSpPr/>
            <p:nvPr/>
          </p:nvSpPr>
          <p:spPr>
            <a:xfrm>
              <a:off x="449165" y="0"/>
              <a:ext cx="144000" cy="11257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9165" y="1118675"/>
              <a:ext cx="144000" cy="11511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49165" y="2266910"/>
              <a:ext cx="144000" cy="1149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49165" y="3416732"/>
              <a:ext cx="144000" cy="1148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988" y="4557932"/>
              <a:ext cx="143177" cy="1153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88" y="5706167"/>
              <a:ext cx="143177" cy="11518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egnaposto immagine 15"/>
          <p:cNvSpPr>
            <a:spLocks noGrp="1"/>
          </p:cNvSpPr>
          <p:nvPr>
            <p:ph type="pic" sz="quarter" idx="13" hasCustomPrompt="1"/>
          </p:nvPr>
        </p:nvSpPr>
        <p:spPr>
          <a:xfrm>
            <a:off x="592137" y="2297113"/>
            <a:ext cx="8055309" cy="336391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Image</a:t>
            </a:r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5309937" y="351259"/>
            <a:ext cx="3391557" cy="405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600" i="1">
                <a:solidFill>
                  <a:srgbClr val="4C91AE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0713" y="351617"/>
            <a:ext cx="4402584" cy="404942"/>
          </a:xfrm>
        </p:spPr>
        <p:txBody>
          <a:bodyPr>
            <a:normAutofit/>
          </a:bodyPr>
          <a:lstStyle>
            <a:lvl1pPr>
              <a:defRPr sz="3400" i="1">
                <a:solidFill>
                  <a:srgbClr val="4C91AE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1" name="Line 3"/>
          <p:cNvSpPr>
            <a:spLocks noChangeShapeType="1"/>
          </p:cNvSpPr>
          <p:nvPr userDrawn="1"/>
        </p:nvSpPr>
        <p:spPr bwMode="auto">
          <a:xfrm>
            <a:off x="593725" y="837618"/>
            <a:ext cx="8107769" cy="0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latin typeface="Calibri"/>
              <a:ea typeface="ヒラギノ角ゴ ProN W3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95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425" y="1249363"/>
            <a:ext cx="8065015" cy="67371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buClr>
                <a:srgbClr val="4C91AE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8AC9A9"/>
              </a:buClr>
              <a:defRPr baseline="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77317" y="0"/>
            <a:ext cx="144000" cy="6858000"/>
            <a:chOff x="449165" y="0"/>
            <a:chExt cx="144000" cy="6858000"/>
          </a:xfrm>
        </p:grpSpPr>
        <p:sp>
          <p:nvSpPr>
            <p:cNvPr id="10" name="Rechteck 9"/>
            <p:cNvSpPr/>
            <p:nvPr/>
          </p:nvSpPr>
          <p:spPr>
            <a:xfrm>
              <a:off x="449165" y="0"/>
              <a:ext cx="144000" cy="11257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9165" y="1118675"/>
              <a:ext cx="144000" cy="11511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49165" y="2266910"/>
              <a:ext cx="144000" cy="1149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49165" y="3416732"/>
              <a:ext cx="144000" cy="1148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988" y="4557932"/>
              <a:ext cx="143177" cy="1153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88" y="5706167"/>
              <a:ext cx="143177" cy="11518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egnaposto tes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5309937" y="351259"/>
            <a:ext cx="3391557" cy="405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600" i="1">
                <a:solidFill>
                  <a:srgbClr val="4C91AE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20713" y="351617"/>
            <a:ext cx="4402584" cy="404942"/>
          </a:xfrm>
        </p:spPr>
        <p:txBody>
          <a:bodyPr>
            <a:normAutofit/>
          </a:bodyPr>
          <a:lstStyle>
            <a:lvl1pPr>
              <a:defRPr sz="3400" i="1">
                <a:solidFill>
                  <a:srgbClr val="4C91AE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8" name="Segnaposto SmartArt 7"/>
          <p:cNvSpPr>
            <a:spLocks noGrp="1"/>
          </p:cNvSpPr>
          <p:nvPr>
            <p:ph type="dgm" sz="quarter" idx="15" hasCustomPrompt="1"/>
          </p:nvPr>
        </p:nvSpPr>
        <p:spPr>
          <a:xfrm>
            <a:off x="593725" y="2216150"/>
            <a:ext cx="8067675" cy="3525838"/>
          </a:xfrm>
        </p:spPr>
        <p:txBody>
          <a:bodyPr/>
          <a:lstStyle>
            <a:lvl1pPr marL="0" indent="0" algn="ctr">
              <a:buNone/>
              <a:defRPr>
                <a:solidFill>
                  <a:srgbClr val="A6A6A6"/>
                </a:solidFill>
                <a:latin typeface="+mj-lt"/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smart</a:t>
            </a:r>
            <a:r>
              <a:rPr lang="it-IT" dirty="0"/>
              <a:t> art</a:t>
            </a:r>
          </a:p>
        </p:txBody>
      </p:sp>
      <p:sp>
        <p:nvSpPr>
          <p:cNvPr id="21" name="Line 3"/>
          <p:cNvSpPr>
            <a:spLocks noChangeShapeType="1"/>
          </p:cNvSpPr>
          <p:nvPr userDrawn="1"/>
        </p:nvSpPr>
        <p:spPr bwMode="auto">
          <a:xfrm>
            <a:off x="593725" y="837618"/>
            <a:ext cx="8107769" cy="0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latin typeface="Calibri"/>
              <a:ea typeface="ヒラギノ角ゴ ProN W3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6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77317" y="0"/>
            <a:ext cx="144000" cy="6858000"/>
            <a:chOff x="449165" y="0"/>
            <a:chExt cx="144000" cy="6858000"/>
          </a:xfrm>
        </p:grpSpPr>
        <p:sp>
          <p:nvSpPr>
            <p:cNvPr id="11" name="Rechteck 10"/>
            <p:cNvSpPr/>
            <p:nvPr/>
          </p:nvSpPr>
          <p:spPr>
            <a:xfrm>
              <a:off x="449165" y="0"/>
              <a:ext cx="144000" cy="11257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49165" y="1118675"/>
              <a:ext cx="144000" cy="11511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49165" y="2266910"/>
              <a:ext cx="144000" cy="1149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165" y="3416732"/>
              <a:ext cx="144000" cy="1148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88" y="4557932"/>
              <a:ext cx="143177" cy="1153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49988" y="5706167"/>
              <a:ext cx="143177" cy="11518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356351"/>
            <a:ext cx="2120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024" y="1271716"/>
            <a:ext cx="3877816" cy="4848301"/>
          </a:xfrm>
        </p:spPr>
        <p:txBody>
          <a:bodyPr/>
          <a:lstStyle>
            <a:lvl1pPr marL="0" indent="0">
              <a:buNone/>
              <a:defRPr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buClr>
                <a:srgbClr val="4C91AE"/>
              </a:buClr>
              <a:defRPr b="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>
              <a:buClr>
                <a:srgbClr val="8AC9A9"/>
              </a:buClr>
              <a:defRPr b="0"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Content</a:t>
            </a:r>
          </a:p>
          <a:p>
            <a:pPr lvl="1"/>
            <a:r>
              <a:rPr lang="en-GB" noProof="0" dirty="0"/>
              <a:t>bullet point</a:t>
            </a:r>
          </a:p>
          <a:p>
            <a:pPr lvl="2"/>
            <a:r>
              <a:rPr lang="en-GB" noProof="0" dirty="0"/>
              <a:t>bullet point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2050" y="1271716"/>
            <a:ext cx="3985932" cy="4834791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buClr>
                <a:srgbClr val="4C91AE"/>
              </a:buClr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>
              <a:buClr>
                <a:srgbClr val="8AC9A9"/>
              </a:buClr>
              <a:defRPr baseline="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Content</a:t>
            </a:r>
          </a:p>
          <a:p>
            <a:pPr lvl="1"/>
            <a:r>
              <a:rPr lang="en-GB" noProof="0" dirty="0"/>
              <a:t>bullet point</a:t>
            </a:r>
          </a:p>
          <a:p>
            <a:pPr lvl="2"/>
            <a:r>
              <a:rPr lang="en-GB" noProof="0" dirty="0"/>
              <a:t>bullet point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581025" y="351617"/>
            <a:ext cx="4442272" cy="404942"/>
          </a:xfrm>
        </p:spPr>
        <p:txBody>
          <a:bodyPr>
            <a:normAutofit/>
          </a:bodyPr>
          <a:lstStyle>
            <a:lvl1pPr>
              <a:defRPr sz="3400" i="1">
                <a:solidFill>
                  <a:srgbClr val="4C91AE"/>
                </a:solidFill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6" name="Segnaposto tes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5309937" y="351259"/>
            <a:ext cx="3391557" cy="405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600" i="1">
                <a:solidFill>
                  <a:srgbClr val="4C91AE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Heading</a:t>
            </a:r>
          </a:p>
        </p:txBody>
      </p:sp>
      <p:sp>
        <p:nvSpPr>
          <p:cNvPr id="27" name="Line 3"/>
          <p:cNvSpPr>
            <a:spLocks noChangeShapeType="1"/>
          </p:cNvSpPr>
          <p:nvPr userDrawn="1"/>
        </p:nvSpPr>
        <p:spPr bwMode="auto">
          <a:xfrm>
            <a:off x="593725" y="837618"/>
            <a:ext cx="8107769" cy="0"/>
          </a:xfrm>
          <a:prstGeom prst="line">
            <a:avLst/>
          </a:prstGeom>
          <a:noFill/>
          <a:ln w="25400" cap="sq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>
              <a:latin typeface="Calibri"/>
              <a:ea typeface="ヒラギノ角ゴ ProN W3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86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5740435"/>
            <a:ext cx="9144000" cy="1117565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6083"/>
          <a:stretch/>
        </p:blipFill>
        <p:spPr>
          <a:xfrm>
            <a:off x="0" y="2721979"/>
            <a:ext cx="9144000" cy="311395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58215" y="794349"/>
            <a:ext cx="4028848" cy="2852737"/>
          </a:xfrm>
        </p:spPr>
        <p:txBody>
          <a:bodyPr anchor="t" anchorCtr="0">
            <a:normAutofit/>
          </a:bodyPr>
          <a:lstStyle>
            <a:lvl1pPr>
              <a:defRPr sz="3600" baseline="0">
                <a:solidFill>
                  <a:srgbClr val="A6A6A6"/>
                </a:solidFill>
                <a:latin typeface="+mj-lt"/>
              </a:defRPr>
            </a:lvl1pPr>
          </a:lstStyle>
          <a:p>
            <a:r>
              <a:rPr lang="en-GB" noProof="0" dirty="0"/>
              <a:t>Contacts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858215" y="3814311"/>
            <a:ext cx="4028848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A6A6A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77317" y="0"/>
            <a:ext cx="144000" cy="3010894"/>
            <a:chOff x="449165" y="0"/>
            <a:chExt cx="144000" cy="3010894"/>
          </a:xfrm>
        </p:grpSpPr>
        <p:sp>
          <p:nvSpPr>
            <p:cNvPr id="13" name="Rechteck 12"/>
            <p:cNvSpPr/>
            <p:nvPr/>
          </p:nvSpPr>
          <p:spPr>
            <a:xfrm>
              <a:off x="449165" y="0"/>
              <a:ext cx="144000" cy="1117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165" y="1117472"/>
              <a:ext cx="144000" cy="11440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27"/>
            <p:cNvSpPr/>
            <p:nvPr/>
          </p:nvSpPr>
          <p:spPr>
            <a:xfrm>
              <a:off x="449165" y="2261546"/>
              <a:ext cx="144000" cy="749348"/>
            </a:xfrm>
            <a:custGeom>
              <a:avLst/>
              <a:gdLst>
                <a:gd name="connsiteX0" fmla="*/ 0 w 144000"/>
                <a:gd name="connsiteY0" fmla="*/ 0 h 743600"/>
                <a:gd name="connsiteX1" fmla="*/ 144000 w 144000"/>
                <a:gd name="connsiteY1" fmla="*/ 0 h 743600"/>
                <a:gd name="connsiteX2" fmla="*/ 144000 w 144000"/>
                <a:gd name="connsiteY2" fmla="*/ 743600 h 743600"/>
                <a:gd name="connsiteX3" fmla="*/ 0 w 144000"/>
                <a:gd name="connsiteY3" fmla="*/ 743600 h 743600"/>
                <a:gd name="connsiteX4" fmla="*/ 0 w 144000"/>
                <a:gd name="connsiteY4" fmla="*/ 0 h 743600"/>
                <a:gd name="connsiteX0" fmla="*/ 0 w 144000"/>
                <a:gd name="connsiteY0" fmla="*/ 0 h 743600"/>
                <a:gd name="connsiteX1" fmla="*/ 144000 w 144000"/>
                <a:gd name="connsiteY1" fmla="*/ 0 h 743600"/>
                <a:gd name="connsiteX2" fmla="*/ 144000 w 144000"/>
                <a:gd name="connsiteY2" fmla="*/ 743600 h 743600"/>
                <a:gd name="connsiteX3" fmla="*/ 0 w 144000"/>
                <a:gd name="connsiteY3" fmla="*/ 648184 h 743600"/>
                <a:gd name="connsiteX4" fmla="*/ 0 w 144000"/>
                <a:gd name="connsiteY4" fmla="*/ 0 h 7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" h="743600">
                  <a:moveTo>
                    <a:pt x="0" y="0"/>
                  </a:moveTo>
                  <a:lnTo>
                    <a:pt x="144000" y="0"/>
                  </a:lnTo>
                  <a:lnTo>
                    <a:pt x="144000" y="743600"/>
                  </a:lnTo>
                  <a:lnTo>
                    <a:pt x="0" y="64818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81025" y="794349"/>
            <a:ext cx="3724275" cy="2084173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6A6A6"/>
                </a:solidFill>
                <a:latin typeface="+mj-lt"/>
              </a:defRPr>
            </a:lvl1pPr>
          </a:lstStyle>
          <a:p>
            <a:r>
              <a:rPr lang="de-DE" dirty="0"/>
              <a:t>Logos</a:t>
            </a:r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177317" y="5698115"/>
            <a:ext cx="4079883" cy="1023360"/>
            <a:chOff x="364634" y="5025743"/>
            <a:chExt cx="4079883" cy="1023360"/>
          </a:xfrm>
        </p:grpSpPr>
        <p:pic>
          <p:nvPicPr>
            <p:cNvPr id="18" name="Picture 2" descr="https://europa.eu/european-union/sites/europaeu/files/docs/body/flag_yellow_hig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34" y="5025743"/>
              <a:ext cx="1534392" cy="102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1899026" y="5068063"/>
              <a:ext cx="2545491" cy="93871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l"/>
              <a:r>
                <a:rPr lang="en-GB" sz="1100" kern="120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project has received funding from the European Union’s Horizon 2020 research and innovation programme</a:t>
              </a:r>
              <a:r>
                <a:rPr lang="en-GB" sz="1100" i="1" kern="120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100" kern="120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under grant agreement No 733032.</a:t>
              </a:r>
              <a:endPara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4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025" y="1247775"/>
            <a:ext cx="7886700" cy="1026401"/>
          </a:xfrm>
        </p:spPr>
        <p:txBody>
          <a:bodyPr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 dirty="0"/>
              <a:t>Add content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77317" y="0"/>
            <a:ext cx="144000" cy="6858000"/>
            <a:chOff x="449165" y="0"/>
            <a:chExt cx="144000" cy="6858000"/>
          </a:xfrm>
        </p:grpSpPr>
        <p:sp>
          <p:nvSpPr>
            <p:cNvPr id="9" name="Rechteck 8"/>
            <p:cNvSpPr/>
            <p:nvPr/>
          </p:nvSpPr>
          <p:spPr>
            <a:xfrm>
              <a:off x="449165" y="0"/>
              <a:ext cx="144000" cy="11257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49165" y="1118675"/>
              <a:ext cx="144000" cy="11511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9165" y="2266910"/>
              <a:ext cx="144000" cy="11498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49165" y="3416732"/>
              <a:ext cx="144000" cy="11482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49988" y="4557932"/>
              <a:ext cx="143177" cy="11539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988" y="5706167"/>
              <a:ext cx="143177" cy="11518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368" y="6289777"/>
            <a:ext cx="514350" cy="50739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7981" y="6381816"/>
            <a:ext cx="506976" cy="36353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33DB0C-9BEB-4F98-9016-D6547ACC6B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1st HBM4EU Training School, Ljubljana, June 18-22,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62" r:id="rId4"/>
    <p:sldLayoutId id="2147483672" r:id="rId5"/>
    <p:sldLayoutId id="2147483673" r:id="rId6"/>
    <p:sldLayoutId id="2147483664" r:id="rId7"/>
    <p:sldLayoutId id="2147483663" r:id="rId8"/>
    <p:sldLayoutId id="214748366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de/en/topics/health/commissions-working-groups/human-biomonitoring-commission-hbm-commissio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de/en/topics/health/commissions-working-groups/human-biomonitoring-commission-hbm-commissio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umweltbundesamt.de/en/topics/health/commissions-working-groups/human-biomonitoring-commission-hbm-commiss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umweltbundesamt.de/en/topics/health/commissions-working-groups/human-biomonitoring-commission-hbm-commission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umweltbundesamt.de/en/topics/health/commissions-working-groups/human-biomonitoring-commission-hbm-commissio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hyperlink" Target="UBA%20-%20HBM%20Commision" TargetMode="Externa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umweltbundesamt.de/en/topics/health/commissions-working-groups/human-biomonitoring-commission-hbm-commissi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weltbundesamt.de/en/topics/health/commissions-working-groups/human-biomonitoring-commission-hbm-commission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needs for use of HBM in risk assessment 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Jos BESSEMS</a:t>
            </a:r>
          </a:p>
          <a:p>
            <a:pPr>
              <a:lnSpc>
                <a:spcPct val="120000"/>
              </a:lnSpc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HBM4EU Training School 2019</a:t>
            </a:r>
          </a:p>
          <a:p>
            <a:pPr>
              <a:lnSpc>
                <a:spcPct val="120000"/>
              </a:lnSpc>
            </a:pPr>
            <a:r>
              <a:rPr lang="en-GB" dirty="0"/>
              <a:t>Course A13 – June 19, 2019</a:t>
            </a:r>
          </a:p>
        </p:txBody>
      </p:sp>
    </p:spTree>
    <p:extLst>
      <p:ext uri="{BB962C8B-B14F-4D97-AF65-F5344CB8AC3E}">
        <p14:creationId xmlns:p14="http://schemas.microsoft.com/office/powerpoint/2010/main" val="16751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F32DA-6F9C-461A-8E0E-42D81F04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AF55C9C4-C917-4AB6-8449-E57098DDE413}"/>
              </a:ext>
            </a:extLst>
          </p:cNvPr>
          <p:cNvSpPr/>
          <p:nvPr/>
        </p:nvSpPr>
        <p:spPr>
          <a:xfrm>
            <a:off x="4872966" y="1170150"/>
            <a:ext cx="1224274" cy="13814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GB" sz="1600" b="1" dirty="0"/>
              <a:t>Black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019CF-7C7D-4380-A635-5627B00F468C}"/>
              </a:ext>
            </a:extLst>
          </p:cNvPr>
          <p:cNvSpPr txBox="1"/>
          <p:nvPr/>
        </p:nvSpPr>
        <p:spPr>
          <a:xfrm>
            <a:off x="438540" y="154975"/>
            <a:ext cx="87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Needed: Exposure variables  </a:t>
            </a:r>
            <a:r>
              <a:rPr lang="en-GB" sz="3200" b="1" dirty="0">
                <a:solidFill>
                  <a:srgbClr val="0070C0"/>
                </a:solidFill>
                <a:sym typeface="Wingdings" panose="05000000000000000000" pitchFamily="2" charset="2"/>
              </a:rPr>
              <a:t>  Contextualisation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31FB76-AD83-4025-B3AD-F90081D1BAF1}"/>
              </a:ext>
            </a:extLst>
          </p:cNvPr>
          <p:cNvGrpSpPr/>
          <p:nvPr/>
        </p:nvGrpSpPr>
        <p:grpSpPr>
          <a:xfrm>
            <a:off x="654898" y="871925"/>
            <a:ext cx="3272093" cy="2520000"/>
            <a:chOff x="785786" y="4000504"/>
            <a:chExt cx="2570354" cy="1800000"/>
          </a:xfrm>
        </p:grpSpPr>
        <p:cxnSp>
          <p:nvCxnSpPr>
            <p:cNvPr id="9" name="Elbow Connector 124">
              <a:extLst>
                <a:ext uri="{FF2B5EF4-FFF2-40B4-BE49-F238E27FC236}">
                  <a16:creationId xmlns:a16="http://schemas.microsoft.com/office/drawing/2014/main" id="{93733122-5B62-4C92-A34C-1C12432C1D45}"/>
                </a:ext>
              </a:extLst>
            </p:cNvPr>
            <p:cNvCxnSpPr/>
            <p:nvPr/>
          </p:nvCxnSpPr>
          <p:spPr>
            <a:xfrm flipV="1">
              <a:off x="2872473" y="4963863"/>
              <a:ext cx="313630" cy="45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Rounded Rectangle 125">
              <a:extLst>
                <a:ext uri="{FF2B5EF4-FFF2-40B4-BE49-F238E27FC236}">
                  <a16:creationId xmlns:a16="http://schemas.microsoft.com/office/drawing/2014/main" id="{E01B17AB-2AB1-4641-B0E6-AE940D3A5BC1}"/>
                </a:ext>
              </a:extLst>
            </p:cNvPr>
            <p:cNvSpPr/>
            <p:nvPr/>
          </p:nvSpPr>
          <p:spPr>
            <a:xfrm>
              <a:off x="785786" y="4000504"/>
              <a:ext cx="252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400" b="1"/>
                <a:t>Exposure variables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EA8FDA-DE5A-4257-A51F-FD5E3708B327}"/>
                </a:ext>
              </a:extLst>
            </p:cNvPr>
            <p:cNvSpPr txBox="1"/>
            <p:nvPr/>
          </p:nvSpPr>
          <p:spPr>
            <a:xfrm rot="20243587">
              <a:off x="814791" y="4599643"/>
              <a:ext cx="989999" cy="4176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Time-activity</a:t>
              </a:r>
            </a:p>
            <a:p>
              <a:pPr algn="ctr"/>
              <a:r>
                <a:rPr lang="en-GB" sz="1600"/>
                <a:t>patterns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5FFA9D-AED0-442E-B9AE-E1331BA5F85A}"/>
                </a:ext>
              </a:extLst>
            </p:cNvPr>
            <p:cNvSpPr txBox="1"/>
            <p:nvPr/>
          </p:nvSpPr>
          <p:spPr>
            <a:xfrm rot="1800000">
              <a:off x="2280564" y="4598570"/>
              <a:ext cx="1075576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Concentration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B07D2-F22D-48FD-A1FD-BC0599DFB850}"/>
                </a:ext>
              </a:extLst>
            </p:cNvPr>
            <p:cNvSpPr txBox="1"/>
            <p:nvPr/>
          </p:nvSpPr>
          <p:spPr>
            <a:xfrm rot="1506441">
              <a:off x="854854" y="5321283"/>
              <a:ext cx="718209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C0B7ED-D1EF-4ECF-B8EE-305295AF3157}"/>
                </a:ext>
              </a:extLst>
            </p:cNvPr>
            <p:cNvSpPr txBox="1"/>
            <p:nvPr/>
          </p:nvSpPr>
          <p:spPr>
            <a:xfrm rot="625540">
              <a:off x="1510785" y="5346573"/>
              <a:ext cx="1010701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Susceptibility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BABE0-FBDB-413B-9E50-52F9250C3CB2}"/>
                </a:ext>
              </a:extLst>
            </p:cNvPr>
            <p:cNvSpPr txBox="1"/>
            <p:nvPr/>
          </p:nvSpPr>
          <p:spPr>
            <a:xfrm rot="19443300">
              <a:off x="2468096" y="5197237"/>
              <a:ext cx="680684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Lifestyle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0C762F-ED37-4CB2-9746-A375DC0D0F4D}"/>
                </a:ext>
              </a:extLst>
            </p:cNvPr>
            <p:cNvSpPr txBox="1"/>
            <p:nvPr/>
          </p:nvSpPr>
          <p:spPr>
            <a:xfrm rot="20583189">
              <a:off x="1221760" y="4966360"/>
              <a:ext cx="981637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Confounders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3DD365-603B-4424-813F-F5DDEF20A3B8}"/>
                </a:ext>
              </a:extLst>
            </p:cNvPr>
            <p:cNvSpPr txBox="1"/>
            <p:nvPr/>
          </p:nvSpPr>
          <p:spPr>
            <a:xfrm rot="21347948">
              <a:off x="1837730" y="4574770"/>
              <a:ext cx="554309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ADME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BA3CEE-3D75-4002-A37F-CB3E796C3C09}"/>
                </a:ext>
              </a:extLst>
            </p:cNvPr>
            <p:cNvSpPr txBox="1"/>
            <p:nvPr/>
          </p:nvSpPr>
          <p:spPr>
            <a:xfrm rot="1812013">
              <a:off x="2252948" y="4895298"/>
              <a:ext cx="603261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/>
                <a:t>Timing</a:t>
              </a:r>
            </a:p>
          </p:txBody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F17F1080-6B2C-4CAC-B578-23F27DF9FEB0}"/>
              </a:ext>
            </a:extLst>
          </p:cNvPr>
          <p:cNvSpPr/>
          <p:nvPr/>
        </p:nvSpPr>
        <p:spPr>
          <a:xfrm>
            <a:off x="5616551" y="2835899"/>
            <a:ext cx="3207992" cy="294106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ts val="2500"/>
              </a:lnSpc>
            </a:pPr>
            <a:r>
              <a:rPr lang="en-GB" b="1" dirty="0"/>
              <a:t>Internal Exposure</a:t>
            </a:r>
          </a:p>
          <a:p>
            <a:pPr algn="ctr">
              <a:lnSpc>
                <a:spcPts val="2500"/>
              </a:lnSpc>
            </a:pPr>
            <a:r>
              <a:rPr lang="en-GB" b="1" dirty="0"/>
              <a:t>?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D271FE3-87B2-49CA-AB7B-29DF9C631BD2}"/>
              </a:ext>
            </a:extLst>
          </p:cNvPr>
          <p:cNvSpPr/>
          <p:nvPr/>
        </p:nvSpPr>
        <p:spPr>
          <a:xfrm>
            <a:off x="638390" y="5843194"/>
            <a:ext cx="1704495" cy="80257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HBM-GV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AA4EAD1-9484-46A5-AE24-D1F5AF6D84C5}"/>
              </a:ext>
            </a:extLst>
          </p:cNvPr>
          <p:cNvSpPr/>
          <p:nvPr/>
        </p:nvSpPr>
        <p:spPr>
          <a:xfrm>
            <a:off x="3719752" y="5843195"/>
            <a:ext cx="1704495" cy="80257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HBM Point measurement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458A6-A278-4E24-9E64-8EC6EB8B1FBA}"/>
              </a:ext>
            </a:extLst>
          </p:cNvPr>
          <p:cNvCxnSpPr/>
          <p:nvPr/>
        </p:nvCxnSpPr>
        <p:spPr>
          <a:xfrm flipH="1">
            <a:off x="5721734" y="5871769"/>
            <a:ext cx="463524" cy="42920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2AA79FE-3C6C-481C-B328-BB7F120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12" y="3831355"/>
            <a:ext cx="2864304" cy="163484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741C1E-14CF-4244-A17A-C26210E965C2}"/>
              </a:ext>
            </a:extLst>
          </p:cNvPr>
          <p:cNvCxnSpPr>
            <a:cxnSpLocks/>
          </p:cNvCxnSpPr>
          <p:nvPr/>
        </p:nvCxnSpPr>
        <p:spPr>
          <a:xfrm>
            <a:off x="2499533" y="6244482"/>
            <a:ext cx="1115036" cy="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37F36E-0F23-49C6-8525-3BADACE39B27}"/>
              </a:ext>
            </a:extLst>
          </p:cNvPr>
          <p:cNvCxnSpPr>
            <a:cxnSpLocks/>
          </p:cNvCxnSpPr>
          <p:nvPr/>
        </p:nvCxnSpPr>
        <p:spPr>
          <a:xfrm>
            <a:off x="6244171" y="2325257"/>
            <a:ext cx="465858" cy="357433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09F1E0-B493-46C1-8A03-7B47DF6BC725}"/>
              </a:ext>
            </a:extLst>
          </p:cNvPr>
          <p:cNvCxnSpPr>
            <a:cxnSpLocks/>
          </p:cNvCxnSpPr>
          <p:nvPr/>
        </p:nvCxnSpPr>
        <p:spPr>
          <a:xfrm>
            <a:off x="4042130" y="1490955"/>
            <a:ext cx="675256" cy="22253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879E94-63F7-4C41-BF10-472546658B3E}"/>
              </a:ext>
            </a:extLst>
          </p:cNvPr>
          <p:cNvSpPr/>
          <p:nvPr/>
        </p:nvSpPr>
        <p:spPr>
          <a:xfrm>
            <a:off x="438539" y="5654439"/>
            <a:ext cx="5178012" cy="117498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75DF6C0-4FEF-44CE-B8EF-CCFA355EE6BC}"/>
              </a:ext>
            </a:extLst>
          </p:cNvPr>
          <p:cNvCxnSpPr>
            <a:cxnSpLocks/>
          </p:cNvCxnSpPr>
          <p:nvPr/>
        </p:nvCxnSpPr>
        <p:spPr>
          <a:xfrm>
            <a:off x="1187688" y="3675185"/>
            <a:ext cx="0" cy="1618727"/>
          </a:xfrm>
          <a:prstGeom prst="straightConnector1">
            <a:avLst/>
          </a:prstGeom>
          <a:ln w="5715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3A75AE-7A45-4F3E-8D16-A757E5E310F5}"/>
              </a:ext>
            </a:extLst>
          </p:cNvPr>
          <p:cNvSpPr txBox="1"/>
          <p:nvPr/>
        </p:nvSpPr>
        <p:spPr>
          <a:xfrm>
            <a:off x="1321963" y="4074791"/>
            <a:ext cx="220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Need to know </a:t>
            </a:r>
            <a:r>
              <a:rPr lang="en-GB" dirty="0">
                <a:solidFill>
                  <a:srgbClr val="00B050"/>
                </a:solidFill>
              </a:rPr>
              <a:t>‘applicability domain’ </a:t>
            </a:r>
            <a:r>
              <a:rPr lang="en-GB" dirty="0"/>
              <a:t>of HBM-GV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2BD990D-E825-406B-AC80-E91D819A4CF3}"/>
              </a:ext>
            </a:extLst>
          </p:cNvPr>
          <p:cNvSpPr/>
          <p:nvPr/>
        </p:nvSpPr>
        <p:spPr>
          <a:xfrm>
            <a:off x="1187688" y="3950319"/>
            <a:ext cx="2568497" cy="112832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28B7B-6D2D-481A-9B5F-90A1C3B8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CFBF62-89A2-40BE-8DAD-ED6A69D2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51617"/>
            <a:ext cx="6913562" cy="404942"/>
          </a:xfrm>
        </p:spPr>
        <p:txBody>
          <a:bodyPr>
            <a:normAutofit fontScale="90000"/>
          </a:bodyPr>
          <a:lstStyle/>
          <a:p>
            <a:r>
              <a:rPr lang="en-GB" dirty="0"/>
              <a:t>Human biomonitoring guidance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C01F9-C56F-4E44-8E5D-AB5C285C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4" y="1892301"/>
            <a:ext cx="8226425" cy="40417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b="1" i="0" dirty="0"/>
              <a:t>HBM Assessment values </a:t>
            </a:r>
            <a:r>
              <a:rPr lang="en-GB" sz="2800" i="0" dirty="0"/>
              <a:t>(</a:t>
            </a:r>
            <a:r>
              <a:rPr lang="en-GB" sz="2800" i="0" dirty="0" err="1"/>
              <a:t>Angerer</a:t>
            </a:r>
            <a:r>
              <a:rPr lang="en-GB" sz="2800" i="0" dirty="0"/>
              <a:t> et al, 2011)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b="1" i="0" dirty="0"/>
              <a:t>HBM I</a:t>
            </a:r>
            <a:r>
              <a:rPr lang="en-GB" sz="2800" i="0" dirty="0"/>
              <a:t> (German HBM Commission)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b="1" i="0" dirty="0"/>
              <a:t>HBM II </a:t>
            </a:r>
            <a:r>
              <a:rPr lang="en-GB" sz="2800" i="0" dirty="0"/>
              <a:t>(German HBM Commission)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b="1" i="0" dirty="0"/>
              <a:t>BE</a:t>
            </a:r>
            <a:r>
              <a:rPr lang="en-GB" sz="2800" i="0" dirty="0"/>
              <a:t> - Biomonitoring equivalent (Summit Toxicology)  </a:t>
            </a:r>
            <a:endParaRPr lang="en-GB" sz="2800" i="0" dirty="0">
              <a:sym typeface="Wingdings" panose="05000000000000000000" pitchFamily="2" charset="2"/>
            </a:endParaRPr>
          </a:p>
          <a:p>
            <a:pPr lvl="2">
              <a:lnSpc>
                <a:spcPct val="100000"/>
              </a:lnSpc>
            </a:pPr>
            <a:r>
              <a:rPr lang="en-GB" dirty="0">
                <a:sym typeface="Wingdings" panose="05000000000000000000" pitchFamily="2" charset="2"/>
              </a:rPr>
              <a:t>Modelled internal exposure equivalent of an external exposure value (an animal POD like BMDL or NOAEL, an animal POD derived human limit value like ADI, TDI, </a:t>
            </a:r>
            <a:r>
              <a:rPr lang="en-GB" dirty="0" err="1">
                <a:sym typeface="Wingdings" panose="05000000000000000000" pitchFamily="2" charset="2"/>
              </a:rPr>
              <a:t>RfD</a:t>
            </a:r>
            <a:r>
              <a:rPr lang="en-GB" dirty="0">
                <a:sym typeface="Wingdings" panose="05000000000000000000" pitchFamily="2" charset="2"/>
              </a:rPr>
              <a:t>, or a human POD derived from epidemiological studies)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b="1" i="0" dirty="0">
                <a:sym typeface="Wingdings" panose="05000000000000000000" pitchFamily="2" charset="2"/>
              </a:rPr>
              <a:t>HBM-GV</a:t>
            </a:r>
            <a:r>
              <a:rPr lang="en-GB" sz="2800" i="0" dirty="0">
                <a:sym typeface="Wingdings" panose="05000000000000000000" pitchFamily="2" charset="2"/>
              </a:rPr>
              <a:t> (HBM4EU)</a:t>
            </a:r>
            <a:endParaRPr lang="en-GB" sz="2800" i="0" dirty="0"/>
          </a:p>
        </p:txBody>
      </p:sp>
    </p:spTree>
    <p:extLst>
      <p:ext uri="{BB962C8B-B14F-4D97-AF65-F5344CB8AC3E}">
        <p14:creationId xmlns:p14="http://schemas.microsoft.com/office/powerpoint/2010/main" val="124794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60346-1F45-458D-80D7-01027584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15558-4E8C-42B7-95A4-AF0AA710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2497469"/>
            <a:ext cx="4436808" cy="4360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C3D40-748E-42F1-8282-8FBB8375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6" y="219075"/>
            <a:ext cx="54959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7398D6-B84B-4F62-AB06-EB9309BD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plasma ct curve">
            <a:extLst>
              <a:ext uri="{FF2B5EF4-FFF2-40B4-BE49-F238E27FC236}">
                <a16:creationId xmlns:a16="http://schemas.microsoft.com/office/drawing/2014/main" id="{FD166B95-7425-456D-B9D6-DAD2D37C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" y="1724026"/>
            <a:ext cx="34925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7 5 pag92">
            <a:extLst>
              <a:ext uri="{FF2B5EF4-FFF2-40B4-BE49-F238E27FC236}">
                <a16:creationId xmlns:a16="http://schemas.microsoft.com/office/drawing/2014/main" id="{9B54F1F7-9A12-438D-9A56-AB5272D2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262"/>
            <a:ext cx="32226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9E527E-FA46-42CD-B639-53E040330F21}"/>
              </a:ext>
            </a:extLst>
          </p:cNvPr>
          <p:cNvSpPr txBox="1">
            <a:spLocks noChangeArrowheads="1"/>
          </p:cNvSpPr>
          <p:nvPr/>
        </p:nvSpPr>
        <p:spPr>
          <a:xfrm>
            <a:off x="809625" y="1185863"/>
            <a:ext cx="8239125" cy="4302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altLang="en-US" b="0" kern="0" dirty="0">
                <a:solidFill>
                  <a:srgbClr val="86A75D"/>
                </a:solidFill>
              </a:rPr>
              <a:t>Single exposure              Repeated exposure</a:t>
            </a:r>
          </a:p>
        </p:txBody>
      </p:sp>
      <p:pic>
        <p:nvPicPr>
          <p:cNvPr id="9" name="Picture 5" descr="fig 7 4 pag92">
            <a:extLst>
              <a:ext uri="{FF2B5EF4-FFF2-40B4-BE49-F238E27FC236}">
                <a16:creationId xmlns:a16="http://schemas.microsoft.com/office/drawing/2014/main" id="{C3A91FD8-DB12-45AA-9FDB-0B869F7A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687692"/>
            <a:ext cx="3222625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H:\Desktop\b_2_b.gif">
            <a:extLst>
              <a:ext uri="{FF2B5EF4-FFF2-40B4-BE49-F238E27FC236}">
                <a16:creationId xmlns:a16="http://schemas.microsoft.com/office/drawing/2014/main" id="{C1DAAAFB-880D-4694-B58F-7B0E7F0D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979988"/>
            <a:ext cx="781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:\Desktop\b_2_c.gif">
            <a:extLst>
              <a:ext uri="{FF2B5EF4-FFF2-40B4-BE49-F238E27FC236}">
                <a16:creationId xmlns:a16="http://schemas.microsoft.com/office/drawing/2014/main" id="{87C1121C-BCB8-4EFF-A82C-9C2D643D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56" y="5580917"/>
            <a:ext cx="800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7F040A67-0532-47DF-9C4A-247B34BC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5" y="4078288"/>
            <a:ext cx="873125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GB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E65E6B-86BA-44DC-B827-2F056AD8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58497"/>
            <a:ext cx="8429625" cy="70035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Variation in exposure, TK and </a:t>
            </a:r>
            <a:r>
              <a:rPr lang="en-GB" b="1" i="1" dirty="0" err="1">
                <a:solidFill>
                  <a:srgbClr val="0070C0"/>
                </a:solidFill>
              </a:rPr>
              <a:t>C,t</a:t>
            </a:r>
            <a:r>
              <a:rPr lang="en-GB" b="1" dirty="0">
                <a:solidFill>
                  <a:srgbClr val="0070C0"/>
                </a:solidFill>
              </a:rPr>
              <a:t>-curve</a:t>
            </a:r>
          </a:p>
        </p:txBody>
      </p:sp>
    </p:spTree>
    <p:extLst>
      <p:ext uri="{BB962C8B-B14F-4D97-AF65-F5344CB8AC3E}">
        <p14:creationId xmlns:p14="http://schemas.microsoft.com/office/powerpoint/2010/main" val="361065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D90E-F9D8-4401-933A-5C1246CC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9752"/>
            <a:ext cx="7886700" cy="102640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Specific needs toxicokinetics (TK)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0F5E3-35D6-4639-9DA4-FF4F3D07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EFAB1-5DC9-4B15-9998-2331FFF1C5F6}"/>
              </a:ext>
            </a:extLst>
          </p:cNvPr>
          <p:cNvSpPr txBox="1"/>
          <p:nvPr/>
        </p:nvSpPr>
        <p:spPr>
          <a:xfrm>
            <a:off x="908538" y="2393080"/>
            <a:ext cx="8235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Careful selection of relevant exposure biomarker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Carefully correlating external and internal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</a:rPr>
              <a:t>Slow toxicokinetics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long half-life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Only steady state levels (dose per day in = dose per day out)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</a:rPr>
              <a:t>Rapid toxicokinetics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short half-life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Fluctuating </a:t>
            </a: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C,t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–curve 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Careful contemplation external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Biomarker parent or metabolite or parent + metabolite (e.g. BPA + GLUC)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882868-FBF8-4CF8-934C-DF119986AC47}"/>
              </a:ext>
            </a:extLst>
          </p:cNvPr>
          <p:cNvSpPr/>
          <p:nvPr/>
        </p:nvSpPr>
        <p:spPr>
          <a:xfrm>
            <a:off x="6552467" y="1804334"/>
            <a:ext cx="1317547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ADME + TK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4A58EEC-CDCB-4C8D-8DF1-4E07183BB93C}"/>
              </a:ext>
            </a:extLst>
          </p:cNvPr>
          <p:cNvSpPr/>
          <p:nvPr/>
        </p:nvSpPr>
        <p:spPr>
          <a:xfrm>
            <a:off x="628650" y="2823207"/>
            <a:ext cx="331532" cy="28007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1727B-3D5D-4AE4-B5EE-392371358AFF}"/>
              </a:ext>
            </a:extLst>
          </p:cNvPr>
          <p:cNvSpPr txBox="1"/>
          <p:nvPr/>
        </p:nvSpPr>
        <p:spPr>
          <a:xfrm>
            <a:off x="428625" y="5792491"/>
            <a:ext cx="541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Toxicokinetic modelling is key need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CF9E1-7853-49C9-B357-F7E1EBFA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CB710-57C2-4EC8-A2E6-6D275E4E76E2}"/>
              </a:ext>
            </a:extLst>
          </p:cNvPr>
          <p:cNvSpPr/>
          <p:nvPr/>
        </p:nvSpPr>
        <p:spPr bwMode="auto">
          <a:xfrm>
            <a:off x="1792165" y="105085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51D65-A1A3-4861-9840-E50F49F0BFD2}"/>
              </a:ext>
            </a:extLst>
          </p:cNvPr>
          <p:cNvSpPr/>
          <p:nvPr/>
        </p:nvSpPr>
        <p:spPr bwMode="auto">
          <a:xfrm>
            <a:off x="3201865" y="41267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F07FBAF-9FD1-488E-81D7-15FD0928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4" y="200607"/>
            <a:ext cx="5709386" cy="73888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002060"/>
                </a:solidFill>
              </a:rPr>
              <a:t>TK Model simulation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67CC58FA-5FB7-409E-9ECC-2E51DB4C2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58" y="1833340"/>
            <a:ext cx="6626696" cy="3732155"/>
          </a:xfrm>
          <a:prstGeom prst="rect">
            <a:avLst/>
          </a:prstGeom>
        </p:spPr>
      </p:pic>
      <p:sp>
        <p:nvSpPr>
          <p:cNvPr id="10" name="Rechthoek 4">
            <a:extLst>
              <a:ext uri="{FF2B5EF4-FFF2-40B4-BE49-F238E27FC236}">
                <a16:creationId xmlns:a16="http://schemas.microsoft.com/office/drawing/2014/main" id="{B7EBE7B3-78C0-45D0-833B-FD73C6EA5556}"/>
              </a:ext>
            </a:extLst>
          </p:cNvPr>
          <p:cNvSpPr/>
          <p:nvPr/>
        </p:nvSpPr>
        <p:spPr bwMode="auto">
          <a:xfrm flipH="1" flipV="1">
            <a:off x="5359079" y="2537520"/>
            <a:ext cx="1440160" cy="15121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1" name="Rechthoek 5">
            <a:extLst>
              <a:ext uri="{FF2B5EF4-FFF2-40B4-BE49-F238E27FC236}">
                <a16:creationId xmlns:a16="http://schemas.microsoft.com/office/drawing/2014/main" id="{EF7CC75D-C27A-4D8B-8E63-7272B5BA5264}"/>
              </a:ext>
            </a:extLst>
          </p:cNvPr>
          <p:cNvSpPr/>
          <p:nvPr/>
        </p:nvSpPr>
        <p:spPr bwMode="auto">
          <a:xfrm>
            <a:off x="1855714" y="5145708"/>
            <a:ext cx="720080" cy="3600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2" name="Tekstvak 6">
            <a:extLst>
              <a:ext uri="{FF2B5EF4-FFF2-40B4-BE49-F238E27FC236}">
                <a16:creationId xmlns:a16="http://schemas.microsoft.com/office/drawing/2014/main" id="{94CB4190-E0A8-4264-B887-E5555BDA3A39}"/>
              </a:ext>
            </a:extLst>
          </p:cNvPr>
          <p:cNvSpPr txBox="1"/>
          <p:nvPr/>
        </p:nvSpPr>
        <p:spPr>
          <a:xfrm>
            <a:off x="6655223" y="3916705"/>
            <a:ext cx="145084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Toxic Concentration</a:t>
            </a:r>
          </a:p>
        </p:txBody>
      </p:sp>
      <p:pic>
        <p:nvPicPr>
          <p:cNvPr id="13" name="Afbeelding 8">
            <a:extLst>
              <a:ext uri="{FF2B5EF4-FFF2-40B4-BE49-F238E27FC236}">
                <a16:creationId xmlns:a16="http://schemas.microsoft.com/office/drawing/2014/main" id="{115FFE21-2D20-46EA-8917-72548915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143" y="200607"/>
            <a:ext cx="2996674" cy="28083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D4FDED-CA54-4FDA-85A0-BA7505162BF1}"/>
              </a:ext>
            </a:extLst>
          </p:cNvPr>
          <p:cNvSpPr/>
          <p:nvPr/>
        </p:nvSpPr>
        <p:spPr>
          <a:xfrm>
            <a:off x="2118719" y="1833340"/>
            <a:ext cx="3816424" cy="1064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2B0AADD9-6D7C-4D7E-8119-E8E9EFCD97BF}"/>
              </a:ext>
            </a:extLst>
          </p:cNvPr>
          <p:cNvSpPr/>
          <p:nvPr/>
        </p:nvSpPr>
        <p:spPr>
          <a:xfrm rot="20925574">
            <a:off x="4593810" y="1895079"/>
            <a:ext cx="1211283" cy="1175657"/>
          </a:xfrm>
          <a:custGeom>
            <a:avLst/>
            <a:gdLst>
              <a:gd name="connsiteX0" fmla="*/ 1211283 w 1211283"/>
              <a:gd name="connsiteY0" fmla="*/ 0 h 1175657"/>
              <a:gd name="connsiteX1" fmla="*/ 546265 w 1211283"/>
              <a:gd name="connsiteY1" fmla="*/ 296883 h 1175657"/>
              <a:gd name="connsiteX2" fmla="*/ 0 w 1211283"/>
              <a:gd name="connsiteY2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283" h="1175657">
                <a:moveTo>
                  <a:pt x="1211283" y="0"/>
                </a:moveTo>
                <a:cubicBezTo>
                  <a:pt x="979714" y="50470"/>
                  <a:pt x="748145" y="100940"/>
                  <a:pt x="546265" y="296883"/>
                </a:cubicBezTo>
                <a:cubicBezTo>
                  <a:pt x="344385" y="492826"/>
                  <a:pt x="172192" y="834241"/>
                  <a:pt x="0" y="1175657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hoek 3">
            <a:extLst>
              <a:ext uri="{FF2B5EF4-FFF2-40B4-BE49-F238E27FC236}">
                <a16:creationId xmlns:a16="http://schemas.microsoft.com/office/drawing/2014/main" id="{C0C045C1-2D59-4852-AF72-6CEBB38D39E7}"/>
              </a:ext>
            </a:extLst>
          </p:cNvPr>
          <p:cNvSpPr/>
          <p:nvPr/>
        </p:nvSpPr>
        <p:spPr bwMode="auto">
          <a:xfrm>
            <a:off x="4652509" y="2187451"/>
            <a:ext cx="1127101" cy="49610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30CBD"/>
                </a:solidFill>
                <a:effectLst/>
                <a:latin typeface="Verdana" charset="0"/>
                <a:ea typeface="ＭＳ Ｐゴシック" charset="0"/>
              </a:rPr>
              <a:t>PBTK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A8643-7726-44EA-A545-9472CC130AB0}"/>
              </a:ext>
            </a:extLst>
          </p:cNvPr>
          <p:cNvSpPr txBox="1"/>
          <p:nvPr/>
        </p:nvSpPr>
        <p:spPr>
          <a:xfrm>
            <a:off x="418608" y="6060340"/>
            <a:ext cx="246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What is relevant for HBM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24E9A-4B72-4D12-96CB-98AB9908F573}"/>
              </a:ext>
            </a:extLst>
          </p:cNvPr>
          <p:cNvSpPr txBox="1"/>
          <p:nvPr/>
        </p:nvSpPr>
        <p:spPr>
          <a:xfrm>
            <a:off x="3763917" y="5786098"/>
            <a:ext cx="5316079" cy="887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F0000"/>
                </a:solidFill>
              </a:rPr>
              <a:t>Biomarker: Parent chemical ? Metabolite ? </a:t>
            </a:r>
          </a:p>
          <a:p>
            <a:pPr>
              <a:lnSpc>
                <a:spcPts val="21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F0000"/>
                </a:solidFill>
              </a:rPr>
              <a:t>Biomarker concentration to pollutant intake 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33B981-0B67-46B1-81EB-6E6CDE1BC6FA}"/>
              </a:ext>
            </a:extLst>
          </p:cNvPr>
          <p:cNvCxnSpPr/>
          <p:nvPr/>
        </p:nvCxnSpPr>
        <p:spPr>
          <a:xfrm flipV="1">
            <a:off x="2882759" y="5963520"/>
            <a:ext cx="889123" cy="231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D87F8F-67A9-4545-BE79-8BBCDD487514}"/>
              </a:ext>
            </a:extLst>
          </p:cNvPr>
          <p:cNvCxnSpPr/>
          <p:nvPr/>
        </p:nvCxnSpPr>
        <p:spPr>
          <a:xfrm>
            <a:off x="2882759" y="6295940"/>
            <a:ext cx="889123" cy="1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11EB28-596E-4100-BB99-D5414210B5B8}"/>
              </a:ext>
            </a:extLst>
          </p:cNvPr>
          <p:cNvSpPr/>
          <p:nvPr/>
        </p:nvSpPr>
        <p:spPr>
          <a:xfrm>
            <a:off x="6929609" y="829937"/>
            <a:ext cx="976829" cy="53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err="1"/>
              <a:t>C,t</a:t>
            </a:r>
            <a:r>
              <a:rPr lang="en-GB" sz="1600" i="1" dirty="0"/>
              <a:t>-curve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09545D-5D2C-4D2A-AB1E-2C2390A6A729}"/>
              </a:ext>
            </a:extLst>
          </p:cNvPr>
          <p:cNvSpPr/>
          <p:nvPr/>
        </p:nvSpPr>
        <p:spPr>
          <a:xfrm>
            <a:off x="4438650" y="3229522"/>
            <a:ext cx="3914775" cy="405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Blood</a:t>
            </a:r>
            <a:r>
              <a:rPr lang="en-GB" sz="1600" i="1" dirty="0"/>
              <a:t> </a:t>
            </a:r>
            <a:r>
              <a:rPr lang="en-GB" sz="1600" i="1" dirty="0" err="1"/>
              <a:t>C,t</a:t>
            </a:r>
            <a:r>
              <a:rPr lang="en-GB" sz="1600" dirty="0"/>
              <a:t>-curve  (concentration –time curve)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04DD76-456C-4981-AB5F-E6332962E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97" y="1145611"/>
            <a:ext cx="3095516" cy="1303727"/>
          </a:xfrm>
          <a:prstGeom prst="rect">
            <a:avLst/>
          </a:prstGeom>
        </p:spPr>
      </p:pic>
      <p:sp>
        <p:nvSpPr>
          <p:cNvPr id="26" name="Freeform 19">
            <a:extLst>
              <a:ext uri="{FF2B5EF4-FFF2-40B4-BE49-F238E27FC236}">
                <a16:creationId xmlns:a16="http://schemas.microsoft.com/office/drawing/2014/main" id="{FEFC0307-9FC4-4CC4-BDAA-2A90B64ECD46}"/>
              </a:ext>
            </a:extLst>
          </p:cNvPr>
          <p:cNvSpPr/>
          <p:nvPr/>
        </p:nvSpPr>
        <p:spPr>
          <a:xfrm rot="21031263" flipH="1">
            <a:off x="2374027" y="2021229"/>
            <a:ext cx="1795453" cy="1502415"/>
          </a:xfrm>
          <a:custGeom>
            <a:avLst/>
            <a:gdLst>
              <a:gd name="connsiteX0" fmla="*/ 1211283 w 1211283"/>
              <a:gd name="connsiteY0" fmla="*/ 0 h 1175657"/>
              <a:gd name="connsiteX1" fmla="*/ 546265 w 1211283"/>
              <a:gd name="connsiteY1" fmla="*/ 296883 h 1175657"/>
              <a:gd name="connsiteX2" fmla="*/ 0 w 1211283"/>
              <a:gd name="connsiteY2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283" h="1175657">
                <a:moveTo>
                  <a:pt x="1211283" y="0"/>
                </a:moveTo>
                <a:cubicBezTo>
                  <a:pt x="979714" y="50470"/>
                  <a:pt x="748145" y="100940"/>
                  <a:pt x="546265" y="296883"/>
                </a:cubicBezTo>
                <a:cubicBezTo>
                  <a:pt x="344385" y="492826"/>
                  <a:pt x="172192" y="834241"/>
                  <a:pt x="0" y="1175657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457B78-44DC-4DCC-A4A4-19D0AA52D297}"/>
              </a:ext>
            </a:extLst>
          </p:cNvPr>
          <p:cNvSpPr/>
          <p:nvPr/>
        </p:nvSpPr>
        <p:spPr>
          <a:xfrm>
            <a:off x="418608" y="5641089"/>
            <a:ext cx="7258542" cy="1107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9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4D57D-8D72-4285-BA4A-39AC685C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65E99-F2AD-4AED-B787-B75886DA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5" y="572622"/>
            <a:ext cx="7191951" cy="5712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74891-6857-4E24-A8B4-2F1A9C325766}"/>
              </a:ext>
            </a:extLst>
          </p:cNvPr>
          <p:cNvSpPr txBox="1"/>
          <p:nvPr/>
        </p:nvSpPr>
        <p:spPr>
          <a:xfrm>
            <a:off x="4656745" y="6381816"/>
            <a:ext cx="253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www German HBM Commission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19A46-F99D-4082-AE4E-6E8844FC02A7}"/>
              </a:ext>
            </a:extLst>
          </p:cNvPr>
          <p:cNvSpPr/>
          <p:nvPr/>
        </p:nvSpPr>
        <p:spPr>
          <a:xfrm>
            <a:off x="476251" y="361950"/>
            <a:ext cx="8515350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Increasing complexity of (TK modelling) approaches used</a:t>
            </a:r>
          </a:p>
        </p:txBody>
      </p:sp>
    </p:spTree>
    <p:extLst>
      <p:ext uri="{BB962C8B-B14F-4D97-AF65-F5344CB8AC3E}">
        <p14:creationId xmlns:p14="http://schemas.microsoft.com/office/powerpoint/2010/main" val="410949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57671-0415-4419-A059-18B78B85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5C001-46C0-4C81-937D-C4F74C78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3" y="2168916"/>
            <a:ext cx="7369089" cy="457643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AE5CA1C-23E1-42E1-92D7-952B148E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37" y="46220"/>
            <a:ext cx="7886700" cy="102640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Sampling strategy based on half-life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580A4-0FF8-435D-B775-85EE75C24F4A}"/>
              </a:ext>
            </a:extLst>
          </p:cNvPr>
          <p:cNvSpPr txBox="1"/>
          <p:nvPr/>
        </p:nvSpPr>
        <p:spPr>
          <a:xfrm>
            <a:off x="5108550" y="1499406"/>
            <a:ext cx="1298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Bevan et al.,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DC133-F96F-41FB-88B9-DA68A5590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28" y="1038502"/>
            <a:ext cx="1869007" cy="10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8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2DF39-2E38-4CC1-9EB3-CC8A7A03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B031-BF61-4978-9FAA-67106533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488536"/>
            <a:ext cx="7401986" cy="5880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B1B3E-F911-4591-AD30-F1478B34E244}"/>
              </a:ext>
            </a:extLst>
          </p:cNvPr>
          <p:cNvSpPr txBox="1"/>
          <p:nvPr/>
        </p:nvSpPr>
        <p:spPr>
          <a:xfrm>
            <a:off x="4155584" y="6406800"/>
            <a:ext cx="253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www German HBM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251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F32DA-6F9C-461A-8E0E-42D81F04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AF55C9C4-C917-4AB6-8449-E57098DDE413}"/>
              </a:ext>
            </a:extLst>
          </p:cNvPr>
          <p:cNvSpPr/>
          <p:nvPr/>
        </p:nvSpPr>
        <p:spPr>
          <a:xfrm>
            <a:off x="4872966" y="1170150"/>
            <a:ext cx="1224274" cy="13814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GB" sz="1600" b="1" dirty="0"/>
              <a:t>Black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019CF-7C7D-4380-A635-5627B00F468C}"/>
              </a:ext>
            </a:extLst>
          </p:cNvPr>
          <p:cNvSpPr txBox="1"/>
          <p:nvPr/>
        </p:nvSpPr>
        <p:spPr>
          <a:xfrm>
            <a:off x="438540" y="154975"/>
            <a:ext cx="87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Relevance and Uncertainty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31FB76-AD83-4025-B3AD-F90081D1BAF1}"/>
              </a:ext>
            </a:extLst>
          </p:cNvPr>
          <p:cNvGrpSpPr/>
          <p:nvPr/>
        </p:nvGrpSpPr>
        <p:grpSpPr>
          <a:xfrm>
            <a:off x="654898" y="871925"/>
            <a:ext cx="3272093" cy="2520000"/>
            <a:chOff x="785786" y="4000504"/>
            <a:chExt cx="2570354" cy="1800000"/>
          </a:xfrm>
        </p:grpSpPr>
        <p:cxnSp>
          <p:nvCxnSpPr>
            <p:cNvPr id="9" name="Elbow Connector 124">
              <a:extLst>
                <a:ext uri="{FF2B5EF4-FFF2-40B4-BE49-F238E27FC236}">
                  <a16:creationId xmlns:a16="http://schemas.microsoft.com/office/drawing/2014/main" id="{93733122-5B62-4C92-A34C-1C12432C1D45}"/>
                </a:ext>
              </a:extLst>
            </p:cNvPr>
            <p:cNvCxnSpPr/>
            <p:nvPr/>
          </p:nvCxnSpPr>
          <p:spPr>
            <a:xfrm flipV="1">
              <a:off x="2872473" y="4963863"/>
              <a:ext cx="313630" cy="45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Rounded Rectangle 125">
              <a:extLst>
                <a:ext uri="{FF2B5EF4-FFF2-40B4-BE49-F238E27FC236}">
                  <a16:creationId xmlns:a16="http://schemas.microsoft.com/office/drawing/2014/main" id="{E01B17AB-2AB1-4641-B0E6-AE940D3A5BC1}"/>
                </a:ext>
              </a:extLst>
            </p:cNvPr>
            <p:cNvSpPr/>
            <p:nvPr/>
          </p:nvSpPr>
          <p:spPr>
            <a:xfrm>
              <a:off x="785786" y="4000504"/>
              <a:ext cx="252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400" b="1"/>
                <a:t>Exposure variables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EA8FDA-DE5A-4257-A51F-FD5E3708B327}"/>
                </a:ext>
              </a:extLst>
            </p:cNvPr>
            <p:cNvSpPr txBox="1"/>
            <p:nvPr/>
          </p:nvSpPr>
          <p:spPr>
            <a:xfrm rot="20243587">
              <a:off x="814791" y="4599643"/>
              <a:ext cx="989999" cy="4176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Time-activity</a:t>
              </a:r>
            </a:p>
            <a:p>
              <a:pPr algn="ctr"/>
              <a:r>
                <a:rPr lang="en-GB" sz="1600"/>
                <a:t>patterns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5FFA9D-AED0-442E-B9AE-E1331BA5F85A}"/>
                </a:ext>
              </a:extLst>
            </p:cNvPr>
            <p:cNvSpPr txBox="1"/>
            <p:nvPr/>
          </p:nvSpPr>
          <p:spPr>
            <a:xfrm rot="1800000">
              <a:off x="2280564" y="4598570"/>
              <a:ext cx="1075576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Concentration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B07D2-F22D-48FD-A1FD-BC0599DFB850}"/>
                </a:ext>
              </a:extLst>
            </p:cNvPr>
            <p:cNvSpPr txBox="1"/>
            <p:nvPr/>
          </p:nvSpPr>
          <p:spPr>
            <a:xfrm rot="1506441">
              <a:off x="854854" y="5321283"/>
              <a:ext cx="718209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C0B7ED-D1EF-4ECF-B8EE-305295AF3157}"/>
                </a:ext>
              </a:extLst>
            </p:cNvPr>
            <p:cNvSpPr txBox="1"/>
            <p:nvPr/>
          </p:nvSpPr>
          <p:spPr>
            <a:xfrm rot="625540">
              <a:off x="1510785" y="5346573"/>
              <a:ext cx="1010701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Susceptibility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BABE0-FBDB-413B-9E50-52F9250C3CB2}"/>
                </a:ext>
              </a:extLst>
            </p:cNvPr>
            <p:cNvSpPr txBox="1"/>
            <p:nvPr/>
          </p:nvSpPr>
          <p:spPr>
            <a:xfrm rot="19443300">
              <a:off x="2468096" y="5197237"/>
              <a:ext cx="680684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Lifestyle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0C762F-ED37-4CB2-9746-A375DC0D0F4D}"/>
                </a:ext>
              </a:extLst>
            </p:cNvPr>
            <p:cNvSpPr txBox="1"/>
            <p:nvPr/>
          </p:nvSpPr>
          <p:spPr>
            <a:xfrm rot="20583189">
              <a:off x="1221760" y="4966360"/>
              <a:ext cx="981637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Confounders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3DD365-603B-4424-813F-F5DDEF20A3B8}"/>
                </a:ext>
              </a:extLst>
            </p:cNvPr>
            <p:cNvSpPr txBox="1"/>
            <p:nvPr/>
          </p:nvSpPr>
          <p:spPr>
            <a:xfrm rot="21347948">
              <a:off x="1837730" y="4574770"/>
              <a:ext cx="554309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ADME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BA3CEE-3D75-4002-A37F-CB3E796C3C09}"/>
                </a:ext>
              </a:extLst>
            </p:cNvPr>
            <p:cNvSpPr txBox="1"/>
            <p:nvPr/>
          </p:nvSpPr>
          <p:spPr>
            <a:xfrm rot="1812013">
              <a:off x="2252948" y="4895298"/>
              <a:ext cx="603261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/>
                <a:t>Timing</a:t>
              </a:r>
            </a:p>
          </p:txBody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F17F1080-6B2C-4CAC-B578-23F27DF9FEB0}"/>
              </a:ext>
            </a:extLst>
          </p:cNvPr>
          <p:cNvSpPr/>
          <p:nvPr/>
        </p:nvSpPr>
        <p:spPr>
          <a:xfrm>
            <a:off x="5616551" y="2835899"/>
            <a:ext cx="3207992" cy="294106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ts val="2500"/>
              </a:lnSpc>
            </a:pPr>
            <a:r>
              <a:rPr lang="en-GB" b="1" dirty="0"/>
              <a:t>Internal Exposure</a:t>
            </a:r>
          </a:p>
          <a:p>
            <a:pPr algn="ctr">
              <a:lnSpc>
                <a:spcPts val="2500"/>
              </a:lnSpc>
            </a:pPr>
            <a:r>
              <a:rPr lang="en-GB" b="1" dirty="0"/>
              <a:t>?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D271FE3-87B2-49CA-AB7B-29DF9C631BD2}"/>
              </a:ext>
            </a:extLst>
          </p:cNvPr>
          <p:cNvSpPr/>
          <p:nvPr/>
        </p:nvSpPr>
        <p:spPr>
          <a:xfrm>
            <a:off x="638390" y="5843194"/>
            <a:ext cx="1704495" cy="80257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HBM-GV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AA4EAD1-9484-46A5-AE24-D1F5AF6D84C5}"/>
              </a:ext>
            </a:extLst>
          </p:cNvPr>
          <p:cNvSpPr/>
          <p:nvPr/>
        </p:nvSpPr>
        <p:spPr>
          <a:xfrm>
            <a:off x="3719752" y="5843195"/>
            <a:ext cx="1704495" cy="80257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HBM Point measurement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458A6-A278-4E24-9E64-8EC6EB8B1FBA}"/>
              </a:ext>
            </a:extLst>
          </p:cNvPr>
          <p:cNvCxnSpPr/>
          <p:nvPr/>
        </p:nvCxnSpPr>
        <p:spPr>
          <a:xfrm flipH="1">
            <a:off x="5721734" y="5871769"/>
            <a:ext cx="463524" cy="42920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2AA79FE-3C6C-481C-B328-BB7F120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12" y="3831355"/>
            <a:ext cx="2864304" cy="163484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741C1E-14CF-4244-A17A-C26210E965C2}"/>
              </a:ext>
            </a:extLst>
          </p:cNvPr>
          <p:cNvCxnSpPr>
            <a:cxnSpLocks/>
          </p:cNvCxnSpPr>
          <p:nvPr/>
        </p:nvCxnSpPr>
        <p:spPr>
          <a:xfrm>
            <a:off x="2499533" y="6244482"/>
            <a:ext cx="1115036" cy="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37F36E-0F23-49C6-8525-3BADACE39B27}"/>
              </a:ext>
            </a:extLst>
          </p:cNvPr>
          <p:cNvCxnSpPr>
            <a:cxnSpLocks/>
          </p:cNvCxnSpPr>
          <p:nvPr/>
        </p:nvCxnSpPr>
        <p:spPr>
          <a:xfrm>
            <a:off x="6244171" y="2325257"/>
            <a:ext cx="465858" cy="357433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09F1E0-B493-46C1-8A03-7B47DF6BC725}"/>
              </a:ext>
            </a:extLst>
          </p:cNvPr>
          <p:cNvCxnSpPr>
            <a:cxnSpLocks/>
          </p:cNvCxnSpPr>
          <p:nvPr/>
        </p:nvCxnSpPr>
        <p:spPr>
          <a:xfrm>
            <a:off x="4042130" y="1490955"/>
            <a:ext cx="675256" cy="22253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879E94-63F7-4C41-BF10-472546658B3E}"/>
              </a:ext>
            </a:extLst>
          </p:cNvPr>
          <p:cNvSpPr/>
          <p:nvPr/>
        </p:nvSpPr>
        <p:spPr>
          <a:xfrm>
            <a:off x="438539" y="5654439"/>
            <a:ext cx="5178012" cy="117498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75DF6C0-4FEF-44CE-B8EF-CCFA355EE6BC}"/>
              </a:ext>
            </a:extLst>
          </p:cNvPr>
          <p:cNvCxnSpPr>
            <a:cxnSpLocks/>
          </p:cNvCxnSpPr>
          <p:nvPr/>
        </p:nvCxnSpPr>
        <p:spPr>
          <a:xfrm>
            <a:off x="1187688" y="3675185"/>
            <a:ext cx="0" cy="1618727"/>
          </a:xfrm>
          <a:prstGeom prst="straightConnector1">
            <a:avLst/>
          </a:prstGeom>
          <a:ln w="5715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3A75AE-7A45-4F3E-8D16-A757E5E310F5}"/>
              </a:ext>
            </a:extLst>
          </p:cNvPr>
          <p:cNvSpPr txBox="1"/>
          <p:nvPr/>
        </p:nvSpPr>
        <p:spPr>
          <a:xfrm>
            <a:off x="1321963" y="4074791"/>
            <a:ext cx="220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Need to know </a:t>
            </a:r>
            <a:r>
              <a:rPr lang="en-GB" dirty="0">
                <a:solidFill>
                  <a:srgbClr val="00B050"/>
                </a:solidFill>
              </a:rPr>
              <a:t>‘applicability domain’ </a:t>
            </a:r>
            <a:r>
              <a:rPr lang="en-GB" dirty="0"/>
              <a:t>of HBM-GV</a:t>
            </a:r>
          </a:p>
        </p:txBody>
      </p:sp>
    </p:spTree>
    <p:extLst>
      <p:ext uri="{BB962C8B-B14F-4D97-AF65-F5344CB8AC3E}">
        <p14:creationId xmlns:p14="http://schemas.microsoft.com/office/powerpoint/2010/main" val="379731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4C375-A514-4B08-B7BD-7CFCAB7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1BEB3-B894-4AFA-8B9F-9BA6533D1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A6BD3E-303E-4971-A085-7935E246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Tiers in Risk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344B0-1D69-454F-A38C-B4A33B247D36}"/>
              </a:ext>
            </a:extLst>
          </p:cNvPr>
          <p:cNvSpPr txBox="1"/>
          <p:nvPr/>
        </p:nvSpPr>
        <p:spPr>
          <a:xfrm>
            <a:off x="1085116" y="2397948"/>
            <a:ext cx="7277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3600" b="1" dirty="0">
                <a:solidFill>
                  <a:srgbClr val="86A75D"/>
                </a:solidFill>
              </a:rPr>
              <a:t>HBM is a Screening Tool for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rgbClr val="86A75D"/>
                </a:solidFill>
              </a:rPr>
              <a:t>Interpretation of Biomonitoring Data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rgbClr val="86A75D"/>
                </a:solidFill>
              </a:rPr>
              <a:t>in a Risk </a:t>
            </a:r>
            <a:r>
              <a:rPr lang="en-GB" sz="3600" b="1" dirty="0">
                <a:solidFill>
                  <a:srgbClr val="86A75D"/>
                </a:solidFill>
              </a:rPr>
              <a:t>Assessment Context</a:t>
            </a:r>
          </a:p>
        </p:txBody>
      </p:sp>
    </p:spTree>
    <p:extLst>
      <p:ext uri="{BB962C8B-B14F-4D97-AF65-F5344CB8AC3E}">
        <p14:creationId xmlns:p14="http://schemas.microsoft.com/office/powerpoint/2010/main" val="1997515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A8A68-9BA7-44E7-B5AD-07070FD2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2D2F-31AF-4FCD-9367-492C0A8B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48" y="794248"/>
            <a:ext cx="7911913" cy="5269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DFED0-F5BB-4F47-8808-73C3F685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423" y="476183"/>
            <a:ext cx="3046534" cy="1149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F1368-A6DA-4B80-A875-1BA020445215}"/>
              </a:ext>
            </a:extLst>
          </p:cNvPr>
          <p:cNvSpPr txBox="1"/>
          <p:nvPr/>
        </p:nvSpPr>
        <p:spPr>
          <a:xfrm>
            <a:off x="6230533" y="794248"/>
            <a:ext cx="253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www German HBM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8114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123C7-682D-4628-8E14-7D206F4F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7C4F9-4B4B-472B-9951-A2D1D455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5" y="272561"/>
            <a:ext cx="7606129" cy="4893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B02ED-D7DC-4503-B8A7-1EC8BE453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3" y="5581002"/>
            <a:ext cx="4283319" cy="116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DBAF7-4CB0-4FAD-805E-3FC61EC13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107" y="6350131"/>
            <a:ext cx="877763" cy="338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79499-2844-440E-BF85-11249566387E}"/>
              </a:ext>
            </a:extLst>
          </p:cNvPr>
          <p:cNvSpPr txBox="1"/>
          <p:nvPr/>
        </p:nvSpPr>
        <p:spPr>
          <a:xfrm>
            <a:off x="1713166" y="5985917"/>
            <a:ext cx="253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5"/>
              </a:rPr>
              <a:t>www German HBM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20681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98DB8-9FA4-463F-ABDC-78F73211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79B13-E5BF-44D0-A0C8-0BF501F7E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83376"/>
            <a:ext cx="8648700" cy="5381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4F6B5-3114-4C74-9CD9-2D281DBA1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03" y="5488725"/>
            <a:ext cx="1921719" cy="1074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B20AA7-4AB0-4E37-995E-E1BCE842C166}"/>
              </a:ext>
            </a:extLst>
          </p:cNvPr>
          <p:cNvSpPr txBox="1"/>
          <p:nvPr/>
        </p:nvSpPr>
        <p:spPr>
          <a:xfrm>
            <a:off x="2037524" y="6227927"/>
            <a:ext cx="253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www German HBM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2881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6092141-DFA8-4B2B-9267-762110744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88" y="2186116"/>
            <a:ext cx="8013221" cy="41957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Average human exposure versus HBM-GV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Sex-specific risk assessment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Age-specific risk assessment (children and adolescents have higher food intake in g/kg </a:t>
            </a:r>
            <a:r>
              <a:rPr lang="en-GB" dirty="0" err="1"/>
              <a:t>bw</a:t>
            </a:r>
            <a:r>
              <a:rPr lang="en-GB" dirty="0"/>
              <a:t>/d)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First tier screening risk assessment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Higher tier focussed risk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6519B-4176-47A5-9F84-20F2258C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633DB0C-9BEB-4F98-9016-D6547ACC6BB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6B4E60-33E1-4AEA-B0A2-1EAAD248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51617"/>
            <a:ext cx="5866584" cy="404942"/>
          </a:xfrm>
        </p:spPr>
        <p:txBody>
          <a:bodyPr>
            <a:normAutofit fontScale="90000"/>
          </a:bodyPr>
          <a:lstStyle/>
          <a:p>
            <a:r>
              <a:rPr lang="en-GB" dirty="0"/>
              <a:t>Purpose of the risk assessment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50BF57-83F6-4C4A-BED2-397D683BA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0995" y="351259"/>
            <a:ext cx="1670499" cy="4053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66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57671-0415-4419-A059-18B78B85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0F7576-012A-4A01-AA89-0F27CC27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Age-dependency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4E3A9-F986-402E-AF99-980F2B83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881770"/>
            <a:ext cx="8467725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F819A-8A33-4485-9CD1-0E01D463F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4474292"/>
            <a:ext cx="8401050" cy="752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B0530-E5FC-4535-89F5-D2A6DD03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3045542"/>
            <a:ext cx="8420100" cy="142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4334B-99DE-4E28-806D-7B6D81549038}"/>
              </a:ext>
            </a:extLst>
          </p:cNvPr>
          <p:cNvSpPr txBox="1"/>
          <p:nvPr/>
        </p:nvSpPr>
        <p:spPr>
          <a:xfrm>
            <a:off x="5659017" y="6197150"/>
            <a:ext cx="23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UBA - HBM </a:t>
            </a:r>
            <a:r>
              <a:rPr lang="en-GB" dirty="0" err="1">
                <a:hlinkClick r:id="rId5"/>
              </a:rPr>
              <a:t>Commision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239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06425" y="1249363"/>
            <a:ext cx="8425608" cy="673719"/>
          </a:xfrm>
        </p:spPr>
        <p:txBody>
          <a:bodyPr>
            <a:normAutofit fontScale="92500"/>
          </a:bodyPr>
          <a:lstStyle/>
          <a:p>
            <a:r>
              <a:rPr lang="en-GB" noProof="0" dirty="0"/>
              <a:t>More specific RA  </a:t>
            </a:r>
            <a:r>
              <a:rPr lang="en-GB" noProof="0" dirty="0">
                <a:sym typeface="Wingdings" panose="05000000000000000000" pitchFamily="2" charset="2"/>
              </a:rPr>
              <a:t> more specific subpopulation BM data</a:t>
            </a: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0712" y="351617"/>
            <a:ext cx="8080782" cy="404942"/>
          </a:xfrm>
        </p:spPr>
        <p:txBody>
          <a:bodyPr>
            <a:normAutofit fontScale="90000"/>
          </a:bodyPr>
          <a:lstStyle/>
          <a:p>
            <a:r>
              <a:rPr lang="en-GB" dirty="0"/>
              <a:t>Tiers in HBM-based RA and BM needs</a:t>
            </a:r>
            <a:endParaRPr lang="en-GB" noProof="0" dirty="0"/>
          </a:p>
        </p:txBody>
      </p:sp>
      <p:sp>
        <p:nvSpPr>
          <p:cNvPr id="9" name="Rettangolo arrotondato 7"/>
          <p:cNvSpPr>
            <a:spLocks noChangeArrowheads="1"/>
          </p:cNvSpPr>
          <p:nvPr/>
        </p:nvSpPr>
        <p:spPr bwMode="auto">
          <a:xfrm>
            <a:off x="1518020" y="4451844"/>
            <a:ext cx="7416273" cy="964898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More stratification (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SES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smoking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pregnancy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diet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Distance to point emission (e.g. PFOA industry) </a:t>
            </a:r>
          </a:p>
        </p:txBody>
      </p:sp>
      <p:sp>
        <p:nvSpPr>
          <p:cNvPr id="10" name="Rettangolo arrotondato 7"/>
          <p:cNvSpPr>
            <a:spLocks noChangeArrowheads="1"/>
          </p:cNvSpPr>
          <p:nvPr/>
        </p:nvSpPr>
        <p:spPr bwMode="auto">
          <a:xfrm>
            <a:off x="1008328" y="2886454"/>
            <a:ext cx="7416273" cy="1381569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P95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Sex-specific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 BM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P95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‘Age category’-specific 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BM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P95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Worker-specific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 BM levels</a:t>
            </a:r>
          </a:p>
        </p:txBody>
      </p:sp>
      <p:sp>
        <p:nvSpPr>
          <p:cNvPr id="11" name="Rettangolo arrotondato 7"/>
          <p:cNvSpPr>
            <a:spLocks noChangeArrowheads="1"/>
          </p:cNvSpPr>
          <p:nvPr/>
        </p:nvSpPr>
        <p:spPr bwMode="auto">
          <a:xfrm>
            <a:off x="606425" y="2017900"/>
            <a:ext cx="7416273" cy="677885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P95 </a:t>
            </a:r>
            <a:r>
              <a:rPr lang="en-GB" altLang="it-IT" sz="2200" dirty="0">
                <a:solidFill>
                  <a:srgbClr val="0070C0"/>
                </a:solidFill>
                <a:latin typeface="+mj-lt"/>
              </a:rPr>
              <a:t>General population </a:t>
            </a:r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BM levels vs HBM-GV</a:t>
            </a:r>
          </a:p>
        </p:txBody>
      </p:sp>
      <p:grpSp>
        <p:nvGrpSpPr>
          <p:cNvPr id="21" name="Gruppo 15">
            <a:extLst>
              <a:ext uri="{FF2B5EF4-FFF2-40B4-BE49-F238E27FC236}">
                <a16:creationId xmlns:a16="http://schemas.microsoft.com/office/drawing/2014/main" id="{0EC76E0E-45AD-469D-9183-094721A274F1}"/>
              </a:ext>
            </a:extLst>
          </p:cNvPr>
          <p:cNvGrpSpPr>
            <a:grpSpLocks/>
          </p:cNvGrpSpPr>
          <p:nvPr/>
        </p:nvGrpSpPr>
        <p:grpSpPr bwMode="auto">
          <a:xfrm>
            <a:off x="7086019" y="2385797"/>
            <a:ext cx="586831" cy="649817"/>
            <a:chOff x="7490219" y="3417313"/>
            <a:chExt cx="742480" cy="742480"/>
          </a:xfrm>
        </p:grpSpPr>
        <p:sp>
          <p:nvSpPr>
            <p:cNvPr id="23" name="Freccia giù 12">
              <a:extLst>
                <a:ext uri="{FF2B5EF4-FFF2-40B4-BE49-F238E27FC236}">
                  <a16:creationId xmlns:a16="http://schemas.microsoft.com/office/drawing/2014/main" id="{18913CF3-C2AA-451B-B5CA-526A132422CF}"/>
                </a:ext>
              </a:extLst>
            </p:cNvPr>
            <p:cNvSpPr/>
            <p:nvPr/>
          </p:nvSpPr>
          <p:spPr>
            <a:xfrm>
              <a:off x="7490219" y="3417313"/>
              <a:ext cx="742480" cy="74248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Freccia giù 4">
              <a:extLst>
                <a:ext uri="{FF2B5EF4-FFF2-40B4-BE49-F238E27FC236}">
                  <a16:creationId xmlns:a16="http://schemas.microsoft.com/office/drawing/2014/main" id="{E1FE1F8A-BC95-4531-B670-A175B351EAD3}"/>
                </a:ext>
              </a:extLst>
            </p:cNvPr>
            <p:cNvSpPr/>
            <p:nvPr/>
          </p:nvSpPr>
          <p:spPr>
            <a:xfrm>
              <a:off x="7657157" y="3417313"/>
              <a:ext cx="408603" cy="55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 sz="3300"/>
            </a:p>
          </p:txBody>
        </p:sp>
      </p:grpSp>
      <p:grpSp>
        <p:nvGrpSpPr>
          <p:cNvPr id="25" name="Gruppo 15">
            <a:extLst>
              <a:ext uri="{FF2B5EF4-FFF2-40B4-BE49-F238E27FC236}">
                <a16:creationId xmlns:a16="http://schemas.microsoft.com/office/drawing/2014/main" id="{F8453A48-E867-40AD-B35E-BDE7ABA84EBD}"/>
              </a:ext>
            </a:extLst>
          </p:cNvPr>
          <p:cNvGrpSpPr>
            <a:grpSpLocks/>
          </p:cNvGrpSpPr>
          <p:nvPr/>
        </p:nvGrpSpPr>
        <p:grpSpPr bwMode="auto">
          <a:xfrm>
            <a:off x="7736950" y="3285321"/>
            <a:ext cx="586831" cy="1304857"/>
            <a:chOff x="7490219" y="3417313"/>
            <a:chExt cx="742480" cy="742480"/>
          </a:xfrm>
        </p:grpSpPr>
        <p:sp>
          <p:nvSpPr>
            <p:cNvPr id="26" name="Freccia giù 15">
              <a:extLst>
                <a:ext uri="{FF2B5EF4-FFF2-40B4-BE49-F238E27FC236}">
                  <a16:creationId xmlns:a16="http://schemas.microsoft.com/office/drawing/2014/main" id="{7A83CB11-9489-496C-8A6B-77295231414D}"/>
                </a:ext>
              </a:extLst>
            </p:cNvPr>
            <p:cNvSpPr/>
            <p:nvPr/>
          </p:nvSpPr>
          <p:spPr>
            <a:xfrm>
              <a:off x="7490219" y="3417313"/>
              <a:ext cx="742480" cy="74248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Freccia giù 4">
              <a:extLst>
                <a:ext uri="{FF2B5EF4-FFF2-40B4-BE49-F238E27FC236}">
                  <a16:creationId xmlns:a16="http://schemas.microsoft.com/office/drawing/2014/main" id="{DEA718E8-8DE9-4670-94ED-8DC851B95CBF}"/>
                </a:ext>
              </a:extLst>
            </p:cNvPr>
            <p:cNvSpPr/>
            <p:nvPr/>
          </p:nvSpPr>
          <p:spPr>
            <a:xfrm>
              <a:off x="7657157" y="3417313"/>
              <a:ext cx="408603" cy="55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 sz="33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8ACB1-9106-4D9A-B00F-991B376EA0EA}"/>
              </a:ext>
            </a:extLst>
          </p:cNvPr>
          <p:cNvSpPr/>
          <p:nvPr/>
        </p:nvSpPr>
        <p:spPr>
          <a:xfrm>
            <a:off x="6681291" y="2116240"/>
            <a:ext cx="351253" cy="42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9D8438-549E-4126-AE72-9CF68B52CC07}"/>
              </a:ext>
            </a:extLst>
          </p:cNvPr>
          <p:cNvSpPr/>
          <p:nvPr/>
        </p:nvSpPr>
        <p:spPr>
          <a:xfrm>
            <a:off x="7221271" y="3130945"/>
            <a:ext cx="351253" cy="42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117BFF-F0CC-448B-82DD-C0D13BE344F4}"/>
              </a:ext>
            </a:extLst>
          </p:cNvPr>
          <p:cNvSpPr/>
          <p:nvPr/>
        </p:nvSpPr>
        <p:spPr>
          <a:xfrm>
            <a:off x="7868892" y="4723450"/>
            <a:ext cx="351253" cy="42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A33DF3-54D0-4FD7-AFA1-9AD1E4B2EF80}"/>
              </a:ext>
            </a:extLst>
          </p:cNvPr>
          <p:cNvSpPr/>
          <p:nvPr/>
        </p:nvSpPr>
        <p:spPr>
          <a:xfrm>
            <a:off x="459042" y="5648777"/>
            <a:ext cx="5846501" cy="964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Increasing limitations: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Confounding factors in looking for causal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size subpopulations (# participants)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3E3DE4-E970-43E2-A9CD-928473AFFD08}"/>
              </a:ext>
            </a:extLst>
          </p:cNvPr>
          <p:cNvCxnSpPr>
            <a:cxnSpLocks/>
          </p:cNvCxnSpPr>
          <p:nvPr/>
        </p:nvCxnSpPr>
        <p:spPr>
          <a:xfrm>
            <a:off x="785614" y="2841696"/>
            <a:ext cx="0" cy="27100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3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947E-7AE7-49E4-86D2-CBDD9F36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194998"/>
            <a:ext cx="8537330" cy="1026401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Predicted and measured toluene in blood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67B7-FC53-483C-A19C-BF9BD3AA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FA580-5093-4654-9CA1-89AF5F90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73" y="1235333"/>
            <a:ext cx="7572375" cy="4591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FB53B-6EEB-4A1A-A4DC-13317703A4C2}"/>
              </a:ext>
            </a:extLst>
          </p:cNvPr>
          <p:cNvSpPr txBox="1"/>
          <p:nvPr/>
        </p:nvSpPr>
        <p:spPr>
          <a:xfrm>
            <a:off x="993531" y="6039647"/>
            <a:ext cx="319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Interindividual variation &gt; 5-fold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AE12F-7ECE-4445-859B-EF4D468A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42" y="1531783"/>
            <a:ext cx="3578469" cy="1350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38DAE4-6D6F-49F8-918C-7FC41D5BE620}"/>
              </a:ext>
            </a:extLst>
          </p:cNvPr>
          <p:cNvSpPr txBox="1"/>
          <p:nvPr/>
        </p:nvSpPr>
        <p:spPr>
          <a:xfrm>
            <a:off x="6030848" y="1970095"/>
            <a:ext cx="253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www German HBM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8611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0712" y="351617"/>
            <a:ext cx="7968997" cy="404942"/>
          </a:xfrm>
        </p:spPr>
        <p:txBody>
          <a:bodyPr>
            <a:normAutofit fontScale="90000"/>
          </a:bodyPr>
          <a:lstStyle/>
          <a:p>
            <a:r>
              <a:rPr lang="en-GB" dirty="0"/>
              <a:t>Crucial differences worker vs general population</a:t>
            </a:r>
            <a:endParaRPr lang="en-GB" noProof="0" dirty="0"/>
          </a:p>
        </p:txBody>
      </p:sp>
      <p:sp>
        <p:nvSpPr>
          <p:cNvPr id="7" name="Rettangolo arrotondato 7"/>
          <p:cNvSpPr>
            <a:spLocks noChangeArrowheads="1"/>
          </p:cNvSpPr>
          <p:nvPr/>
        </p:nvSpPr>
        <p:spPr bwMode="auto">
          <a:xfrm>
            <a:off x="1001713" y="3918138"/>
            <a:ext cx="7075487" cy="641619"/>
          </a:xfrm>
          <a:prstGeom prst="roundRect">
            <a:avLst>
              <a:gd name="adj" fmla="val 16667"/>
            </a:avLst>
          </a:prstGeom>
          <a:solidFill>
            <a:srgbClr val="4C91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72000" bIns="118800" anchor="ctr" anchorCtr="0"/>
          <a:lstStyle/>
          <a:p>
            <a:r>
              <a:rPr lang="en-GB" sz="3000" dirty="0">
                <a:solidFill>
                  <a:schemeClr val="bg1"/>
                </a:solidFill>
                <a:latin typeface="+mj-lt"/>
                <a:cs typeface="Calibri"/>
              </a:rPr>
              <a:t>Risk assessment worker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01713" y="1764507"/>
            <a:ext cx="7057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All exposure routes (oral, dermal and via inhalation)</a:t>
            </a:r>
          </a:p>
          <a:p>
            <a:pPr marL="342900" indent="-342900" algn="l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Duration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24 h (air pollutants; indoor or outdoor)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Several times per day (food, drinking water)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Many hours (toys, contaminated dust)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001713" y="4677190"/>
            <a:ext cx="758799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Different exposure times and duration (8h max)</a:t>
            </a:r>
          </a:p>
          <a:p>
            <a:pPr marL="34290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Different exposure routes (dermal and via inhalation)</a:t>
            </a:r>
          </a:p>
          <a:p>
            <a:pPr marL="34290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Different exposure levels (often significantly higher)</a:t>
            </a:r>
          </a:p>
          <a:p>
            <a:pPr marL="342900" indent="-342900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A6A6A6"/>
                </a:solidFill>
                <a:latin typeface="+mj-lt"/>
                <a:ea typeface="ヒラギノ角ゴ ProN W3" charset="-128"/>
              </a:rPr>
              <a:t>More narrow subpopulation (healthy worker)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A6A6A6"/>
              </a:solidFill>
              <a:latin typeface="+mj-lt"/>
              <a:ea typeface="ヒラギノ角ゴ ProN W3" charset="-128"/>
            </a:endParaRPr>
          </a:p>
        </p:txBody>
      </p:sp>
      <p:sp>
        <p:nvSpPr>
          <p:cNvPr id="11" name="Rettangolo arrotondato 7"/>
          <p:cNvSpPr>
            <a:spLocks noChangeArrowheads="1"/>
          </p:cNvSpPr>
          <p:nvPr/>
        </p:nvSpPr>
        <p:spPr bwMode="auto">
          <a:xfrm>
            <a:off x="1001713" y="1138205"/>
            <a:ext cx="7075487" cy="641619"/>
          </a:xfrm>
          <a:prstGeom prst="roundRect">
            <a:avLst>
              <a:gd name="adj" fmla="val 16667"/>
            </a:avLst>
          </a:prstGeom>
          <a:solidFill>
            <a:srgbClr val="4C91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72000" bIns="118800" anchor="ctr" anchorCtr="0"/>
          <a:lstStyle/>
          <a:p>
            <a:r>
              <a:rPr lang="en-GB" sz="3000" dirty="0">
                <a:solidFill>
                  <a:schemeClr val="bg1"/>
                </a:solidFill>
                <a:latin typeface="+mj-lt"/>
                <a:cs typeface="Calibri"/>
              </a:rPr>
              <a:t>Risk assessment general population</a:t>
            </a:r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38B3F094-4C1A-4290-993E-7CB1B59E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 </a:t>
            </a:r>
            <a:r>
              <a:rPr lang="en-US" dirty="0"/>
              <a:t>HBM4EU Training </a:t>
            </a:r>
            <a:r>
              <a:rPr lang="en-US" dirty="0" err="1"/>
              <a:t>School,Brno</a:t>
            </a:r>
            <a:r>
              <a:rPr lang="en-US" dirty="0"/>
              <a:t>, June 17-21,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81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F6E3F-3867-416B-BFC0-F83A84D6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2E756-8F24-48D7-8D22-919E5FDE6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" y="1507972"/>
            <a:ext cx="7571878" cy="4321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E4BBB-30DA-4346-BF97-4D802CE1F0EF}"/>
              </a:ext>
            </a:extLst>
          </p:cNvPr>
          <p:cNvSpPr txBox="1"/>
          <p:nvPr/>
        </p:nvSpPr>
        <p:spPr>
          <a:xfrm>
            <a:off x="438539" y="432675"/>
            <a:ext cx="824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Three </a:t>
            </a:r>
            <a:r>
              <a:rPr lang="en-GB" sz="2800" b="1" i="1" dirty="0" err="1">
                <a:solidFill>
                  <a:srgbClr val="0070C0"/>
                </a:solidFill>
              </a:rPr>
              <a:t>C,t</a:t>
            </a:r>
            <a:r>
              <a:rPr lang="en-GB" sz="2800" b="1" dirty="0">
                <a:solidFill>
                  <a:srgbClr val="0070C0"/>
                </a:solidFill>
              </a:rPr>
              <a:t>-curve examples and one single HBM-sample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AC486-9E05-4C0B-891E-9B332D5E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66" y="5609296"/>
            <a:ext cx="2577653" cy="9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7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F32DA-6F9C-461A-8E0E-42D81F04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AF55C9C4-C917-4AB6-8449-E57098DDE413}"/>
              </a:ext>
            </a:extLst>
          </p:cNvPr>
          <p:cNvSpPr/>
          <p:nvPr/>
        </p:nvSpPr>
        <p:spPr>
          <a:xfrm>
            <a:off x="4872966" y="1170150"/>
            <a:ext cx="1224274" cy="13814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GB" sz="1600" b="1" dirty="0"/>
              <a:t>Black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019CF-7C7D-4380-A635-5627B00F468C}"/>
              </a:ext>
            </a:extLst>
          </p:cNvPr>
          <p:cNvSpPr txBox="1"/>
          <p:nvPr/>
        </p:nvSpPr>
        <p:spPr>
          <a:xfrm>
            <a:off x="438540" y="154975"/>
            <a:ext cx="870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Relevance and Uncertainty Knowledge Needs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31FB76-AD83-4025-B3AD-F90081D1BAF1}"/>
              </a:ext>
            </a:extLst>
          </p:cNvPr>
          <p:cNvGrpSpPr/>
          <p:nvPr/>
        </p:nvGrpSpPr>
        <p:grpSpPr>
          <a:xfrm>
            <a:off x="654898" y="871925"/>
            <a:ext cx="3272093" cy="2520000"/>
            <a:chOff x="785786" y="4000504"/>
            <a:chExt cx="2570354" cy="1800000"/>
          </a:xfrm>
        </p:grpSpPr>
        <p:cxnSp>
          <p:nvCxnSpPr>
            <p:cNvPr id="9" name="Elbow Connector 124">
              <a:extLst>
                <a:ext uri="{FF2B5EF4-FFF2-40B4-BE49-F238E27FC236}">
                  <a16:creationId xmlns:a16="http://schemas.microsoft.com/office/drawing/2014/main" id="{93733122-5B62-4C92-A34C-1C12432C1D45}"/>
                </a:ext>
              </a:extLst>
            </p:cNvPr>
            <p:cNvCxnSpPr/>
            <p:nvPr/>
          </p:nvCxnSpPr>
          <p:spPr>
            <a:xfrm flipV="1">
              <a:off x="2872473" y="4963863"/>
              <a:ext cx="313630" cy="45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Rounded Rectangle 125">
              <a:extLst>
                <a:ext uri="{FF2B5EF4-FFF2-40B4-BE49-F238E27FC236}">
                  <a16:creationId xmlns:a16="http://schemas.microsoft.com/office/drawing/2014/main" id="{E01B17AB-2AB1-4641-B0E6-AE940D3A5BC1}"/>
                </a:ext>
              </a:extLst>
            </p:cNvPr>
            <p:cNvSpPr/>
            <p:nvPr/>
          </p:nvSpPr>
          <p:spPr>
            <a:xfrm>
              <a:off x="785786" y="4000504"/>
              <a:ext cx="252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2400" b="1"/>
                <a:t>Exposure variables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EA8FDA-DE5A-4257-A51F-FD5E3708B327}"/>
                </a:ext>
              </a:extLst>
            </p:cNvPr>
            <p:cNvSpPr txBox="1"/>
            <p:nvPr/>
          </p:nvSpPr>
          <p:spPr>
            <a:xfrm rot="20243587">
              <a:off x="814791" y="4599643"/>
              <a:ext cx="989999" cy="4176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Time-activity</a:t>
              </a:r>
            </a:p>
            <a:p>
              <a:pPr algn="ctr"/>
              <a:r>
                <a:rPr lang="en-GB" sz="1600"/>
                <a:t>patterns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5FFA9D-AED0-442E-B9AE-E1331BA5F85A}"/>
                </a:ext>
              </a:extLst>
            </p:cNvPr>
            <p:cNvSpPr txBox="1"/>
            <p:nvPr/>
          </p:nvSpPr>
          <p:spPr>
            <a:xfrm rot="1800000">
              <a:off x="2280564" y="4598570"/>
              <a:ext cx="1075576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Concentration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B07D2-F22D-48FD-A1FD-BC0599DFB850}"/>
                </a:ext>
              </a:extLst>
            </p:cNvPr>
            <p:cNvSpPr txBox="1"/>
            <p:nvPr/>
          </p:nvSpPr>
          <p:spPr>
            <a:xfrm rot="1506441">
              <a:off x="854854" y="5321283"/>
              <a:ext cx="718209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C0B7ED-D1EF-4ECF-B8EE-305295AF3157}"/>
                </a:ext>
              </a:extLst>
            </p:cNvPr>
            <p:cNvSpPr txBox="1"/>
            <p:nvPr/>
          </p:nvSpPr>
          <p:spPr>
            <a:xfrm rot="625540">
              <a:off x="1510785" y="5346573"/>
              <a:ext cx="1010701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Susceptibility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5BABE0-FBDB-413B-9E50-52F9250C3CB2}"/>
                </a:ext>
              </a:extLst>
            </p:cNvPr>
            <p:cNvSpPr txBox="1"/>
            <p:nvPr/>
          </p:nvSpPr>
          <p:spPr>
            <a:xfrm rot="19443300">
              <a:off x="2468096" y="5197237"/>
              <a:ext cx="680684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Lifestyle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0C762F-ED37-4CB2-9746-A375DC0D0F4D}"/>
                </a:ext>
              </a:extLst>
            </p:cNvPr>
            <p:cNvSpPr txBox="1"/>
            <p:nvPr/>
          </p:nvSpPr>
          <p:spPr>
            <a:xfrm rot="20583189">
              <a:off x="1221760" y="4966360"/>
              <a:ext cx="981637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Confounders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3DD365-603B-4424-813F-F5DDEF20A3B8}"/>
                </a:ext>
              </a:extLst>
            </p:cNvPr>
            <p:cNvSpPr txBox="1"/>
            <p:nvPr/>
          </p:nvSpPr>
          <p:spPr>
            <a:xfrm rot="21347948">
              <a:off x="1837730" y="4574770"/>
              <a:ext cx="554309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/>
                <a:t>ADME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BA3CEE-3D75-4002-A37F-CB3E796C3C09}"/>
                </a:ext>
              </a:extLst>
            </p:cNvPr>
            <p:cNvSpPr txBox="1"/>
            <p:nvPr/>
          </p:nvSpPr>
          <p:spPr>
            <a:xfrm rot="1812013">
              <a:off x="2252948" y="4895298"/>
              <a:ext cx="603261" cy="2418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/>
                <a:t>Timing</a:t>
              </a:r>
            </a:p>
          </p:txBody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F17F1080-6B2C-4CAC-B578-23F27DF9FEB0}"/>
              </a:ext>
            </a:extLst>
          </p:cNvPr>
          <p:cNvSpPr/>
          <p:nvPr/>
        </p:nvSpPr>
        <p:spPr>
          <a:xfrm>
            <a:off x="5616551" y="2835899"/>
            <a:ext cx="3207992" cy="294106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ts val="2500"/>
              </a:lnSpc>
            </a:pPr>
            <a:r>
              <a:rPr lang="en-GB" b="1" dirty="0"/>
              <a:t>Internal Exposure</a:t>
            </a:r>
          </a:p>
          <a:p>
            <a:pPr algn="ctr">
              <a:lnSpc>
                <a:spcPts val="2500"/>
              </a:lnSpc>
            </a:pPr>
            <a:r>
              <a:rPr lang="en-GB" b="1" dirty="0"/>
              <a:t>?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D271FE3-87B2-49CA-AB7B-29DF9C631BD2}"/>
              </a:ext>
            </a:extLst>
          </p:cNvPr>
          <p:cNvSpPr/>
          <p:nvPr/>
        </p:nvSpPr>
        <p:spPr>
          <a:xfrm>
            <a:off x="638390" y="5843194"/>
            <a:ext cx="1704495" cy="802577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HBM-GV</a:t>
            </a: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AA4EAD1-9484-46A5-AE24-D1F5AF6D84C5}"/>
              </a:ext>
            </a:extLst>
          </p:cNvPr>
          <p:cNvSpPr/>
          <p:nvPr/>
        </p:nvSpPr>
        <p:spPr>
          <a:xfrm>
            <a:off x="3719752" y="5843195"/>
            <a:ext cx="1704495" cy="80257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HBM Point measurement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33458A6-A278-4E24-9E64-8EC6EB8B1FBA}"/>
              </a:ext>
            </a:extLst>
          </p:cNvPr>
          <p:cNvCxnSpPr/>
          <p:nvPr/>
        </p:nvCxnSpPr>
        <p:spPr>
          <a:xfrm flipH="1">
            <a:off x="5721734" y="5871769"/>
            <a:ext cx="463524" cy="42920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2AA79FE-3C6C-481C-B328-BB7F120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12" y="3831355"/>
            <a:ext cx="2864304" cy="163484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741C1E-14CF-4244-A17A-C26210E965C2}"/>
              </a:ext>
            </a:extLst>
          </p:cNvPr>
          <p:cNvCxnSpPr>
            <a:cxnSpLocks/>
          </p:cNvCxnSpPr>
          <p:nvPr/>
        </p:nvCxnSpPr>
        <p:spPr>
          <a:xfrm>
            <a:off x="2499533" y="6244482"/>
            <a:ext cx="1115036" cy="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37F36E-0F23-49C6-8525-3BADACE39B27}"/>
              </a:ext>
            </a:extLst>
          </p:cNvPr>
          <p:cNvCxnSpPr>
            <a:cxnSpLocks/>
          </p:cNvCxnSpPr>
          <p:nvPr/>
        </p:nvCxnSpPr>
        <p:spPr>
          <a:xfrm>
            <a:off x="6244171" y="2325257"/>
            <a:ext cx="465858" cy="357433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09F1E0-B493-46C1-8A03-7B47DF6BC725}"/>
              </a:ext>
            </a:extLst>
          </p:cNvPr>
          <p:cNvCxnSpPr>
            <a:cxnSpLocks/>
          </p:cNvCxnSpPr>
          <p:nvPr/>
        </p:nvCxnSpPr>
        <p:spPr>
          <a:xfrm>
            <a:off x="4042130" y="1490955"/>
            <a:ext cx="675256" cy="22253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879E94-63F7-4C41-BF10-472546658B3E}"/>
              </a:ext>
            </a:extLst>
          </p:cNvPr>
          <p:cNvSpPr/>
          <p:nvPr/>
        </p:nvSpPr>
        <p:spPr>
          <a:xfrm>
            <a:off x="438539" y="5654439"/>
            <a:ext cx="5178012" cy="117498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75DF6C0-4FEF-44CE-B8EF-CCFA355EE6BC}"/>
              </a:ext>
            </a:extLst>
          </p:cNvPr>
          <p:cNvCxnSpPr>
            <a:cxnSpLocks/>
          </p:cNvCxnSpPr>
          <p:nvPr/>
        </p:nvCxnSpPr>
        <p:spPr>
          <a:xfrm>
            <a:off x="1187688" y="3675185"/>
            <a:ext cx="0" cy="1618727"/>
          </a:xfrm>
          <a:prstGeom prst="straightConnector1">
            <a:avLst/>
          </a:prstGeom>
          <a:ln w="57150"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3A75AE-7A45-4F3E-8D16-A757E5E310F5}"/>
              </a:ext>
            </a:extLst>
          </p:cNvPr>
          <p:cNvSpPr txBox="1"/>
          <p:nvPr/>
        </p:nvSpPr>
        <p:spPr>
          <a:xfrm>
            <a:off x="1321963" y="4074791"/>
            <a:ext cx="220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Need to know </a:t>
            </a:r>
            <a:r>
              <a:rPr lang="en-GB" dirty="0">
                <a:solidFill>
                  <a:srgbClr val="00B050"/>
                </a:solidFill>
              </a:rPr>
              <a:t>‘applicability domain’ </a:t>
            </a:r>
            <a:r>
              <a:rPr lang="en-GB" dirty="0"/>
              <a:t>of HBM-GV</a:t>
            </a:r>
          </a:p>
        </p:txBody>
      </p:sp>
    </p:spTree>
    <p:extLst>
      <p:ext uri="{BB962C8B-B14F-4D97-AF65-F5344CB8AC3E}">
        <p14:creationId xmlns:p14="http://schemas.microsoft.com/office/powerpoint/2010/main" val="180830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1A380A5-47FC-49D2-A2BD-5F38179AD49E}"/>
              </a:ext>
            </a:extLst>
          </p:cNvPr>
          <p:cNvSpPr/>
          <p:nvPr/>
        </p:nvSpPr>
        <p:spPr>
          <a:xfrm>
            <a:off x="620712" y="5005335"/>
            <a:ext cx="5770685" cy="45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Contextualised exposure </a:t>
            </a:r>
            <a:r>
              <a:rPr lang="en-GB" dirty="0"/>
              <a:t>to assess </a:t>
            </a:r>
            <a:r>
              <a:rPr lang="en-GB" b="1" dirty="0"/>
              <a:t>applicability of HBM-GV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/>
              <a:t>Overview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0712" y="351617"/>
            <a:ext cx="5696111" cy="404942"/>
          </a:xfrm>
        </p:spPr>
        <p:txBody>
          <a:bodyPr>
            <a:normAutofit fontScale="90000"/>
          </a:bodyPr>
          <a:lstStyle/>
          <a:p>
            <a:r>
              <a:rPr lang="en-GB" dirty="0"/>
              <a:t>HBM-Based risk assessment steps</a:t>
            </a:r>
            <a:endParaRPr lang="en-GB" noProof="0" dirty="0"/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2366174" y="3935234"/>
            <a:ext cx="6492943" cy="677885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IV - HBM-Based evaluation in a risk context</a:t>
            </a:r>
          </a:p>
        </p:txBody>
      </p:sp>
      <p:sp>
        <p:nvSpPr>
          <p:cNvPr id="9" name="Rettangolo arrotondato 7"/>
          <p:cNvSpPr>
            <a:spLocks noChangeArrowheads="1"/>
          </p:cNvSpPr>
          <p:nvPr/>
        </p:nvSpPr>
        <p:spPr bwMode="auto">
          <a:xfrm>
            <a:off x="1908975" y="3150657"/>
            <a:ext cx="6492943" cy="677885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III - Exposure information (HBM measurements)</a:t>
            </a:r>
          </a:p>
        </p:txBody>
      </p:sp>
      <p:sp>
        <p:nvSpPr>
          <p:cNvPr id="10" name="Rettangolo arrotondato 7"/>
          <p:cNvSpPr>
            <a:spLocks noChangeArrowheads="1"/>
          </p:cNvSpPr>
          <p:nvPr/>
        </p:nvSpPr>
        <p:spPr bwMode="auto">
          <a:xfrm>
            <a:off x="1316305" y="2366079"/>
            <a:ext cx="6492943" cy="677885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II - Derivation guidance level safe internal exposure</a:t>
            </a:r>
          </a:p>
        </p:txBody>
      </p:sp>
      <p:sp>
        <p:nvSpPr>
          <p:cNvPr id="11" name="Rettangolo arrotondato 7"/>
          <p:cNvSpPr>
            <a:spLocks noChangeArrowheads="1"/>
          </p:cNvSpPr>
          <p:nvPr/>
        </p:nvSpPr>
        <p:spPr bwMode="auto">
          <a:xfrm>
            <a:off x="774441" y="1581501"/>
            <a:ext cx="6492943" cy="677885"/>
          </a:xfrm>
          <a:prstGeom prst="roundRect">
            <a:avLst>
              <a:gd name="adj" fmla="val 16667"/>
            </a:avLst>
          </a:prstGeom>
          <a:solidFill>
            <a:srgbClr val="8AC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altLang="it-IT" sz="2200" dirty="0">
                <a:solidFill>
                  <a:schemeClr val="bg1"/>
                </a:solidFill>
                <a:latin typeface="+mj-lt"/>
              </a:rPr>
              <a:t>I - Epidemiological or toxicological information</a:t>
            </a:r>
          </a:p>
        </p:txBody>
      </p:sp>
      <p:grpSp>
        <p:nvGrpSpPr>
          <p:cNvPr id="18" name="Gruppo 15"/>
          <p:cNvGrpSpPr>
            <a:grpSpLocks/>
          </p:cNvGrpSpPr>
          <p:nvPr/>
        </p:nvGrpSpPr>
        <p:grpSpPr bwMode="auto">
          <a:xfrm>
            <a:off x="7814146" y="3465738"/>
            <a:ext cx="586831" cy="649817"/>
            <a:chOff x="7490219" y="3417313"/>
            <a:chExt cx="742480" cy="742480"/>
          </a:xfrm>
        </p:grpSpPr>
        <p:sp>
          <p:nvSpPr>
            <p:cNvPr id="19" name="Freccia giù 18"/>
            <p:cNvSpPr/>
            <p:nvPr/>
          </p:nvSpPr>
          <p:spPr>
            <a:xfrm>
              <a:off x="7490219" y="3417313"/>
              <a:ext cx="742480" cy="74248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ccia giù 4"/>
            <p:cNvSpPr/>
            <p:nvPr/>
          </p:nvSpPr>
          <p:spPr>
            <a:xfrm>
              <a:off x="7657157" y="3417313"/>
              <a:ext cx="408603" cy="55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 sz="3300"/>
            </a:p>
          </p:txBody>
        </p:sp>
      </p:grpSp>
      <p:sp>
        <p:nvSpPr>
          <p:cNvPr id="22" name="Tijdelijke aanduiding voor voettekst 7">
            <a:extLst>
              <a:ext uri="{FF2B5EF4-FFF2-40B4-BE49-F238E27FC236}">
                <a16:creationId xmlns:a16="http://schemas.microsoft.com/office/drawing/2014/main" id="{AA872A2B-D426-4B3F-9A6F-012CD69E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 </a:t>
            </a:r>
            <a:r>
              <a:rPr lang="en-US" dirty="0"/>
              <a:t>HBM4EU Training School, Brno, June 17-21, 2019</a:t>
            </a:r>
          </a:p>
          <a:p>
            <a:endParaRPr lang="en-US" dirty="0"/>
          </a:p>
        </p:txBody>
      </p:sp>
      <p:grpSp>
        <p:nvGrpSpPr>
          <p:cNvPr id="21" name="Gruppo 15">
            <a:extLst>
              <a:ext uri="{FF2B5EF4-FFF2-40B4-BE49-F238E27FC236}">
                <a16:creationId xmlns:a16="http://schemas.microsoft.com/office/drawing/2014/main" id="{0EC76E0E-45AD-469D-9183-094721A274F1}"/>
              </a:ext>
            </a:extLst>
          </p:cNvPr>
          <p:cNvGrpSpPr>
            <a:grpSpLocks/>
          </p:cNvGrpSpPr>
          <p:nvPr/>
        </p:nvGrpSpPr>
        <p:grpSpPr bwMode="auto">
          <a:xfrm>
            <a:off x="6675470" y="1902743"/>
            <a:ext cx="586831" cy="649817"/>
            <a:chOff x="7490219" y="3417313"/>
            <a:chExt cx="742480" cy="742480"/>
          </a:xfrm>
        </p:grpSpPr>
        <p:sp>
          <p:nvSpPr>
            <p:cNvPr id="23" name="Freccia giù 12">
              <a:extLst>
                <a:ext uri="{FF2B5EF4-FFF2-40B4-BE49-F238E27FC236}">
                  <a16:creationId xmlns:a16="http://schemas.microsoft.com/office/drawing/2014/main" id="{18913CF3-C2AA-451B-B5CA-526A132422CF}"/>
                </a:ext>
              </a:extLst>
            </p:cNvPr>
            <p:cNvSpPr/>
            <p:nvPr/>
          </p:nvSpPr>
          <p:spPr>
            <a:xfrm>
              <a:off x="7490219" y="3417313"/>
              <a:ext cx="742480" cy="74248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ccia giù 4">
              <a:extLst>
                <a:ext uri="{FF2B5EF4-FFF2-40B4-BE49-F238E27FC236}">
                  <a16:creationId xmlns:a16="http://schemas.microsoft.com/office/drawing/2014/main" id="{E1FE1F8A-BC95-4531-B670-A175B351EAD3}"/>
                </a:ext>
              </a:extLst>
            </p:cNvPr>
            <p:cNvSpPr/>
            <p:nvPr/>
          </p:nvSpPr>
          <p:spPr>
            <a:xfrm>
              <a:off x="7657157" y="3417313"/>
              <a:ext cx="408603" cy="55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 sz="3300"/>
            </a:p>
          </p:txBody>
        </p:sp>
      </p:grpSp>
      <p:grpSp>
        <p:nvGrpSpPr>
          <p:cNvPr id="25" name="Gruppo 15">
            <a:extLst>
              <a:ext uri="{FF2B5EF4-FFF2-40B4-BE49-F238E27FC236}">
                <a16:creationId xmlns:a16="http://schemas.microsoft.com/office/drawing/2014/main" id="{F8453A48-E867-40AD-B35E-BDE7ABA84EBD}"/>
              </a:ext>
            </a:extLst>
          </p:cNvPr>
          <p:cNvGrpSpPr>
            <a:grpSpLocks/>
          </p:cNvGrpSpPr>
          <p:nvPr/>
        </p:nvGrpSpPr>
        <p:grpSpPr bwMode="auto">
          <a:xfrm>
            <a:off x="7212500" y="2684446"/>
            <a:ext cx="586831" cy="649817"/>
            <a:chOff x="7490219" y="3417313"/>
            <a:chExt cx="742480" cy="742480"/>
          </a:xfrm>
        </p:grpSpPr>
        <p:sp>
          <p:nvSpPr>
            <p:cNvPr id="26" name="Freccia giù 15">
              <a:extLst>
                <a:ext uri="{FF2B5EF4-FFF2-40B4-BE49-F238E27FC236}">
                  <a16:creationId xmlns:a16="http://schemas.microsoft.com/office/drawing/2014/main" id="{7A83CB11-9489-496C-8A6B-77295231414D}"/>
                </a:ext>
              </a:extLst>
            </p:cNvPr>
            <p:cNvSpPr/>
            <p:nvPr/>
          </p:nvSpPr>
          <p:spPr>
            <a:xfrm>
              <a:off x="7490219" y="3417313"/>
              <a:ext cx="742480" cy="74248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ccia giù 4">
              <a:extLst>
                <a:ext uri="{FF2B5EF4-FFF2-40B4-BE49-F238E27FC236}">
                  <a16:creationId xmlns:a16="http://schemas.microsoft.com/office/drawing/2014/main" id="{DEA718E8-8DE9-4670-94ED-8DC851B95CBF}"/>
                </a:ext>
              </a:extLst>
            </p:cNvPr>
            <p:cNvSpPr/>
            <p:nvPr/>
          </p:nvSpPr>
          <p:spPr>
            <a:xfrm>
              <a:off x="7657157" y="3417313"/>
              <a:ext cx="408603" cy="558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1466850" eaLnBrk="1" hangingPunct="1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it-IT" sz="3300"/>
            </a:p>
          </p:txBody>
        </p:sp>
      </p:grpSp>
      <p:sp>
        <p:nvSpPr>
          <p:cNvPr id="3" name="Arc 2">
            <a:extLst>
              <a:ext uri="{FF2B5EF4-FFF2-40B4-BE49-F238E27FC236}">
                <a16:creationId xmlns:a16="http://schemas.microsoft.com/office/drawing/2014/main" id="{04DA83CB-666A-45F7-A2BA-02D159212829}"/>
              </a:ext>
            </a:extLst>
          </p:cNvPr>
          <p:cNvSpPr/>
          <p:nvPr/>
        </p:nvSpPr>
        <p:spPr>
          <a:xfrm rot="12619312">
            <a:off x="655676" y="1691826"/>
            <a:ext cx="1901831" cy="2153770"/>
          </a:xfrm>
          <a:prstGeom prst="arc">
            <a:avLst>
              <a:gd name="adj1" fmla="val 13647492"/>
              <a:gd name="adj2" fmla="val 21523747"/>
            </a:avLst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F6AA5BE-6E1C-48A0-8257-A145886A8576}"/>
              </a:ext>
            </a:extLst>
          </p:cNvPr>
          <p:cNvSpPr/>
          <p:nvPr/>
        </p:nvSpPr>
        <p:spPr>
          <a:xfrm rot="12619312">
            <a:off x="1004445" y="2023936"/>
            <a:ext cx="623719" cy="1009663"/>
          </a:xfrm>
          <a:prstGeom prst="arc">
            <a:avLst>
              <a:gd name="adj1" fmla="val 13647492"/>
              <a:gd name="adj2" fmla="val 0"/>
            </a:avLst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B97F697-CDCA-473E-8969-70E6F35BA2C8}"/>
              </a:ext>
            </a:extLst>
          </p:cNvPr>
          <p:cNvSpPr/>
          <p:nvPr/>
        </p:nvSpPr>
        <p:spPr>
          <a:xfrm rot="12619312">
            <a:off x="1432958" y="2641913"/>
            <a:ext cx="623719" cy="1009663"/>
          </a:xfrm>
          <a:prstGeom prst="arc">
            <a:avLst>
              <a:gd name="adj1" fmla="val 13647492"/>
              <a:gd name="adj2" fmla="val 0"/>
            </a:avLst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A69A342-327A-41C5-BBCD-C1BEF2575FD1}"/>
              </a:ext>
            </a:extLst>
          </p:cNvPr>
          <p:cNvSpPr/>
          <p:nvPr/>
        </p:nvSpPr>
        <p:spPr>
          <a:xfrm>
            <a:off x="886460" y="2873988"/>
            <a:ext cx="839856" cy="2176011"/>
          </a:xfrm>
          <a:prstGeom prst="downArrow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8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9565" y="562701"/>
            <a:ext cx="4028848" cy="28527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noProof="0" dirty="0"/>
              <a:t>Contact</a:t>
            </a:r>
            <a:br>
              <a:rPr lang="en-GB" sz="2800" noProof="0" dirty="0"/>
            </a:br>
            <a:r>
              <a:rPr lang="en-GB" sz="2800" noProof="0" dirty="0"/>
              <a:t>jos.bessems@vito.be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09565" y="3814310"/>
            <a:ext cx="4177498" cy="258648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Speaker’s i</a:t>
            </a:r>
            <a:r>
              <a:rPr lang="en-GB" b="1" noProof="0" dirty="0" err="1"/>
              <a:t>nformation</a:t>
            </a:r>
            <a:endParaRPr lang="en-GB" b="1" noProof="0" dirty="0"/>
          </a:p>
          <a:p>
            <a:pPr>
              <a:lnSpc>
                <a:spcPct val="120000"/>
              </a:lnSpc>
            </a:pPr>
            <a:r>
              <a:rPr lang="en-GB" sz="1700" dirty="0"/>
              <a:t>European Dutchman Jos BESSEMS works as senior scientist at VITO Health in </a:t>
            </a:r>
            <a:r>
              <a:rPr lang="en-GB" sz="1700" dirty="0" err="1"/>
              <a:t>Mol</a:t>
            </a:r>
            <a:r>
              <a:rPr lang="en-GB" sz="1700" dirty="0"/>
              <a:t>, Belgium. </a:t>
            </a:r>
          </a:p>
          <a:p>
            <a:pPr>
              <a:lnSpc>
                <a:spcPct val="120000"/>
              </a:lnSpc>
            </a:pPr>
            <a:r>
              <a:rPr lang="en-GB" sz="1700" dirty="0"/>
              <a:t>Chemical risk assessor for &gt;20 years. Working now to increase the use of human biomonitoring data in mainstream chemicals management and active in the science-policy nexus.</a:t>
            </a:r>
            <a:endParaRPr lang="en-GB" sz="17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7BE46-C509-465E-AC3D-895D730B5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8" y="1798317"/>
            <a:ext cx="4348487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D90E-F9D8-4401-933A-5C1246CC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9752"/>
            <a:ext cx="7886700" cy="102640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Requirements HBM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0F5E3-35D6-4639-9DA4-FF4F3D07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3317B-5184-4538-8DA9-324B9E6849CD}"/>
              </a:ext>
            </a:extLst>
          </p:cNvPr>
          <p:cNvSpPr txBox="1"/>
          <p:nvPr/>
        </p:nvSpPr>
        <p:spPr>
          <a:xfrm>
            <a:off x="5685445" y="1424972"/>
            <a:ext cx="2871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2"/>
              </a:rPr>
              <a:t>www German HBM Commission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EFAB1-5DC9-4B15-9998-2331FFF1C5F6}"/>
              </a:ext>
            </a:extLst>
          </p:cNvPr>
          <p:cNvSpPr txBox="1"/>
          <p:nvPr/>
        </p:nvSpPr>
        <p:spPr>
          <a:xfrm>
            <a:off x="698988" y="2135797"/>
            <a:ext cx="8311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Sound chemical-analysis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Careful collection of the human samples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Thorough documentation of the test persons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Pathways of human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Use of the substance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Occurrence and distribution substance in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Human toxicokinetics, internal exposure, relevant biomarker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Health relevance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94145E-2A75-43CB-9795-9060F0340E21}"/>
              </a:ext>
            </a:extLst>
          </p:cNvPr>
          <p:cNvSpPr/>
          <p:nvPr/>
        </p:nvSpPr>
        <p:spPr>
          <a:xfrm>
            <a:off x="6010274" y="3739960"/>
            <a:ext cx="2457450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CONTEXTUALISATION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EB0EB7-77DE-41F7-B9A3-878544710C43}"/>
              </a:ext>
            </a:extLst>
          </p:cNvPr>
          <p:cNvSpPr/>
          <p:nvPr/>
        </p:nvSpPr>
        <p:spPr>
          <a:xfrm>
            <a:off x="4642340" y="2058500"/>
            <a:ext cx="2596660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SAMPLING + ANALYTICS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69FDA7-4AF3-4B80-93A2-62D7D1351633}"/>
              </a:ext>
            </a:extLst>
          </p:cNvPr>
          <p:cNvSpPr/>
          <p:nvPr/>
        </p:nvSpPr>
        <p:spPr>
          <a:xfrm>
            <a:off x="5561051" y="5933408"/>
            <a:ext cx="1317547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ADME + TK</a:t>
            </a:r>
          </a:p>
        </p:txBody>
      </p:sp>
    </p:spTree>
    <p:extLst>
      <p:ext uri="{BB962C8B-B14F-4D97-AF65-F5344CB8AC3E}">
        <p14:creationId xmlns:p14="http://schemas.microsoft.com/office/powerpoint/2010/main" val="27471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0F3F0C-0823-4F12-9A07-B37889421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Matrix</a:t>
            </a:r>
          </a:p>
          <a:p>
            <a:pPr marL="1143000" lvl="1" indent="-457200"/>
            <a:r>
              <a:rPr lang="en-GB" dirty="0"/>
              <a:t>Blood</a:t>
            </a:r>
          </a:p>
          <a:p>
            <a:pPr marL="1143000" lvl="1" indent="-457200"/>
            <a:r>
              <a:rPr lang="en-GB" dirty="0"/>
              <a:t>Urine</a:t>
            </a:r>
          </a:p>
          <a:p>
            <a:pPr marL="1143000" lvl="1" indent="-457200"/>
            <a:r>
              <a:rPr lang="en-GB" dirty="0"/>
              <a:t>Hair/Nails</a:t>
            </a:r>
          </a:p>
          <a:p>
            <a:pPr marL="1143000" lvl="1" indent="-457200"/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Biomarker of exposure</a:t>
            </a:r>
          </a:p>
          <a:p>
            <a:pPr marL="1143000" lvl="1" indent="-457200"/>
            <a:r>
              <a:rPr lang="en-GB" dirty="0"/>
              <a:t>Parent</a:t>
            </a:r>
          </a:p>
          <a:p>
            <a:pPr marL="1143000" lvl="1" indent="-457200"/>
            <a:r>
              <a:rPr lang="en-GB" dirty="0"/>
              <a:t>Metabolite</a:t>
            </a:r>
          </a:p>
          <a:p>
            <a:pPr marL="1143000" lvl="1" indent="-457200"/>
            <a:r>
              <a:rPr lang="en-GB" dirty="0"/>
              <a:t>Parent + Metabolite (e.g. BPA and BPA-glucuronide)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9F21D-7422-4A20-B682-BE64465F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33B14D-2E87-4CD2-B46B-8AC51AEF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351617"/>
            <a:ext cx="5186963" cy="404942"/>
          </a:xfrm>
        </p:spPr>
        <p:txBody>
          <a:bodyPr>
            <a:normAutofit fontScale="90000"/>
          </a:bodyPr>
          <a:lstStyle/>
          <a:p>
            <a:r>
              <a:rPr lang="en-GB" dirty="0"/>
              <a:t>Biospecimen + Biomarker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6784C0-B210-4B41-8A65-28AFF0E4D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600" y="351259"/>
            <a:ext cx="2757894" cy="4053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ADB12-2907-457E-972D-D216310CA965}"/>
              </a:ext>
            </a:extLst>
          </p:cNvPr>
          <p:cNvSpPr txBox="1"/>
          <p:nvPr/>
        </p:nvSpPr>
        <p:spPr>
          <a:xfrm>
            <a:off x="6499654" y="5918886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Angerer</a:t>
            </a:r>
            <a:r>
              <a:rPr lang="en-GB" sz="1400" dirty="0"/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321088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0712" y="351617"/>
            <a:ext cx="6892195" cy="4049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Variation in analytical chemistry</a:t>
            </a:r>
          </a:p>
        </p:txBody>
      </p:sp>
      <p:sp>
        <p:nvSpPr>
          <p:cNvPr id="14" name="Tijdelijke aanduiding voor voettekst 7">
            <a:extLst>
              <a:ext uri="{FF2B5EF4-FFF2-40B4-BE49-F238E27FC236}">
                <a16:creationId xmlns:a16="http://schemas.microsoft.com/office/drawing/2014/main" id="{ACA09396-1EA4-4FA1-9985-272F7E73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4625463" cy="365125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 </a:t>
            </a:r>
            <a:r>
              <a:rPr lang="en-US" dirty="0"/>
              <a:t>HBM4EU Training </a:t>
            </a:r>
            <a:r>
              <a:rPr lang="en-US" dirty="0" err="1"/>
              <a:t>School,Brno</a:t>
            </a:r>
            <a:r>
              <a:rPr lang="en-US" dirty="0"/>
              <a:t>, June 17-21, 2019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2566BB-81F9-4672-A796-431120DE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352"/>
            <a:ext cx="9144000" cy="36452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F56465-2737-4298-82D3-28E2BDBD718E}"/>
              </a:ext>
            </a:extLst>
          </p:cNvPr>
          <p:cNvSpPr/>
          <p:nvPr/>
        </p:nvSpPr>
        <p:spPr>
          <a:xfrm>
            <a:off x="2940908" y="2619632"/>
            <a:ext cx="420130" cy="14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7D85-4CEC-426A-8016-436A6CC087C8}"/>
              </a:ext>
            </a:extLst>
          </p:cNvPr>
          <p:cNvSpPr/>
          <p:nvPr/>
        </p:nvSpPr>
        <p:spPr>
          <a:xfrm>
            <a:off x="2932666" y="3970645"/>
            <a:ext cx="564295" cy="14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B23E4-FA25-4816-8BC8-CD240A332B44}"/>
              </a:ext>
            </a:extLst>
          </p:cNvPr>
          <p:cNvSpPr/>
          <p:nvPr/>
        </p:nvSpPr>
        <p:spPr>
          <a:xfrm>
            <a:off x="2957381" y="4712045"/>
            <a:ext cx="539580" cy="14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00104-D975-4B6F-A06D-A217C0AF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B24F5-684C-4A81-870B-FDC8629619AD}"/>
              </a:ext>
            </a:extLst>
          </p:cNvPr>
          <p:cNvSpPr/>
          <p:nvPr/>
        </p:nvSpPr>
        <p:spPr>
          <a:xfrm>
            <a:off x="2422177" y="3500438"/>
            <a:ext cx="3448397" cy="316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Toxicokinetic variability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D3AA957-152D-493A-A28D-96F060B6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156" y="2372237"/>
            <a:ext cx="2909317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BE" altLang="en-US" dirty="0" err="1"/>
              <a:t>Internal</a:t>
            </a:r>
            <a:r>
              <a:rPr lang="nl-BE" altLang="en-US" dirty="0"/>
              <a:t> </a:t>
            </a:r>
            <a:r>
              <a:rPr lang="nl-BE" altLang="en-US" dirty="0" err="1"/>
              <a:t>concentration</a:t>
            </a:r>
            <a:r>
              <a:rPr lang="nl-BE" altLang="en-US" dirty="0"/>
              <a:t>-time (</a:t>
            </a:r>
            <a:r>
              <a:rPr lang="nl-BE" altLang="en-US" i="1" dirty="0" err="1"/>
              <a:t>C,t</a:t>
            </a:r>
            <a:r>
              <a:rPr lang="nl-BE" altLang="en-US" dirty="0"/>
              <a:t>)-profile</a:t>
            </a:r>
            <a:endParaRPr lang="en-US" altLang="en-US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FD8E0CC-8F06-4431-8A81-58679DCB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988" y="1627188"/>
            <a:ext cx="1844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en-US"/>
              <a:t>Exposure profile</a:t>
            </a:r>
            <a:endParaRPr lang="en-US" altLang="en-US"/>
          </a:p>
        </p:txBody>
      </p:sp>
      <p:cxnSp>
        <p:nvCxnSpPr>
          <p:cNvPr id="9" name="AutoShape 10">
            <a:extLst>
              <a:ext uri="{FF2B5EF4-FFF2-40B4-BE49-F238E27FC236}">
                <a16:creationId xmlns:a16="http://schemas.microsoft.com/office/drawing/2014/main" id="{0568668D-89AC-410B-8870-55285314425A}"/>
              </a:ext>
            </a:extLst>
          </p:cNvPr>
          <p:cNvCxnSpPr>
            <a:cxnSpLocks noChangeShapeType="1"/>
            <a:endCxn id="7" idx="2"/>
          </p:cNvCxnSpPr>
          <p:nvPr/>
        </p:nvCxnSpPr>
        <p:spPr bwMode="auto">
          <a:xfrm flipV="1">
            <a:off x="5880418" y="3018568"/>
            <a:ext cx="1485397" cy="1148768"/>
          </a:xfrm>
          <a:prstGeom prst="curvedConnector2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1">
            <a:extLst>
              <a:ext uri="{FF2B5EF4-FFF2-40B4-BE49-F238E27FC236}">
                <a16:creationId xmlns:a16="http://schemas.microsoft.com/office/drawing/2014/main" id="{8CF56831-0705-4074-9A13-D21E96A1FD96}"/>
              </a:ext>
            </a:extLst>
          </p:cNvPr>
          <p:cNvCxnSpPr>
            <a:cxnSpLocks noChangeShapeType="1"/>
            <a:stCxn id="8" idx="3"/>
            <a:endCxn id="7" idx="0"/>
          </p:cNvCxnSpPr>
          <p:nvPr/>
        </p:nvCxnSpPr>
        <p:spPr bwMode="auto">
          <a:xfrm>
            <a:off x="4624663" y="1815307"/>
            <a:ext cx="2741152" cy="556930"/>
          </a:xfrm>
          <a:prstGeom prst="curvedConnector2">
            <a:avLst/>
          </a:prstGeom>
          <a:noFill/>
          <a:ln w="28575">
            <a:solidFill>
              <a:srgbClr val="92D05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2">
            <a:extLst>
              <a:ext uri="{FF2B5EF4-FFF2-40B4-BE49-F238E27FC236}">
                <a16:creationId xmlns:a16="http://schemas.microsoft.com/office/drawing/2014/main" id="{6135723A-DDD9-40A8-A776-F9616A4C3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2" y="406057"/>
            <a:ext cx="1539875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/>
              <a:t>Time-activity </a:t>
            </a:r>
          </a:p>
          <a:p>
            <a:pPr algn="ctr"/>
            <a:r>
              <a:rPr lang="nl-BE" altLang="en-US"/>
              <a:t>pattern</a:t>
            </a:r>
            <a:endParaRPr lang="en-US" altLang="en-US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0032F4C-8268-45F3-BA1A-311C1448C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5" y="550519"/>
            <a:ext cx="1108075" cy="376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/>
              <a:t>Life-style</a:t>
            </a:r>
            <a:endParaRPr lang="en-US" altLang="en-US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9974B1F-F40F-4A4B-98A3-78B582E0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87" y="2469754"/>
            <a:ext cx="1565275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BE" altLang="en-US" dirty="0"/>
              <a:t>Age, gender, </a:t>
            </a:r>
          </a:p>
          <a:p>
            <a:pPr algn="ctr"/>
            <a:r>
              <a:rPr lang="nl-BE" altLang="en-US" dirty="0" err="1"/>
              <a:t>ethnicity</a:t>
            </a:r>
            <a:r>
              <a:rPr lang="nl-BE" altLang="en-US" dirty="0"/>
              <a:t>,…</a:t>
            </a:r>
            <a:endParaRPr lang="en-US" altLang="en-US" dirty="0"/>
          </a:p>
        </p:txBody>
      </p: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75C039EE-8ADF-4712-865E-D60F018128D4}"/>
              </a:ext>
            </a:extLst>
          </p:cNvPr>
          <p:cNvCxnSpPr>
            <a:cxnSpLocks noChangeShapeType="1"/>
            <a:stCxn id="13" idx="0"/>
            <a:endCxn id="8" idx="2"/>
          </p:cNvCxnSpPr>
          <p:nvPr/>
        </p:nvCxnSpPr>
        <p:spPr bwMode="auto">
          <a:xfrm rot="16200000" flipV="1">
            <a:off x="3769112" y="1936640"/>
            <a:ext cx="466329" cy="5998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7">
            <a:extLst>
              <a:ext uri="{FF2B5EF4-FFF2-40B4-BE49-F238E27FC236}">
                <a16:creationId xmlns:a16="http://schemas.microsoft.com/office/drawing/2014/main" id="{7577CC5B-5E26-4B14-8963-BE54747FA850}"/>
              </a:ext>
            </a:extLst>
          </p:cNvPr>
          <p:cNvCxnSpPr>
            <a:cxnSpLocks noChangeShapeType="1"/>
            <a:stCxn id="13" idx="2"/>
            <a:endCxn id="6" idx="0"/>
          </p:cNvCxnSpPr>
          <p:nvPr/>
        </p:nvCxnSpPr>
        <p:spPr bwMode="auto">
          <a:xfrm rot="5400000">
            <a:off x="4034397" y="3232609"/>
            <a:ext cx="379809" cy="1558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8">
            <a:extLst>
              <a:ext uri="{FF2B5EF4-FFF2-40B4-BE49-F238E27FC236}">
                <a16:creationId xmlns:a16="http://schemas.microsoft.com/office/drawing/2014/main" id="{67F6EAC7-45DD-4388-8891-DB3DC93DBBEC}"/>
              </a:ext>
            </a:extLst>
          </p:cNvPr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2405063" y="868019"/>
            <a:ext cx="571500" cy="9493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9">
            <a:extLst>
              <a:ext uri="{FF2B5EF4-FFF2-40B4-BE49-F238E27FC236}">
                <a16:creationId xmlns:a16="http://schemas.microsoft.com/office/drawing/2014/main" id="{A492BE17-C615-4FE4-B93E-204AA2154C5A}"/>
              </a:ext>
            </a:extLst>
          </p:cNvPr>
          <p:cNvCxnSpPr>
            <a:cxnSpLocks noChangeShapeType="1"/>
            <a:stCxn id="12" idx="2"/>
          </p:cNvCxnSpPr>
          <p:nvPr/>
        </p:nvCxnSpPr>
        <p:spPr bwMode="auto">
          <a:xfrm rot="5400000">
            <a:off x="3240881" y="851351"/>
            <a:ext cx="701675" cy="8524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21" descr="Conceptual PBPK model for hexachlorobenzene exposure">
            <a:extLst>
              <a:ext uri="{FF2B5EF4-FFF2-40B4-BE49-F238E27FC236}">
                <a16:creationId xmlns:a16="http://schemas.microsoft.com/office/drawing/2014/main" id="{D48863A0-7939-455E-A803-3C07B25A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11122" b="-1039"/>
          <a:stretch>
            <a:fillRect/>
          </a:stretch>
        </p:blipFill>
        <p:spPr bwMode="auto">
          <a:xfrm>
            <a:off x="2670000" y="4294189"/>
            <a:ext cx="2952750" cy="21939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197E324B-D674-4A6E-978E-8E35BA7480EE}"/>
              </a:ext>
            </a:extLst>
          </p:cNvPr>
          <p:cNvSpPr/>
          <p:nvPr/>
        </p:nvSpPr>
        <p:spPr>
          <a:xfrm rot="14334366">
            <a:off x="2207327" y="2743139"/>
            <a:ext cx="2864912" cy="996227"/>
          </a:xfrm>
          <a:prstGeom prst="arc">
            <a:avLst/>
          </a:prstGeom>
          <a:ln w="381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4001C5-9819-4B43-B44A-E98ECAF92A40}"/>
              </a:ext>
            </a:extLst>
          </p:cNvPr>
          <p:cNvCxnSpPr/>
          <p:nvPr/>
        </p:nvCxnSpPr>
        <p:spPr>
          <a:xfrm flipV="1">
            <a:off x="5794131" y="5134708"/>
            <a:ext cx="720969" cy="4308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A584740-3FF4-45B5-9EC1-6666E5FB9941}"/>
              </a:ext>
            </a:extLst>
          </p:cNvPr>
          <p:cNvSpPr txBox="1"/>
          <p:nvPr/>
        </p:nvSpPr>
        <p:spPr>
          <a:xfrm>
            <a:off x="6242537" y="4725144"/>
            <a:ext cx="283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Specific toxicokinetic model,</a:t>
            </a:r>
          </a:p>
          <a:p>
            <a:endParaRPr lang="en-GB" dirty="0"/>
          </a:p>
          <a:p>
            <a:r>
              <a:rPr lang="en-GB" dirty="0"/>
              <a:t>i.e. PBTK model</a:t>
            </a:r>
          </a:p>
        </p:txBody>
      </p:sp>
    </p:spTree>
    <p:extLst>
      <p:ext uri="{BB962C8B-B14F-4D97-AF65-F5344CB8AC3E}">
        <p14:creationId xmlns:p14="http://schemas.microsoft.com/office/powerpoint/2010/main" val="15086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9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57671-0415-4419-A059-18B78B85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32EBE-D8A0-4E4A-BD9B-968D594F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62" y="1219200"/>
            <a:ext cx="5316189" cy="5134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4BBDF-BD5B-48E3-BC2D-97BD688F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27" y="78031"/>
            <a:ext cx="3428635" cy="19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0AD7B-8385-4B33-95AE-CEE7A2EB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DB0C-9BEB-4F98-9016-D6547ACC6BB2}" type="slidenum">
              <a:rPr lang="en-US" smtClean="0"/>
              <a:pPr/>
              <a:t>9</a:t>
            </a:fld>
            <a:endParaRPr lang="en-US" sz="36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11F81CA-8761-4893-AD45-B650101B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3" y="1139638"/>
            <a:ext cx="3270736" cy="777092"/>
          </a:xfrm>
          <a:ln w="57150">
            <a:solidFill>
              <a:srgbClr val="C00000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3">
                    <a:lumMod val="75000"/>
                  </a:schemeClr>
                </a:solidFill>
              </a:rPr>
              <a:t>It’s all about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40A4A1-011B-4E9E-90E6-240CE9AA908C}"/>
              </a:ext>
            </a:extLst>
          </p:cNvPr>
          <p:cNvSpPr txBox="1"/>
          <p:nvPr/>
        </p:nvSpPr>
        <p:spPr>
          <a:xfrm rot="21347948">
            <a:off x="450665" y="244133"/>
            <a:ext cx="2712153" cy="7078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Relevance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4AFB80-22E5-4B01-919E-2517BF47E1BC}"/>
              </a:ext>
            </a:extLst>
          </p:cNvPr>
          <p:cNvSpPr txBox="1"/>
          <p:nvPr/>
        </p:nvSpPr>
        <p:spPr>
          <a:xfrm rot="1117620">
            <a:off x="3880157" y="598078"/>
            <a:ext cx="3122586" cy="7078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Uncertainty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D41916-3645-4E36-9744-4E5C421C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107" y="193038"/>
            <a:ext cx="459119" cy="45911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F74EE74-12B5-443C-BB4F-E7DE1894B25C}"/>
              </a:ext>
            </a:extLst>
          </p:cNvPr>
          <p:cNvSpPr txBox="1"/>
          <p:nvPr/>
        </p:nvSpPr>
        <p:spPr>
          <a:xfrm rot="1237450">
            <a:off x="6983456" y="1352728"/>
            <a:ext cx="1845378" cy="7078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NEEDS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572836-084F-49B7-B4E6-EA67CE6B911D}"/>
              </a:ext>
            </a:extLst>
          </p:cNvPr>
          <p:cNvSpPr txBox="1"/>
          <p:nvPr/>
        </p:nvSpPr>
        <p:spPr>
          <a:xfrm rot="252353">
            <a:off x="722796" y="2197270"/>
            <a:ext cx="260680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Time-activity</a:t>
            </a:r>
          </a:p>
          <a:p>
            <a:pPr algn="ctr"/>
            <a:r>
              <a:rPr lang="en-GB" sz="2800" dirty="0"/>
              <a:t>patterns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4A2199-5585-462F-9C00-76E4DF0CDB78}"/>
              </a:ext>
            </a:extLst>
          </p:cNvPr>
          <p:cNvSpPr txBox="1"/>
          <p:nvPr/>
        </p:nvSpPr>
        <p:spPr>
          <a:xfrm rot="20724877">
            <a:off x="6202812" y="2723429"/>
            <a:ext cx="284680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/>
              <a:t>Concentration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647B8F-8454-46CD-A14C-9E66ECAB5FEE}"/>
              </a:ext>
            </a:extLst>
          </p:cNvPr>
          <p:cNvSpPr txBox="1"/>
          <p:nvPr/>
        </p:nvSpPr>
        <p:spPr>
          <a:xfrm rot="1506441">
            <a:off x="550383" y="4359059"/>
            <a:ext cx="182357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/>
              <a:t>Duration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4E63AE-66E3-4E72-AB33-F71C3165673A}"/>
              </a:ext>
            </a:extLst>
          </p:cNvPr>
          <p:cNvSpPr txBox="1"/>
          <p:nvPr/>
        </p:nvSpPr>
        <p:spPr>
          <a:xfrm rot="625540">
            <a:off x="2922607" y="4333206"/>
            <a:ext cx="266566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/>
              <a:t>Susceptibility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F55FD1-89F3-4937-B662-686FE454866F}"/>
              </a:ext>
            </a:extLst>
          </p:cNvPr>
          <p:cNvSpPr txBox="1"/>
          <p:nvPr/>
        </p:nvSpPr>
        <p:spPr>
          <a:xfrm rot="19443300">
            <a:off x="5824524" y="3893195"/>
            <a:ext cx="171649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/>
              <a:t>Lifestyle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0D1216-7AC5-463E-BDAA-DC5A0B80B6F4}"/>
              </a:ext>
            </a:extLst>
          </p:cNvPr>
          <p:cNvSpPr txBox="1"/>
          <p:nvPr/>
        </p:nvSpPr>
        <p:spPr>
          <a:xfrm rot="20583189">
            <a:off x="1577326" y="3637312"/>
            <a:ext cx="257852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Confounders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B4891F-7B82-45CD-ADC5-AC48E00B2EC5}"/>
              </a:ext>
            </a:extLst>
          </p:cNvPr>
          <p:cNvSpPr txBox="1"/>
          <p:nvPr/>
        </p:nvSpPr>
        <p:spPr>
          <a:xfrm rot="21347948">
            <a:off x="2069892" y="6028198"/>
            <a:ext cx="248177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ADME </a:t>
            </a:r>
            <a:r>
              <a:rPr lang="en-GB" sz="2800" dirty="0">
                <a:sym typeface="Wingdings" panose="05000000000000000000" pitchFamily="2" charset="2"/>
              </a:rPr>
              <a:t> TK</a:t>
            </a:r>
            <a:endParaRPr lang="en-GB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E0C715-DEDE-4100-BE1E-8AD2BFC38DCA}"/>
              </a:ext>
            </a:extLst>
          </p:cNvPr>
          <p:cNvSpPr txBox="1"/>
          <p:nvPr/>
        </p:nvSpPr>
        <p:spPr>
          <a:xfrm rot="1812013">
            <a:off x="4170676" y="2972140"/>
            <a:ext cx="2231812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Timing of sampling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93D0838-7269-4E5B-A774-4A8661C84E3A}"/>
              </a:ext>
            </a:extLst>
          </p:cNvPr>
          <p:cNvSpPr txBox="1"/>
          <p:nvPr/>
        </p:nvSpPr>
        <p:spPr>
          <a:xfrm rot="20588098">
            <a:off x="3583806" y="5285150"/>
            <a:ext cx="89575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8BC16B-213E-4811-ACA3-EA7449606471}"/>
              </a:ext>
            </a:extLst>
          </p:cNvPr>
          <p:cNvSpPr txBox="1"/>
          <p:nvPr/>
        </p:nvSpPr>
        <p:spPr>
          <a:xfrm rot="457591">
            <a:off x="7578591" y="4036131"/>
            <a:ext cx="8188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E68B2C1-A9B1-42C8-8CD7-A3972D58F08E}"/>
              </a:ext>
            </a:extLst>
          </p:cNvPr>
          <p:cNvSpPr txBox="1"/>
          <p:nvPr/>
        </p:nvSpPr>
        <p:spPr>
          <a:xfrm rot="21148957">
            <a:off x="5287327" y="5674783"/>
            <a:ext cx="321004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Sampling matrix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B5CB71-41D4-4578-9544-647E53015344}"/>
              </a:ext>
            </a:extLst>
          </p:cNvPr>
          <p:cNvSpPr txBox="1"/>
          <p:nvPr/>
        </p:nvSpPr>
        <p:spPr>
          <a:xfrm rot="21347948">
            <a:off x="1103646" y="5087223"/>
            <a:ext cx="254755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Vulnerability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6A8AA0-E212-47F0-87FE-2D2ACDBC224D}"/>
              </a:ext>
            </a:extLst>
          </p:cNvPr>
          <p:cNvSpPr txBox="1"/>
          <p:nvPr/>
        </p:nvSpPr>
        <p:spPr>
          <a:xfrm rot="20949778">
            <a:off x="3689240" y="2124199"/>
            <a:ext cx="8293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208ADA-2154-4EC4-9D64-0C836BF2FE98}"/>
              </a:ext>
            </a:extLst>
          </p:cNvPr>
          <p:cNvSpPr txBox="1"/>
          <p:nvPr/>
        </p:nvSpPr>
        <p:spPr>
          <a:xfrm rot="20972097">
            <a:off x="4604038" y="5022520"/>
            <a:ext cx="32054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Exposure routes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009431-E708-4972-9D11-4346C2DD7E7A}"/>
              </a:ext>
            </a:extLst>
          </p:cNvPr>
          <p:cNvSpPr txBox="1"/>
          <p:nvPr/>
        </p:nvSpPr>
        <p:spPr>
          <a:xfrm rot="569539">
            <a:off x="4918001" y="1710693"/>
            <a:ext cx="2653612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Exposure BM</a:t>
            </a:r>
          </a:p>
          <a:p>
            <a:pPr algn="ctr"/>
            <a:r>
              <a:rPr lang="en-GB" sz="2800" dirty="0"/>
              <a:t>specificity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31191-45C1-416B-9BFE-E3CEE86EC47B}"/>
              </a:ext>
            </a:extLst>
          </p:cNvPr>
          <p:cNvSpPr txBox="1"/>
          <p:nvPr/>
        </p:nvSpPr>
        <p:spPr>
          <a:xfrm rot="20972097">
            <a:off x="451315" y="3167389"/>
            <a:ext cx="32054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Exposure factors</a:t>
            </a:r>
          </a:p>
        </p:txBody>
      </p:sp>
    </p:spTree>
    <p:extLst>
      <p:ext uri="{BB962C8B-B14F-4D97-AF65-F5344CB8AC3E}">
        <p14:creationId xmlns:p14="http://schemas.microsoft.com/office/powerpoint/2010/main" val="35167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23" grpId="0" animBg="1"/>
    </p:bldLst>
  </p:timing>
</p:sld>
</file>

<file path=ppt/theme/theme1.xml><?xml version="1.0" encoding="utf-8"?>
<a:theme xmlns:a="http://schemas.openxmlformats.org/drawingml/2006/main" name="HBM4EU">
  <a:themeElements>
    <a:clrScheme name="HBM4E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A5C1"/>
      </a:accent1>
      <a:accent2>
        <a:srgbClr val="9ED1DF"/>
      </a:accent2>
      <a:accent3>
        <a:srgbClr val="80BA27"/>
      </a:accent3>
      <a:accent4>
        <a:srgbClr val="C0D232"/>
      </a:accent4>
      <a:accent5>
        <a:srgbClr val="F3E100"/>
      </a:accent5>
      <a:accent6>
        <a:srgbClr val="EAB90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M4EU" id="{88179822-8F97-4D3F-A3BF-EAE81626E94E}" vid="{541A4E5C-FFDF-44A1-90C7-6C065E55B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HBM4EU</Template>
  <TotalTime>1412</TotalTime>
  <Words>933</Words>
  <Application>Microsoft Office PowerPoint</Application>
  <PresentationFormat>On-screen Show (4:3)</PresentationFormat>
  <Paragraphs>242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Verdana</vt:lpstr>
      <vt:lpstr>Wingdings</vt:lpstr>
      <vt:lpstr>ヒラギノ角ゴ ProN W3</vt:lpstr>
      <vt:lpstr>HBM4EU</vt:lpstr>
      <vt:lpstr>Data needs for use of HBM in risk assessment </vt:lpstr>
      <vt:lpstr>Tiers in Risk Assessment</vt:lpstr>
      <vt:lpstr>HBM-Based risk assessment steps</vt:lpstr>
      <vt:lpstr>Requirements HBM</vt:lpstr>
      <vt:lpstr>Biospecimen + Biomarker</vt:lpstr>
      <vt:lpstr>Variation in analytical chemistry</vt:lpstr>
      <vt:lpstr>PowerPoint Presentation</vt:lpstr>
      <vt:lpstr>PowerPoint Presentation</vt:lpstr>
      <vt:lpstr>It’s all about</vt:lpstr>
      <vt:lpstr>PowerPoint Presentation</vt:lpstr>
      <vt:lpstr>Human biomonitoring guidance values</vt:lpstr>
      <vt:lpstr>PowerPoint Presentation</vt:lpstr>
      <vt:lpstr>Variation in exposure, TK and C,t-curve</vt:lpstr>
      <vt:lpstr>Specific needs toxicokinetics (TK)</vt:lpstr>
      <vt:lpstr>TK Model simulation</vt:lpstr>
      <vt:lpstr>PowerPoint Presentation</vt:lpstr>
      <vt:lpstr>Sampling strategy based on half-life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 of the risk assessment</vt:lpstr>
      <vt:lpstr>Age-dependency</vt:lpstr>
      <vt:lpstr>Tiers in HBM-based RA and BM needs</vt:lpstr>
      <vt:lpstr>Predicted and measured toluene in blood</vt:lpstr>
      <vt:lpstr>Crucial differences worker vs general population</vt:lpstr>
      <vt:lpstr>PowerPoint Presentation</vt:lpstr>
      <vt:lpstr>PowerPoint Presentation</vt:lpstr>
      <vt:lpstr>Contact jos.bessems@vito.be</vt:lpstr>
    </vt:vector>
  </TitlesOfParts>
  <Company>UBA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Pack, Kim</dc:creator>
  <cp:lastModifiedBy>Bessems Jos</cp:lastModifiedBy>
  <cp:revision>205</cp:revision>
  <cp:lastPrinted>2018-05-11T20:04:58Z</cp:lastPrinted>
  <dcterms:created xsi:type="dcterms:W3CDTF">2017-01-03T15:15:36Z</dcterms:created>
  <dcterms:modified xsi:type="dcterms:W3CDTF">2019-06-18T21:36:18Z</dcterms:modified>
</cp:coreProperties>
</file>